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94" r:id="rId3"/>
    <p:sldId id="281" r:id="rId4"/>
    <p:sldId id="284" r:id="rId5"/>
    <p:sldId id="266" r:id="rId6"/>
    <p:sldId id="282" r:id="rId7"/>
    <p:sldId id="285" r:id="rId8"/>
    <p:sldId id="273" r:id="rId9"/>
    <p:sldId id="267" r:id="rId10"/>
    <p:sldId id="286" r:id="rId11"/>
    <p:sldId id="311" r:id="rId12"/>
    <p:sldId id="313" r:id="rId13"/>
    <p:sldId id="288" r:id="rId14"/>
    <p:sldId id="268" r:id="rId15"/>
    <p:sldId id="287" r:id="rId16"/>
    <p:sldId id="279" r:id="rId17"/>
    <p:sldId id="289" r:id="rId18"/>
    <p:sldId id="272" r:id="rId19"/>
    <p:sldId id="293" r:id="rId20"/>
    <p:sldId id="280" r:id="rId21"/>
    <p:sldId id="291" r:id="rId22"/>
    <p:sldId id="303" r:id="rId23"/>
    <p:sldId id="292" r:id="rId24"/>
    <p:sldId id="274" r:id="rId25"/>
    <p:sldId id="269" r:id="rId26"/>
    <p:sldId id="290" r:id="rId27"/>
    <p:sldId id="275" r:id="rId28"/>
    <p:sldId id="304" r:id="rId29"/>
    <p:sldId id="295" r:id="rId30"/>
    <p:sldId id="310" r:id="rId31"/>
    <p:sldId id="276" r:id="rId32"/>
    <p:sldId id="308" r:id="rId33"/>
    <p:sldId id="297" r:id="rId34"/>
    <p:sldId id="309" r:id="rId35"/>
    <p:sldId id="298" r:id="rId36"/>
    <p:sldId id="296" r:id="rId37"/>
    <p:sldId id="300" r:id="rId38"/>
    <p:sldId id="301" r:id="rId39"/>
    <p:sldId id="326" r:id="rId40"/>
    <p:sldId id="325" r:id="rId41"/>
    <p:sldId id="324" r:id="rId42"/>
    <p:sldId id="299"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9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fld id="{A5F45A6B-36DC-4290-906C-48146EA31693}" type="datetime1">
              <a:rPr lang="zh-TW" altLang="en-US">
                <a:solidFill>
                  <a:srgbClr val="000000"/>
                </a:solidFill>
              </a:rPr>
              <a:pPr>
                <a:defRPr/>
              </a:pPr>
              <a:t>2012/1/10</a:t>
            </a:fld>
            <a:endParaRPr lang="en-US" altLang="zh-TW">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7B0E4A0-A098-43DE-914C-4F133278E26B}"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89214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fld id="{8F802B99-A4B6-41BE-A119-F81DBEF534BB}" type="datetime1">
              <a:rPr lang="zh-TW" altLang="en-US">
                <a:solidFill>
                  <a:srgbClr val="000000"/>
                </a:solidFill>
              </a:rPr>
              <a:pPr>
                <a:defRPr/>
              </a:pPr>
              <a:t>2012/1/10</a:t>
            </a:fld>
            <a:endParaRPr lang="en-US" altLang="zh-TW">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58B82CD-07FD-4C1A-9345-2FD6C66085F1}"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3242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9"/>
          <p:cNvSpPr>
            <a:spLocks noGrp="1" noChangeArrowheads="1"/>
          </p:cNvSpPr>
          <p:nvPr>
            <p:ph type="dt" sz="half" idx="10"/>
          </p:nvPr>
        </p:nvSpPr>
        <p:spPr>
          <a:ln/>
        </p:spPr>
        <p:txBody>
          <a:bodyPr/>
          <a:lstStyle>
            <a:lvl1pPr>
              <a:defRPr/>
            </a:lvl1pPr>
          </a:lstStyle>
          <a:p>
            <a:pPr>
              <a:defRPr/>
            </a:pPr>
            <a:fld id="{9C368405-D34D-4B35-99D0-056A6AC50026}" type="datetime1">
              <a:rPr lang="zh-TW" altLang="en-US">
                <a:solidFill>
                  <a:srgbClr val="000000"/>
                </a:solidFill>
              </a:rPr>
              <a:pPr>
                <a:defRPr/>
              </a:pPr>
              <a:t>2012/1/10</a:t>
            </a:fld>
            <a:endParaRPr lang="en-US" altLang="zh-TW">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ADD7C4B-C45D-423E-B2D5-4E6567ACE02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6534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1370013" y="1700808"/>
            <a:ext cx="3579812"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2225" y="1700808"/>
            <a:ext cx="3581400" cy="4464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0"/>
          </p:nvPr>
        </p:nvSpPr>
        <p:spPr>
          <a:ln/>
        </p:spPr>
        <p:txBody>
          <a:bodyPr/>
          <a:lstStyle>
            <a:lvl1pPr>
              <a:defRPr/>
            </a:lvl1pPr>
          </a:lstStyle>
          <a:p>
            <a:pPr>
              <a:defRPr/>
            </a:pPr>
            <a:fld id="{DF159C4E-B651-4242-B746-5D98CD5BAB76}" type="datetime1">
              <a:rPr lang="zh-TW" altLang="en-US">
                <a:solidFill>
                  <a:srgbClr val="000000"/>
                </a:solidFill>
              </a:rPr>
              <a:pPr>
                <a:defRPr/>
              </a:pPr>
              <a:t>2012/1/10</a:t>
            </a:fld>
            <a:endParaRPr lang="en-US" altLang="zh-TW">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886AC3E-FC43-4626-BB9D-9B1C89748EDA}"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2864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9"/>
          <p:cNvSpPr>
            <a:spLocks noGrp="1" noChangeArrowheads="1"/>
          </p:cNvSpPr>
          <p:nvPr>
            <p:ph type="dt" sz="half" idx="10"/>
          </p:nvPr>
        </p:nvSpPr>
        <p:spPr>
          <a:ln/>
        </p:spPr>
        <p:txBody>
          <a:bodyPr/>
          <a:lstStyle>
            <a:lvl1pPr>
              <a:defRPr/>
            </a:lvl1pPr>
          </a:lstStyle>
          <a:p>
            <a:pPr>
              <a:defRPr/>
            </a:pPr>
            <a:fld id="{AFC2B1C8-0DB9-4D8B-A179-A9E8FDC904BB}" type="datetime1">
              <a:rPr lang="zh-TW" altLang="en-US">
                <a:solidFill>
                  <a:srgbClr val="000000"/>
                </a:solidFill>
              </a:rPr>
              <a:pPr>
                <a:defRPr/>
              </a:pPr>
              <a:t>2012/1/10</a:t>
            </a:fld>
            <a:endParaRPr lang="en-US" altLang="zh-TW">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0C2144B-55F9-4E62-80A3-F7FCA5008523}"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0735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9"/>
          <p:cNvSpPr>
            <a:spLocks noGrp="1" noChangeArrowheads="1"/>
          </p:cNvSpPr>
          <p:nvPr>
            <p:ph type="dt" sz="half" idx="10"/>
          </p:nvPr>
        </p:nvSpPr>
        <p:spPr>
          <a:ln/>
        </p:spPr>
        <p:txBody>
          <a:bodyPr/>
          <a:lstStyle>
            <a:lvl1pPr>
              <a:defRPr/>
            </a:lvl1pPr>
          </a:lstStyle>
          <a:p>
            <a:pPr>
              <a:defRPr/>
            </a:pPr>
            <a:fld id="{DD5268D9-4258-47E2-9C63-462FF2C36154}" type="datetime1">
              <a:rPr lang="zh-TW" altLang="en-US">
                <a:solidFill>
                  <a:srgbClr val="000000"/>
                </a:solidFill>
              </a:rPr>
              <a:pPr>
                <a:defRPr/>
              </a:pPr>
              <a:t>2012/1/10</a:t>
            </a:fld>
            <a:endParaRPr lang="en-US" altLang="zh-TW">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CEBCA594-7400-40D1-AC28-F1A5472C77C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7598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E9091948-5712-42C8-87AE-EE13F713D9BC}" type="datetime1">
              <a:rPr lang="zh-TW" altLang="en-US">
                <a:solidFill>
                  <a:srgbClr val="000000"/>
                </a:solidFill>
              </a:rPr>
              <a:pPr>
                <a:defRPr/>
              </a:pPr>
              <a:t>2012/1/10</a:t>
            </a:fld>
            <a:endParaRPr lang="en-US" altLang="zh-TW">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191505C-1404-4503-A1D4-03FC45A64CC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0137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fld id="{DF0D31D3-5821-4745-B482-20D7D30156CB}" type="datetime1">
              <a:rPr lang="zh-TW" altLang="en-US">
                <a:solidFill>
                  <a:srgbClr val="000000"/>
                </a:solidFill>
              </a:rPr>
              <a:pPr>
                <a:defRPr/>
              </a:pPr>
              <a:t>2012/1/10</a:t>
            </a:fld>
            <a:endParaRPr lang="en-US" altLang="zh-TW">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DC98076-5512-4037-8E26-01D1FD38A20A}"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8131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fld id="{386AAD39-DA9C-47CF-B18F-82488467413A}" type="datetime1">
              <a:rPr lang="zh-TW" altLang="en-US">
                <a:solidFill>
                  <a:srgbClr val="000000"/>
                </a:solidFill>
              </a:rPr>
              <a:pPr>
                <a:defRPr/>
              </a:pPr>
              <a:t>2012/1/10</a:t>
            </a:fld>
            <a:endParaRPr lang="en-US" altLang="zh-TW">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D28CB19-C042-4A99-B9CD-0759C0439A65}"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6204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fld id="{36D2F930-5652-476A-93A3-B037708D5D4B}" type="datetime1">
              <a:rPr lang="zh-TW" altLang="en-US">
                <a:solidFill>
                  <a:srgbClr val="000000"/>
                </a:solidFill>
              </a:rPr>
              <a:pPr>
                <a:defRPr/>
              </a:pPr>
              <a:t>2012/1/10</a:t>
            </a:fld>
            <a:endParaRPr lang="en-US" altLang="zh-TW">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D8493C-502F-4782-826A-6401AE9C45EE}"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81417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6413" y="301625"/>
            <a:ext cx="1827212" cy="56403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370013" y="301625"/>
            <a:ext cx="5334000" cy="56403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fld id="{BEAD1E75-58DB-4D32-8346-F2E840CFE257}" type="datetime1">
              <a:rPr lang="zh-TW" altLang="en-US">
                <a:solidFill>
                  <a:srgbClr val="000000"/>
                </a:solidFill>
              </a:rPr>
              <a:pPr>
                <a:defRPr/>
              </a:pPr>
              <a:t>2012/1/10</a:t>
            </a:fld>
            <a:endParaRPr lang="en-US" altLang="zh-TW">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D09B63-B747-4856-9336-F91ADED467A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42984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370013" y="301625"/>
            <a:ext cx="7313612"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370013" y="1700808"/>
            <a:ext cx="3579812" cy="4464495"/>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quarter" idx="2"/>
          </p:nvPr>
        </p:nvSpPr>
        <p:spPr>
          <a:xfrm>
            <a:off x="5102225" y="1700808"/>
            <a:ext cx="3581400" cy="216024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內容版面配置區 4"/>
          <p:cNvSpPr>
            <a:spLocks noGrp="1"/>
          </p:cNvSpPr>
          <p:nvPr>
            <p:ph sz="quarter" idx="3"/>
          </p:nvPr>
        </p:nvSpPr>
        <p:spPr>
          <a:xfrm>
            <a:off x="5102225" y="4005064"/>
            <a:ext cx="3581400" cy="216024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Rectangle 9"/>
          <p:cNvSpPr>
            <a:spLocks noGrp="1" noChangeArrowheads="1"/>
          </p:cNvSpPr>
          <p:nvPr>
            <p:ph type="dt" sz="half" idx="10"/>
          </p:nvPr>
        </p:nvSpPr>
        <p:spPr>
          <a:ln/>
        </p:spPr>
        <p:txBody>
          <a:bodyPr/>
          <a:lstStyle>
            <a:lvl1pPr>
              <a:defRPr/>
            </a:lvl1pPr>
          </a:lstStyle>
          <a:p>
            <a:pPr>
              <a:defRPr/>
            </a:pPr>
            <a:fld id="{37EEADB4-4BCA-4796-9C62-E27546E0A3F6}" type="datetime1">
              <a:rPr lang="zh-TW" altLang="en-US">
                <a:solidFill>
                  <a:srgbClr val="000000"/>
                </a:solidFill>
              </a:rPr>
              <a:pPr>
                <a:defRPr/>
              </a:pPr>
              <a:t>2012/1/10</a:t>
            </a:fld>
            <a:endParaRPr lang="en-US" altLang="zh-TW">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213EEB3A-BD88-4290-A6BD-0898520A79C7}"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2132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195CE8-C12F-48D1-A92F-5C91962AAC1F}" type="datetimeFigureOut">
              <a:rPr lang="zh-TW" altLang="en-US" smtClean="0"/>
              <a:pPr/>
              <a:t>2012/1/10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1EDE06-A1FF-4229-B7B9-BC7C1BFBE74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95CE8-C12F-48D1-A92F-5C91962AAC1F}" type="datetimeFigureOut">
              <a:rPr lang="zh-TW" altLang="en-US" smtClean="0"/>
              <a:pPr/>
              <a:t>2012/1/10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EDE06-A1FF-4229-B7B9-BC7C1BFBE74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ctu3_0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 y="-26988"/>
            <a:ext cx="6400800"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p:nvGrpSpPr>
        <p:grpSpPr bwMode="auto">
          <a:xfrm>
            <a:off x="-3238500" y="0"/>
            <a:ext cx="11925300" cy="3810000"/>
            <a:chOff x="-2040" y="0"/>
            <a:chExt cx="7512" cy="2400"/>
          </a:xfrm>
        </p:grpSpPr>
        <p:sp>
          <p:nvSpPr>
            <p:cNvPr id="1033" name="AutoShape 4"/>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1" lang="zh-TW" altLang="en-US">
                <a:solidFill>
                  <a:srgbClr val="000000"/>
                </a:solidFill>
                <a:latin typeface="Arial" charset="0"/>
              </a:endParaRPr>
            </a:p>
          </p:txBody>
        </p:sp>
        <p:sp>
          <p:nvSpPr>
            <p:cNvPr id="1034" name="AutoShape 5"/>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1" lang="zh-TW" altLang="en-US">
                <a:solidFill>
                  <a:srgbClr val="000000"/>
                </a:solidFill>
                <a:latin typeface="Arial" charset="0"/>
              </a:endParaRPr>
            </a:p>
          </p:txBody>
        </p:sp>
        <p:sp>
          <p:nvSpPr>
            <p:cNvPr id="1035" name="Line 6"/>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Arial" charset="0"/>
              </a:endParaRPr>
            </a:p>
          </p:txBody>
        </p:sp>
      </p:grpSp>
      <p:sp>
        <p:nvSpPr>
          <p:cNvPr id="1028" name="Rectangle 7"/>
          <p:cNvSpPr>
            <a:spLocks noGrp="1" noChangeArrowheads="1"/>
          </p:cNvSpPr>
          <p:nvPr>
            <p:ph type="title"/>
          </p:nvPr>
        </p:nvSpPr>
        <p:spPr bwMode="auto">
          <a:xfrm>
            <a:off x="1370013" y="549275"/>
            <a:ext cx="73136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9" name="Rectangle 8"/>
          <p:cNvSpPr>
            <a:spLocks noGrp="1" noChangeArrowheads="1"/>
          </p:cNvSpPr>
          <p:nvPr>
            <p:ph type="body" idx="1"/>
          </p:nvPr>
        </p:nvSpPr>
        <p:spPr bwMode="auto">
          <a:xfrm>
            <a:off x="1370013" y="1700213"/>
            <a:ext cx="73136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2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defRPr>
            </a:lvl1pPr>
          </a:lstStyle>
          <a:p>
            <a:pPr fontAlgn="base">
              <a:spcBef>
                <a:spcPct val="0"/>
              </a:spcBef>
              <a:spcAft>
                <a:spcPct val="0"/>
              </a:spcAft>
              <a:defRPr/>
            </a:pPr>
            <a:fld id="{20454266-E5FF-4648-AB59-845392EB4294}" type="datetime1">
              <a:rPr lang="zh-TW" altLang="en-US">
                <a:solidFill>
                  <a:srgbClr val="000000"/>
                </a:solidFill>
              </a:rPr>
              <a:pPr fontAlgn="base">
                <a:spcBef>
                  <a:spcPct val="0"/>
                </a:spcBef>
                <a:spcAft>
                  <a:spcPct val="0"/>
                </a:spcAft>
                <a:defRPr/>
              </a:pPr>
              <a:t>2012/1/10</a:t>
            </a:fld>
            <a:endParaRPr lang="en-US" altLang="zh-TW">
              <a:solidFill>
                <a:srgbClr val="000000"/>
              </a:solidFill>
            </a:endParaRPr>
          </a:p>
        </p:txBody>
      </p:sp>
      <p:sp>
        <p:nvSpPr>
          <p:cNvPr id="132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defRPr>
            </a:lvl1pPr>
          </a:lstStyle>
          <a:p>
            <a:pPr fontAlgn="base">
              <a:spcBef>
                <a:spcPct val="0"/>
              </a:spcBef>
              <a:spcAft>
                <a:spcPct val="0"/>
              </a:spcAft>
              <a:defRPr/>
            </a:pPr>
            <a:endParaRPr lang="en-US" altLang="zh-TW">
              <a:solidFill>
                <a:srgbClr val="000000"/>
              </a:solidFill>
            </a:endParaRPr>
          </a:p>
        </p:txBody>
      </p:sp>
      <p:sp>
        <p:nvSpPr>
          <p:cNvPr id="132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lt"/>
              </a:defRPr>
            </a:lvl1pPr>
          </a:lstStyle>
          <a:p>
            <a:pPr fontAlgn="base">
              <a:spcBef>
                <a:spcPct val="0"/>
              </a:spcBef>
              <a:spcAft>
                <a:spcPct val="0"/>
              </a:spcAft>
              <a:defRPr/>
            </a:pPr>
            <a:fld id="{DAB4869F-1956-45DE-9011-EFFF9CD5C868}" type="slidenum">
              <a:rPr lang="zh-TW" altLang="en-US">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202949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新細明體" pitchFamily="18" charset="-120"/>
        </a:defRPr>
      </a:lvl2pPr>
      <a:lvl3pPr algn="ctr" rtl="0" eaLnBrk="0" fontAlgn="base" hangingPunct="0">
        <a:spcBef>
          <a:spcPct val="0"/>
        </a:spcBef>
        <a:spcAft>
          <a:spcPct val="0"/>
        </a:spcAft>
        <a:defRPr kumimoji="1" sz="3600">
          <a:solidFill>
            <a:schemeClr val="tx2"/>
          </a:solidFill>
          <a:latin typeface="Arial" charset="0"/>
          <a:ea typeface="新細明體" pitchFamily="18" charset="-120"/>
        </a:defRPr>
      </a:lvl3pPr>
      <a:lvl4pPr algn="ctr" rtl="0" eaLnBrk="0" fontAlgn="base" hangingPunct="0">
        <a:spcBef>
          <a:spcPct val="0"/>
        </a:spcBef>
        <a:spcAft>
          <a:spcPct val="0"/>
        </a:spcAft>
        <a:defRPr kumimoji="1" sz="3600">
          <a:solidFill>
            <a:schemeClr val="tx2"/>
          </a:solidFill>
          <a:latin typeface="Arial" charset="0"/>
          <a:ea typeface="新細明體" pitchFamily="18" charset="-120"/>
        </a:defRPr>
      </a:lvl4pPr>
      <a:lvl5pPr algn="ctr"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ctr" rtl="0" fontAlgn="base">
        <a:spcBef>
          <a:spcPct val="0"/>
        </a:spcBef>
        <a:spcAft>
          <a:spcPct val="0"/>
        </a:spcAft>
        <a:defRPr kumimoji="1" sz="3600">
          <a:solidFill>
            <a:schemeClr val="tx2"/>
          </a:solidFill>
          <a:latin typeface="Arial" charset="0"/>
          <a:ea typeface="新細明體" pitchFamily="18" charset="-120"/>
        </a:defRPr>
      </a:lvl6pPr>
      <a:lvl7pPr marL="914400" algn="ctr" rtl="0" fontAlgn="base">
        <a:spcBef>
          <a:spcPct val="0"/>
        </a:spcBef>
        <a:spcAft>
          <a:spcPct val="0"/>
        </a:spcAft>
        <a:defRPr kumimoji="1" sz="3600">
          <a:solidFill>
            <a:schemeClr val="tx2"/>
          </a:solidFill>
          <a:latin typeface="Arial" charset="0"/>
          <a:ea typeface="新細明體" pitchFamily="18" charset="-120"/>
        </a:defRPr>
      </a:lvl7pPr>
      <a:lvl8pPr marL="1371600" algn="ctr" rtl="0" fontAlgn="base">
        <a:spcBef>
          <a:spcPct val="0"/>
        </a:spcBef>
        <a:spcAft>
          <a:spcPct val="0"/>
        </a:spcAft>
        <a:defRPr kumimoji="1" sz="3600">
          <a:solidFill>
            <a:schemeClr val="tx2"/>
          </a:solidFill>
          <a:latin typeface="Arial" charset="0"/>
          <a:ea typeface="新細明體" pitchFamily="18" charset="-120"/>
        </a:defRPr>
      </a:lvl8pPr>
      <a:lvl9pPr marL="1828800" algn="ctr" rtl="0" fontAlgn="base">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6.gif"/><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zh-TW" altLang="en-US" dirty="0" smtClean="0"/>
              <a:t>無線網路</a:t>
            </a:r>
            <a:r>
              <a:rPr lang="en-US" altLang="zh-TW" dirty="0" smtClean="0"/>
              <a:t/>
            </a:r>
            <a:br>
              <a:rPr lang="en-US" altLang="zh-TW" dirty="0" smtClean="0"/>
            </a:br>
            <a:r>
              <a:rPr lang="en-US" altLang="zh-TW" sz="2500" dirty="0" smtClean="0"/>
              <a:t>Wireless Network</a:t>
            </a:r>
            <a:endParaRPr lang="zh-TW" altLang="en-US" dirty="0" smtClean="0"/>
          </a:p>
        </p:txBody>
      </p:sp>
      <p:sp>
        <p:nvSpPr>
          <p:cNvPr id="3075" name="副標題 3"/>
          <p:cNvSpPr>
            <a:spLocks noGrp="1"/>
          </p:cNvSpPr>
          <p:nvPr>
            <p:ph type="subTitle" idx="1"/>
          </p:nvPr>
        </p:nvSpPr>
        <p:spPr/>
        <p:txBody>
          <a:bodyPr anchor="ctr"/>
          <a:lstStyle/>
          <a:p>
            <a:pPr marL="0" indent="0" eaLnBrk="1" hangingPunct="1">
              <a:buFont typeface="Wingdings" pitchFamily="2" charset="2"/>
              <a:buNone/>
            </a:pPr>
            <a:r>
              <a:rPr lang="en-US" altLang="zh-TW" sz="3200" smtClean="0"/>
              <a:t>Chapter </a:t>
            </a:r>
            <a:r>
              <a:rPr lang="en-US" altLang="zh-TW" sz="3200" smtClean="0"/>
              <a:t>18</a:t>
            </a:r>
            <a:r>
              <a:rPr lang="zh-TW" altLang="en-US" sz="3200" dirty="0" smtClean="0"/>
              <a:t> </a:t>
            </a:r>
            <a:r>
              <a:rPr lang="en-US" altLang="zh-TW" dirty="0" smtClean="0"/>
              <a:t>GPS</a:t>
            </a:r>
            <a:r>
              <a:rPr lang="zh-TW" altLang="en-US" dirty="0" smtClean="0"/>
              <a:t>定位技術</a:t>
            </a:r>
            <a:endParaRPr lang="en-US" altLang="zh-TW" dirty="0" smtClean="0"/>
          </a:p>
        </p:txBody>
      </p:sp>
      <p:pic>
        <p:nvPicPr>
          <p:cNvPr id="4" name="Picture 2" descr="D:\ToDo\20091021 慣性感測器之設計與應用\Material\20091120\ConstellationGPS.gif"/>
          <p:cNvPicPr>
            <a:picLocks noChangeAspect="1" noChangeArrowheads="1" noCrop="1"/>
          </p:cNvPicPr>
          <p:nvPr/>
        </p:nvPicPr>
        <p:blipFill>
          <a:blip r:embed="rId2" cstate="print"/>
          <a:srcRect/>
          <a:stretch>
            <a:fillRect/>
          </a:stretch>
        </p:blipFill>
        <p:spPr bwMode="auto">
          <a:xfrm>
            <a:off x="6185246" y="1700808"/>
            <a:ext cx="2635226" cy="2108181"/>
          </a:xfrm>
          <a:prstGeom prst="rect">
            <a:avLst/>
          </a:prstGeom>
          <a:noFill/>
        </p:spPr>
      </p:pic>
    </p:spTree>
    <p:extLst>
      <p:ext uri="{BB962C8B-B14F-4D97-AF65-F5344CB8AC3E}">
        <p14:creationId xmlns:p14="http://schemas.microsoft.com/office/powerpoint/2010/main" val="107918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0432" y="1196752"/>
            <a:ext cx="7740000" cy="3027531"/>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GPS</a:t>
            </a:r>
            <a:r>
              <a:rPr lang="zh-TW" altLang="en-US" dirty="0" smtClean="0"/>
              <a:t>衛星</a:t>
            </a:r>
            <a:endParaRPr lang="zh-TW" altLang="en-US" dirty="0"/>
          </a:p>
        </p:txBody>
      </p:sp>
      <p:pic>
        <p:nvPicPr>
          <p:cNvPr id="1027" name="Picture 3" descr="D:\Downloads\Lockheed_9apr07.jpg"/>
          <p:cNvPicPr>
            <a:picLocks noChangeAspect="1" noChangeArrowheads="1"/>
          </p:cNvPicPr>
          <p:nvPr/>
        </p:nvPicPr>
        <p:blipFill>
          <a:blip r:embed="rId3" cstate="print"/>
          <a:srcRect/>
          <a:stretch>
            <a:fillRect/>
          </a:stretch>
        </p:blipFill>
        <p:spPr bwMode="auto">
          <a:xfrm>
            <a:off x="3491880" y="4221088"/>
            <a:ext cx="2196000" cy="2482865"/>
          </a:xfrm>
          <a:prstGeom prst="rect">
            <a:avLst/>
          </a:prstGeom>
          <a:noFill/>
        </p:spPr>
      </p:pic>
      <p:sp>
        <p:nvSpPr>
          <p:cNvPr id="6" name="文字方塊 5"/>
          <p:cNvSpPr txBox="1"/>
          <p:nvPr/>
        </p:nvSpPr>
        <p:spPr>
          <a:xfrm>
            <a:off x="5940152" y="5291916"/>
            <a:ext cx="1152128" cy="384721"/>
          </a:xfrm>
          <a:prstGeom prst="rect">
            <a:avLst/>
          </a:prstGeom>
          <a:noFill/>
        </p:spPr>
        <p:txBody>
          <a:bodyPr wrap="square" rtlCol="0">
            <a:spAutoFit/>
          </a:bodyPr>
          <a:lstStyle/>
          <a:p>
            <a:r>
              <a:rPr lang="en-US" altLang="zh-TW" sz="1900" dirty="0" smtClean="0">
                <a:latin typeface="Arial" pitchFamily="34" charset="0"/>
                <a:cs typeface="Arial" pitchFamily="34" charset="0"/>
              </a:rPr>
              <a:t>Block III</a:t>
            </a:r>
            <a:endParaRPr lang="zh-TW" altLang="en-US" sz="1900" dirty="0">
              <a:latin typeface="Arial" pitchFamily="34" charset="0"/>
              <a:cs typeface="Arial" pitchFamily="34" charset="0"/>
            </a:endParaRPr>
          </a:p>
        </p:txBody>
      </p:sp>
    </p:spTree>
    <p:extLst>
      <p:ext uri="{BB962C8B-B14F-4D97-AF65-F5344CB8AC3E}">
        <p14:creationId xmlns:p14="http://schemas.microsoft.com/office/powerpoint/2010/main" val="3535183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衛星概況</a:t>
            </a:r>
            <a:endParaRPr lang="zh-TW" altLang="en-US" dirty="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l="72671" t="39260" r="1056" b="13586"/>
          <a:stretch>
            <a:fillRect/>
          </a:stretch>
        </p:blipFill>
        <p:spPr bwMode="auto">
          <a:xfrm>
            <a:off x="2165702" y="1500986"/>
            <a:ext cx="4984400" cy="5292934"/>
          </a:xfrm>
          <a:prstGeom prst="rect">
            <a:avLst/>
          </a:prstGeom>
          <a:noFill/>
          <a:ln w="9525">
            <a:noFill/>
            <a:miter lim="800000"/>
            <a:headEnd/>
            <a:tailEnd/>
          </a:ln>
        </p:spPr>
      </p:pic>
    </p:spTree>
    <p:extLst>
      <p:ext uri="{BB962C8B-B14F-4D97-AF65-F5344CB8AC3E}">
        <p14:creationId xmlns:p14="http://schemas.microsoft.com/office/powerpoint/2010/main" val="193245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a:t>地面</a:t>
            </a:r>
            <a:r>
              <a:rPr lang="zh-TW" altLang="en-US" dirty="0" smtClean="0"/>
              <a:t>監控</a:t>
            </a:r>
            <a:r>
              <a:rPr lang="zh-TW" altLang="en-US" dirty="0"/>
              <a:t>站</a:t>
            </a:r>
          </a:p>
        </p:txBody>
      </p:sp>
      <p:sp>
        <p:nvSpPr>
          <p:cNvPr id="3" name="內容版面配置區 2"/>
          <p:cNvSpPr>
            <a:spLocks noGrp="1"/>
          </p:cNvSpPr>
          <p:nvPr>
            <p:ph sz="half" idx="1"/>
          </p:nvPr>
        </p:nvSpPr>
        <p:spPr>
          <a:xfrm>
            <a:off x="1370012" y="1827212"/>
            <a:ext cx="3994076" cy="4698131"/>
          </a:xfrm>
        </p:spPr>
        <p:txBody>
          <a:bodyPr>
            <a:normAutofit/>
          </a:bodyPr>
          <a:lstStyle/>
          <a:p>
            <a:r>
              <a:rPr lang="zh-TW" altLang="en-US" dirty="0" smtClean="0"/>
              <a:t>地面監控部分</a:t>
            </a:r>
            <a:endParaRPr lang="en-US" altLang="zh-TW" dirty="0" smtClean="0"/>
          </a:p>
          <a:p>
            <a:pPr lvl="1"/>
            <a:r>
              <a:rPr lang="zh-TW" altLang="en-US" dirty="0" smtClean="0"/>
              <a:t>主控站</a:t>
            </a:r>
            <a:r>
              <a:rPr lang="en-US" altLang="zh-TW" dirty="0" smtClean="0"/>
              <a:t>(Master Control Station)</a:t>
            </a:r>
          </a:p>
          <a:p>
            <a:pPr lvl="2"/>
            <a:r>
              <a:rPr lang="zh-TW" altLang="en-US" dirty="0" smtClean="0"/>
              <a:t>美國科羅拉多州的</a:t>
            </a:r>
            <a:r>
              <a:rPr lang="en-US" altLang="zh-TW" dirty="0" err="1" smtClean="0"/>
              <a:t>Schriever</a:t>
            </a:r>
            <a:r>
              <a:rPr lang="zh-TW" altLang="en-US" dirty="0" smtClean="0"/>
              <a:t>空軍基地</a:t>
            </a:r>
            <a:endParaRPr lang="en-US" altLang="zh-TW" dirty="0" smtClean="0"/>
          </a:p>
          <a:p>
            <a:pPr lvl="2"/>
            <a:r>
              <a:rPr lang="zh-TW" altLang="en-US" dirty="0" smtClean="0"/>
              <a:t>收集監測站的資料，計算軌道與時間校正</a:t>
            </a:r>
            <a:endParaRPr lang="en-US" altLang="zh-TW" dirty="0" smtClean="0"/>
          </a:p>
          <a:p>
            <a:pPr lvl="1"/>
            <a:r>
              <a:rPr lang="zh-TW" altLang="en-US" dirty="0" smtClean="0"/>
              <a:t>地面天線</a:t>
            </a:r>
            <a:r>
              <a:rPr lang="en-US" altLang="zh-TW" dirty="0" smtClean="0"/>
              <a:t>(Ground Antenna)</a:t>
            </a:r>
          </a:p>
        </p:txBody>
      </p:sp>
      <p:pic>
        <p:nvPicPr>
          <p:cNvPr id="8" name="Picture 2" descr="D:\Downloads\2008_8_19_73214_7773214.jpg"/>
          <p:cNvPicPr>
            <a:picLocks noGrp="1" noChangeAspect="1" noChangeArrowheads="1"/>
          </p:cNvPicPr>
          <p:nvPr>
            <p:ph sz="quarter" idx="2"/>
          </p:nvPr>
        </p:nvPicPr>
        <p:blipFill>
          <a:blip r:embed="rId2" cstate="print"/>
          <a:srcRect b="3031"/>
          <a:stretch>
            <a:fillRect/>
          </a:stretch>
        </p:blipFill>
        <p:spPr bwMode="auto">
          <a:xfrm>
            <a:off x="5580111" y="1772816"/>
            <a:ext cx="3044903" cy="2435906"/>
          </a:xfrm>
          <a:prstGeom prst="rect">
            <a:avLst/>
          </a:prstGeom>
          <a:noFill/>
        </p:spPr>
      </p:pic>
      <p:pic>
        <p:nvPicPr>
          <p:cNvPr id="9" name="Picture 2" descr="D:\Downloads\lg-telecom-satellite.jpg"/>
          <p:cNvPicPr>
            <a:picLocks noGrp="1" noChangeAspect="1" noChangeArrowheads="1"/>
          </p:cNvPicPr>
          <p:nvPr>
            <p:ph sz="quarter" idx="3"/>
          </p:nvPr>
        </p:nvPicPr>
        <p:blipFill>
          <a:blip r:embed="rId3" cstate="print"/>
          <a:srcRect/>
          <a:stretch>
            <a:fillRect/>
          </a:stretch>
        </p:blipFill>
        <p:spPr bwMode="auto">
          <a:xfrm>
            <a:off x="5572125" y="4248845"/>
            <a:ext cx="3035332" cy="22764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a:t>地面監控站</a:t>
            </a:r>
          </a:p>
        </p:txBody>
      </p:sp>
      <p:sp>
        <p:nvSpPr>
          <p:cNvPr id="3" name="內容版面配置區 2"/>
          <p:cNvSpPr>
            <a:spLocks noGrp="1"/>
          </p:cNvSpPr>
          <p:nvPr>
            <p:ph idx="1"/>
          </p:nvPr>
        </p:nvSpPr>
        <p:spPr>
          <a:xfrm>
            <a:off x="1370013" y="1700213"/>
            <a:ext cx="5938291" cy="2232843"/>
          </a:xfrm>
        </p:spPr>
        <p:txBody>
          <a:bodyPr>
            <a:normAutofit fontScale="92500"/>
          </a:bodyPr>
          <a:lstStyle/>
          <a:p>
            <a:r>
              <a:rPr lang="zh-TW" altLang="en-US" dirty="0" smtClean="0"/>
              <a:t>地面監控部分</a:t>
            </a:r>
            <a:endParaRPr lang="en-US" altLang="zh-TW" dirty="0" smtClean="0"/>
          </a:p>
          <a:p>
            <a:pPr lvl="1"/>
            <a:r>
              <a:rPr lang="zh-TW" altLang="en-US" dirty="0" smtClean="0"/>
              <a:t>監測站</a:t>
            </a:r>
            <a:r>
              <a:rPr lang="en-US" altLang="zh-TW" dirty="0" smtClean="0"/>
              <a:t>(Monitoring Station)</a:t>
            </a:r>
          </a:p>
          <a:p>
            <a:pPr lvl="2"/>
            <a:r>
              <a:rPr lang="zh-TW" altLang="en-US" dirty="0" smtClean="0"/>
              <a:t>夏威夷、亞森欣島、迪亞哥加西亞、瓜加林島、科羅拉多州</a:t>
            </a:r>
            <a:endParaRPr lang="en-US" altLang="zh-TW" dirty="0" smtClean="0"/>
          </a:p>
          <a:p>
            <a:pPr lvl="2"/>
            <a:r>
              <a:rPr lang="zh-TW" altLang="en-US" dirty="0" smtClean="0"/>
              <a:t>取得衛星觀測資料，將資料傳送至主控站</a:t>
            </a:r>
            <a:endParaRPr lang="zh-TW" altLang="en-US" dirty="0"/>
          </a:p>
        </p:txBody>
      </p:sp>
      <p:pic>
        <p:nvPicPr>
          <p:cNvPr id="4" name="Picture 2" descr="D:\Downloads\gps_world.gif"/>
          <p:cNvPicPr>
            <a:picLocks noChangeAspect="1" noChangeArrowheads="1"/>
          </p:cNvPicPr>
          <p:nvPr/>
        </p:nvPicPr>
        <p:blipFill>
          <a:blip r:embed="rId2" cstate="print"/>
          <a:srcRect/>
          <a:stretch>
            <a:fillRect/>
          </a:stretch>
        </p:blipFill>
        <p:spPr bwMode="auto">
          <a:xfrm>
            <a:off x="1384080" y="3995142"/>
            <a:ext cx="5780208" cy="2314178"/>
          </a:xfrm>
          <a:prstGeom prst="rect">
            <a:avLst/>
          </a:prstGeom>
          <a:noFill/>
        </p:spPr>
      </p:pic>
      <p:pic>
        <p:nvPicPr>
          <p:cNvPr id="9218" name="Picture 2" descr="D:\Downloads\gmsd_ant.jpg"/>
          <p:cNvPicPr>
            <a:picLocks noChangeAspect="1" noChangeArrowheads="1"/>
          </p:cNvPicPr>
          <p:nvPr/>
        </p:nvPicPr>
        <p:blipFill>
          <a:blip r:embed="rId3" cstate="print"/>
          <a:srcRect/>
          <a:stretch>
            <a:fillRect/>
          </a:stretch>
        </p:blipFill>
        <p:spPr bwMode="auto">
          <a:xfrm>
            <a:off x="7399880" y="1989032"/>
            <a:ext cx="1296000" cy="1728000"/>
          </a:xfrm>
          <a:prstGeom prst="rect">
            <a:avLst/>
          </a:prstGeom>
          <a:noFill/>
        </p:spPr>
      </p:pic>
      <p:pic>
        <p:nvPicPr>
          <p:cNvPr id="9219" name="Picture 3" descr="D:\ToDo\20091021 慣性感測器之設計與應用\Material\20091120\Yellowstone caldera monitoring station at Lake, Wyoming.jpg"/>
          <p:cNvPicPr>
            <a:picLocks noChangeAspect="1" noChangeArrowheads="1"/>
          </p:cNvPicPr>
          <p:nvPr/>
        </p:nvPicPr>
        <p:blipFill>
          <a:blip r:embed="rId4" cstate="print"/>
          <a:srcRect/>
          <a:stretch>
            <a:fillRect/>
          </a:stretch>
        </p:blipFill>
        <p:spPr bwMode="auto">
          <a:xfrm>
            <a:off x="7399881" y="4321495"/>
            <a:ext cx="1301080" cy="19583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使用者接收器</a:t>
            </a:r>
            <a:endParaRPr lang="zh-TW" altLang="en-US" dirty="0"/>
          </a:p>
        </p:txBody>
      </p:sp>
      <p:pic>
        <p:nvPicPr>
          <p:cNvPr id="4101" name="Picture 5" descr="D:\ToDo\20091021 慣性感測器之設計與應用\Material\20091120\ordis.jpg"/>
          <p:cNvPicPr>
            <a:picLocks noChangeAspect="1" noChangeArrowheads="1"/>
          </p:cNvPicPr>
          <p:nvPr/>
        </p:nvPicPr>
        <p:blipFill>
          <a:blip r:embed="rId2" cstate="print"/>
          <a:srcRect/>
          <a:stretch>
            <a:fillRect/>
          </a:stretch>
        </p:blipFill>
        <p:spPr bwMode="auto">
          <a:xfrm>
            <a:off x="1388658" y="2348880"/>
            <a:ext cx="7298816" cy="41551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編碼</a:t>
            </a:r>
            <a:endParaRPr lang="zh-TW" altLang="en-US" dirty="0"/>
          </a:p>
        </p:txBody>
      </p:sp>
      <p:sp>
        <p:nvSpPr>
          <p:cNvPr id="3" name="內容版面配置區 2"/>
          <p:cNvSpPr>
            <a:spLocks noGrp="1"/>
          </p:cNvSpPr>
          <p:nvPr>
            <p:ph idx="1"/>
          </p:nvPr>
        </p:nvSpPr>
        <p:spPr>
          <a:xfrm>
            <a:off x="1187624" y="1700213"/>
            <a:ext cx="7344816" cy="4465637"/>
          </a:xfrm>
        </p:spPr>
        <p:txBody>
          <a:bodyPr>
            <a:normAutofit lnSpcReduction="10000"/>
          </a:bodyPr>
          <a:lstStyle/>
          <a:p>
            <a:r>
              <a:rPr lang="zh-TW" altLang="en-US" dirty="0" smtClean="0"/>
              <a:t>訊號部分</a:t>
            </a:r>
            <a:endParaRPr lang="en-US" altLang="zh-TW" dirty="0" smtClean="0"/>
          </a:p>
          <a:p>
            <a:pPr lvl="1"/>
            <a:r>
              <a:rPr lang="zh-TW" altLang="en-US" dirty="0" smtClean="0"/>
              <a:t>兩組隨機電碼，一組稱為</a:t>
            </a:r>
            <a:r>
              <a:rPr lang="en-US" altLang="zh-TW" dirty="0" smtClean="0"/>
              <a:t>C/A</a:t>
            </a:r>
            <a:r>
              <a:rPr lang="zh-TW" altLang="en-US" dirty="0" smtClean="0"/>
              <a:t>碼 </a:t>
            </a:r>
            <a:r>
              <a:rPr lang="en-US" altLang="zh-TW" dirty="0" smtClean="0"/>
              <a:t>(Coarse-Acquisition)</a:t>
            </a:r>
            <a:r>
              <a:rPr lang="zh-TW" altLang="en-US" dirty="0" smtClean="0"/>
              <a:t>，一組稱為</a:t>
            </a:r>
            <a:r>
              <a:rPr lang="en-US" altLang="zh-TW" dirty="0" smtClean="0"/>
              <a:t>P</a:t>
            </a:r>
            <a:r>
              <a:rPr lang="zh-TW" altLang="en-US" dirty="0" smtClean="0"/>
              <a:t>碼 </a:t>
            </a:r>
            <a:r>
              <a:rPr lang="en-US" altLang="zh-TW" dirty="0"/>
              <a:t>(military-only)</a:t>
            </a:r>
            <a:endParaRPr lang="en-US" altLang="zh-TW" dirty="0" smtClean="0"/>
          </a:p>
          <a:p>
            <a:pPr lvl="2"/>
            <a:r>
              <a:rPr lang="en-US" altLang="zh-TW" dirty="0" smtClean="0"/>
              <a:t>C/A</a:t>
            </a:r>
            <a:r>
              <a:rPr lang="zh-TW" altLang="en-US" dirty="0" smtClean="0"/>
              <a:t>碼主要開放給民間使用</a:t>
            </a:r>
            <a:endParaRPr lang="en-US" altLang="zh-TW" dirty="0" smtClean="0"/>
          </a:p>
          <a:p>
            <a:pPr lvl="2"/>
            <a:r>
              <a:rPr lang="en-US" altLang="zh-TW" dirty="0" smtClean="0"/>
              <a:t>P</a:t>
            </a:r>
            <a:r>
              <a:rPr lang="zh-TW" altLang="en-US" dirty="0" smtClean="0"/>
              <a:t>碼則是美國國防部保留為其軍事用途的電碼</a:t>
            </a:r>
            <a:endParaRPr lang="en-US" altLang="zh-TW" dirty="0" smtClean="0"/>
          </a:p>
          <a:p>
            <a:pPr lvl="1"/>
            <a:r>
              <a:rPr lang="en-US" altLang="zh-TW" dirty="0"/>
              <a:t>GPS</a:t>
            </a:r>
            <a:r>
              <a:rPr lang="zh-TW" altLang="en-US" dirty="0"/>
              <a:t>衛星傳送兩種</a:t>
            </a:r>
            <a:r>
              <a:rPr lang="zh-TW" altLang="en-US" dirty="0" smtClean="0"/>
              <a:t>頻</a:t>
            </a:r>
            <a:r>
              <a:rPr lang="en-US" altLang="zh-TW" dirty="0" smtClean="0"/>
              <a:t/>
            </a:r>
            <a:br>
              <a:rPr lang="en-US" altLang="zh-TW" dirty="0" smtClean="0"/>
            </a:br>
            <a:r>
              <a:rPr lang="zh-TW" altLang="en-US" dirty="0" smtClean="0"/>
              <a:t>率</a:t>
            </a:r>
            <a:r>
              <a:rPr lang="zh-TW" altLang="en-US" dirty="0"/>
              <a:t>的載波</a:t>
            </a:r>
          </a:p>
          <a:p>
            <a:pPr lvl="2"/>
            <a:r>
              <a:rPr lang="en-US" altLang="zh-TW" dirty="0"/>
              <a:t>L1 (Link 1</a:t>
            </a:r>
            <a:r>
              <a:rPr lang="en-US" altLang="zh-TW" dirty="0" smtClean="0"/>
              <a:t>)</a:t>
            </a:r>
            <a:r>
              <a:rPr lang="zh-TW" altLang="en-US" dirty="0" smtClean="0"/>
              <a:t>載波的頻</a:t>
            </a:r>
            <a:r>
              <a:rPr lang="en-US" altLang="zh-TW" dirty="0" smtClean="0"/>
              <a:t/>
            </a:r>
            <a:br>
              <a:rPr lang="en-US" altLang="zh-TW" dirty="0" smtClean="0"/>
            </a:br>
            <a:r>
              <a:rPr lang="zh-TW" altLang="en-US" dirty="0" smtClean="0"/>
              <a:t>率</a:t>
            </a:r>
            <a:r>
              <a:rPr lang="zh-TW" altLang="en-US" dirty="0"/>
              <a:t>為</a:t>
            </a:r>
            <a:r>
              <a:rPr lang="en-US" altLang="zh-TW" dirty="0"/>
              <a:t>1575.42 MHZ</a:t>
            </a:r>
          </a:p>
          <a:p>
            <a:pPr lvl="2"/>
            <a:r>
              <a:rPr lang="en-US" altLang="zh-TW" dirty="0"/>
              <a:t>L2 (Link 2)</a:t>
            </a:r>
            <a:r>
              <a:rPr lang="zh-TW" altLang="en-US" dirty="0"/>
              <a:t>載波</a:t>
            </a:r>
            <a:r>
              <a:rPr lang="zh-TW" altLang="en-US" dirty="0" smtClean="0"/>
              <a:t>的頻</a:t>
            </a:r>
            <a:r>
              <a:rPr lang="en-US" altLang="zh-TW" dirty="0" smtClean="0"/>
              <a:t/>
            </a:r>
            <a:br>
              <a:rPr lang="en-US" altLang="zh-TW" dirty="0" smtClean="0"/>
            </a:br>
            <a:r>
              <a:rPr lang="zh-TW" altLang="en-US" dirty="0" smtClean="0"/>
              <a:t>率</a:t>
            </a:r>
            <a:r>
              <a:rPr lang="zh-TW" altLang="en-US" dirty="0"/>
              <a:t>為</a:t>
            </a:r>
            <a:r>
              <a:rPr lang="en-US" altLang="zh-TW" dirty="0"/>
              <a:t>1227.60MHZ</a:t>
            </a:r>
          </a:p>
          <a:p>
            <a:pPr lvl="1"/>
            <a:endParaRPr lang="zh-TW" altLang="en-US" dirty="0"/>
          </a:p>
        </p:txBody>
      </p:sp>
      <p:pic>
        <p:nvPicPr>
          <p:cNvPr id="10242" name="Picture 2" descr="D:\Downloads\signals.gif"/>
          <p:cNvPicPr>
            <a:picLocks noChangeAspect="1" noChangeArrowheads="1"/>
          </p:cNvPicPr>
          <p:nvPr/>
        </p:nvPicPr>
        <p:blipFill>
          <a:blip r:embed="rId2" cstate="print"/>
          <a:srcRect/>
          <a:stretch>
            <a:fillRect/>
          </a:stretch>
        </p:blipFill>
        <p:spPr bwMode="auto">
          <a:xfrm>
            <a:off x="5220072" y="3789040"/>
            <a:ext cx="3685292" cy="24482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系統</a:t>
            </a:r>
            <a:endParaRPr lang="zh-TW" altLang="en-US" dirty="0"/>
          </a:p>
        </p:txBody>
      </p:sp>
      <p:pic>
        <p:nvPicPr>
          <p:cNvPr id="8194" name="Picture 2" descr="D:\Downloads\000722945.png"/>
          <p:cNvPicPr>
            <a:picLocks noChangeAspect="1" noChangeArrowheads="1"/>
          </p:cNvPicPr>
          <p:nvPr/>
        </p:nvPicPr>
        <p:blipFill>
          <a:blip r:embed="rId2" cstate="print"/>
          <a:srcRect b="15278"/>
          <a:stretch>
            <a:fillRect/>
          </a:stretch>
        </p:blipFill>
        <p:spPr bwMode="auto">
          <a:xfrm>
            <a:off x="984064" y="1568366"/>
            <a:ext cx="7175874" cy="46435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訊號格式</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NMEA 0183 </a:t>
            </a:r>
          </a:p>
          <a:p>
            <a:pPr lvl="1"/>
            <a:r>
              <a:rPr lang="zh-TW" altLang="en-US" dirty="0" smtClean="0"/>
              <a:t>美國國家海洋電子學會</a:t>
            </a:r>
            <a:endParaRPr lang="en-US" altLang="zh-TW" dirty="0" smtClean="0"/>
          </a:p>
          <a:p>
            <a:pPr lvl="1"/>
            <a:r>
              <a:rPr lang="zh-TW" altLang="en-US" dirty="0" smtClean="0"/>
              <a:t>大部份的</a:t>
            </a:r>
            <a:r>
              <a:rPr lang="en-US" dirty="0" smtClean="0"/>
              <a:t>GPS receiver</a:t>
            </a:r>
            <a:r>
              <a:rPr lang="zh-TW" altLang="en-US" dirty="0" smtClean="0"/>
              <a:t>都具有此標準規格</a:t>
            </a:r>
            <a:endParaRPr lang="en-US" altLang="zh-TW" dirty="0" smtClean="0"/>
          </a:p>
          <a:p>
            <a:r>
              <a:rPr lang="zh-TW" altLang="en-US" dirty="0" smtClean="0"/>
              <a:t>格式</a:t>
            </a:r>
            <a:endParaRPr lang="en-US" altLang="zh-TW" dirty="0" smtClean="0"/>
          </a:p>
          <a:p>
            <a:pPr lvl="1"/>
            <a:r>
              <a:rPr lang="en-US" altLang="zh-TW" dirty="0" smtClean="0"/>
              <a:t>ASCII</a:t>
            </a:r>
          </a:p>
          <a:p>
            <a:pPr lvl="1"/>
            <a:r>
              <a:rPr lang="en-US" altLang="zh-TW" dirty="0" smtClean="0"/>
              <a:t>Sentence</a:t>
            </a:r>
          </a:p>
          <a:p>
            <a:pPr lvl="1"/>
            <a:r>
              <a:rPr lang="en-US" altLang="zh-TW" dirty="0" smtClean="0"/>
              <a:t>$..........&lt;CR&gt;&lt;LF&gt;</a:t>
            </a:r>
          </a:p>
          <a:p>
            <a:r>
              <a:rPr lang="zh-TW" altLang="en-US" dirty="0" smtClean="0"/>
              <a:t>常用</a:t>
            </a:r>
            <a:endParaRPr lang="en-US" altLang="zh-TW" dirty="0" smtClean="0"/>
          </a:p>
          <a:p>
            <a:pPr lvl="1"/>
            <a:r>
              <a:rPr lang="en-US" altLang="zh-TW" dirty="0"/>
              <a:t>GGA: Global Positioning System Fixed Data</a:t>
            </a:r>
            <a:endParaRPr lang="en-US" altLang="zh-TW" dirty="0" smtClean="0"/>
          </a:p>
          <a:p>
            <a:pPr lvl="1"/>
            <a:r>
              <a:rPr lang="en-US" altLang="zh-TW" dirty="0"/>
              <a:t>RMC: Recommended Minimum Specific GNSS Data</a:t>
            </a:r>
            <a:endParaRPr lang="en-US" altLang="zh-TW" dirty="0" smtClean="0"/>
          </a:p>
          <a:p>
            <a:pPr lvl="1"/>
            <a:r>
              <a:rPr lang="en-US" altLang="zh-TW" dirty="0"/>
              <a:t>GSA: GNSS DOP and Active Satellites</a:t>
            </a:r>
            <a:endParaRPr lang="en-US" altLang="zh-TW" dirty="0" smtClean="0"/>
          </a:p>
          <a:p>
            <a:pPr lvl="1"/>
            <a:r>
              <a:rPr lang="en-US" altLang="zh-TW" dirty="0"/>
              <a:t>GSV: GNSS Satellites in View</a:t>
            </a:r>
            <a:endParaRPr lang="en-US" altLang="zh-TW" dirty="0" smtClean="0"/>
          </a:p>
          <a:p>
            <a:pPr lvl="1"/>
            <a:r>
              <a:rPr lang="en-US" altLang="zh-TW" dirty="0"/>
              <a:t>GLL: Geographic Position - Latitude/Longitude</a:t>
            </a:r>
            <a:endParaRPr lang="en-US" altLang="zh-TW" dirty="0" smtClean="0"/>
          </a:p>
          <a:p>
            <a:pPr lvl="1"/>
            <a:r>
              <a:rPr lang="en-US" altLang="zh-TW" dirty="0"/>
              <a:t>VTG: Course Over Ground and Ground Speed</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GGA (GPS</a:t>
            </a:r>
            <a:r>
              <a:rPr lang="zh-TW" altLang="en-US" smtClean="0"/>
              <a:t>固定資料</a:t>
            </a:r>
            <a:r>
              <a:rPr lang="en-US" altLang="zh-TW" smtClean="0"/>
              <a:t>)</a:t>
            </a:r>
            <a:endParaRPr lang="zh-TW" altLang="en-US" dirty="0"/>
          </a:p>
        </p:txBody>
      </p:sp>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587775"/>
            <a:ext cx="6408712" cy="515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精確度</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精確定位系統（</a:t>
            </a:r>
            <a:r>
              <a:rPr lang="en-US" altLang="zh-TW" dirty="0" smtClean="0"/>
              <a:t>Precise Positioning System, PPS</a:t>
            </a:r>
            <a:r>
              <a:rPr lang="zh-TW" altLang="en-US" dirty="0" smtClean="0"/>
              <a:t>）</a:t>
            </a:r>
            <a:endParaRPr lang="en-US" altLang="zh-TW" dirty="0" smtClean="0"/>
          </a:p>
          <a:p>
            <a:pPr lvl="1"/>
            <a:r>
              <a:rPr lang="zh-TW" altLang="en-US" dirty="0" smtClean="0"/>
              <a:t>水平精度</a:t>
            </a:r>
            <a:r>
              <a:rPr lang="en-US" altLang="zh-TW" dirty="0" smtClean="0"/>
              <a:t>17.8 m</a:t>
            </a:r>
          </a:p>
          <a:p>
            <a:pPr lvl="1"/>
            <a:r>
              <a:rPr lang="zh-TW" altLang="en-US" dirty="0" smtClean="0"/>
              <a:t>垂直精度</a:t>
            </a:r>
            <a:r>
              <a:rPr lang="en-US" altLang="zh-TW" dirty="0" smtClean="0"/>
              <a:t>27.7 m</a:t>
            </a:r>
          </a:p>
          <a:p>
            <a:pPr lvl="1"/>
            <a:r>
              <a:rPr lang="zh-TW" altLang="en-US" dirty="0" smtClean="0"/>
              <a:t>時間精度</a:t>
            </a:r>
            <a:r>
              <a:rPr lang="en-US" altLang="zh-TW" dirty="0" smtClean="0"/>
              <a:t>100 ns</a:t>
            </a:r>
          </a:p>
          <a:p>
            <a:r>
              <a:rPr lang="zh-TW" altLang="en-US" dirty="0" smtClean="0"/>
              <a:t>標準定位系統（</a:t>
            </a:r>
            <a:r>
              <a:rPr lang="en-US" altLang="zh-TW" dirty="0" smtClean="0"/>
              <a:t>Standard Positioning System, SPS</a:t>
            </a:r>
            <a:r>
              <a:rPr lang="zh-TW" altLang="en-US" dirty="0" smtClean="0"/>
              <a:t>）</a:t>
            </a:r>
            <a:endParaRPr lang="en-US" altLang="zh-TW" dirty="0" smtClean="0"/>
          </a:p>
          <a:p>
            <a:pPr lvl="1"/>
            <a:r>
              <a:rPr lang="zh-TW" altLang="en-US" dirty="0" smtClean="0"/>
              <a:t>水平精度</a:t>
            </a:r>
            <a:r>
              <a:rPr lang="en-US" altLang="zh-TW" dirty="0" smtClean="0"/>
              <a:t>100 m</a:t>
            </a:r>
          </a:p>
          <a:p>
            <a:pPr lvl="1"/>
            <a:r>
              <a:rPr lang="zh-TW" altLang="en-US" dirty="0" smtClean="0"/>
              <a:t>垂直精度</a:t>
            </a:r>
            <a:r>
              <a:rPr lang="en-US" altLang="zh-TW" dirty="0" smtClean="0"/>
              <a:t>156 m</a:t>
            </a:r>
          </a:p>
          <a:p>
            <a:pPr lvl="1"/>
            <a:r>
              <a:rPr lang="zh-TW" altLang="en-US" dirty="0" smtClean="0"/>
              <a:t>時間精度</a:t>
            </a:r>
            <a:r>
              <a:rPr lang="en-US" altLang="zh-TW" dirty="0" smtClean="0"/>
              <a:t>167 ns</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舉頭三尺有衛星！</a:t>
            </a:r>
            <a:endParaRPr lang="zh-TW" altLang="en-US" dirty="0"/>
          </a:p>
        </p:txBody>
      </p:sp>
      <p:pic>
        <p:nvPicPr>
          <p:cNvPr id="1026" name="Picture 2" descr="C:\Documents and Settings\Su\桌面\7769.jpg"/>
          <p:cNvPicPr>
            <a:picLocks noChangeAspect="1" noChangeArrowheads="1"/>
          </p:cNvPicPr>
          <p:nvPr/>
        </p:nvPicPr>
        <p:blipFill>
          <a:blip r:embed="rId2" cstate="print"/>
          <a:srcRect/>
          <a:stretch>
            <a:fillRect/>
          </a:stretch>
        </p:blipFill>
        <p:spPr bwMode="auto">
          <a:xfrm>
            <a:off x="2987824" y="1662188"/>
            <a:ext cx="3857652" cy="49351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精確度</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SA (Selective Availability)</a:t>
            </a:r>
          </a:p>
          <a:p>
            <a:pPr lvl="1"/>
            <a:r>
              <a:rPr lang="zh-TW" altLang="en-US" dirty="0" smtClean="0"/>
              <a:t>刻意將衛星上的時鐘撥亂，以及廣播不準確的軌道參數使定位誤差達</a:t>
            </a:r>
            <a:r>
              <a:rPr lang="en-US" altLang="zh-TW" dirty="0" smtClean="0"/>
              <a:t>100 m</a:t>
            </a:r>
            <a:r>
              <a:rPr lang="zh-TW" altLang="en-US" dirty="0" smtClean="0"/>
              <a:t>以上</a:t>
            </a:r>
            <a:endParaRPr lang="en-US" altLang="zh-TW" dirty="0" smtClean="0"/>
          </a:p>
          <a:p>
            <a:pPr lvl="1"/>
            <a:r>
              <a:rPr lang="zh-TW" altLang="en-US" dirty="0" smtClean="0"/>
              <a:t>關閉後，誤差降為</a:t>
            </a:r>
            <a:r>
              <a:rPr lang="en-US" altLang="zh-TW" dirty="0" smtClean="0"/>
              <a:t>15 m</a:t>
            </a:r>
          </a:p>
          <a:p>
            <a:pPr lvl="1"/>
            <a:r>
              <a:rPr lang="en-US" altLang="zh-TW" dirty="0" smtClean="0"/>
              <a:t>2000.5.2 </a:t>
            </a:r>
            <a:r>
              <a:rPr lang="zh-TW" altLang="en-US" dirty="0" smtClean="0"/>
              <a:t>美國取消</a:t>
            </a:r>
            <a:r>
              <a:rPr lang="en-US" altLang="zh-TW" dirty="0" smtClean="0"/>
              <a:t>SA</a:t>
            </a:r>
          </a:p>
          <a:p>
            <a:r>
              <a:rPr lang="en-US" altLang="zh-TW" dirty="0" smtClean="0"/>
              <a:t>WAAS (</a:t>
            </a:r>
            <a:r>
              <a:rPr lang="en-US" dirty="0" smtClean="0"/>
              <a:t>Wide Area Augmentation System</a:t>
            </a:r>
            <a:r>
              <a:rPr lang="en-US" altLang="zh-TW" dirty="0" smtClean="0"/>
              <a:t>)</a:t>
            </a:r>
            <a:r>
              <a:rPr lang="zh-TW" altLang="en-US" dirty="0" smtClean="0"/>
              <a:t> </a:t>
            </a:r>
            <a:endParaRPr lang="en-US" altLang="zh-TW" dirty="0" smtClean="0"/>
          </a:p>
          <a:p>
            <a:pPr lvl="1"/>
            <a:r>
              <a:rPr lang="en-US" altLang="zh-TW" dirty="0" smtClean="0"/>
              <a:t>WAAS </a:t>
            </a:r>
            <a:r>
              <a:rPr lang="zh-TW" altLang="en-US" dirty="0" smtClean="0"/>
              <a:t>是美國聯邦航空局（</a:t>
            </a:r>
            <a:r>
              <a:rPr lang="en-US" altLang="zh-TW" dirty="0" smtClean="0"/>
              <a:t>FAA</a:t>
            </a:r>
            <a:r>
              <a:rPr lang="zh-TW" altLang="en-US" dirty="0" smtClean="0"/>
              <a:t>）及美國交通部為提升飛行精確度而發展出來的，因為目前單獨使用 </a:t>
            </a:r>
            <a:r>
              <a:rPr lang="en-US" altLang="zh-TW" dirty="0" smtClean="0"/>
              <a:t>GPS </a:t>
            </a:r>
            <a:r>
              <a:rPr lang="zh-TW" altLang="en-US" dirty="0" smtClean="0"/>
              <a:t>並無法達到聯邦航空局針對精確飛行導航所設定的要求</a:t>
            </a:r>
            <a:endParaRPr lang="en-US" altLang="zh-TW" dirty="0" smtClean="0"/>
          </a:p>
          <a:p>
            <a:pPr lvl="1"/>
            <a:r>
              <a:rPr lang="en-US" altLang="zh-TW" dirty="0" smtClean="0"/>
              <a:t>WAAS </a:t>
            </a:r>
            <a:r>
              <a:rPr lang="zh-TW" altLang="en-US" dirty="0" smtClean="0"/>
              <a:t>可以校正由電離層干擾、時序控制不正確以及衛星軌道錯誤等因素所造成的 </a:t>
            </a:r>
            <a:r>
              <a:rPr lang="en-US" altLang="zh-TW" dirty="0" smtClean="0"/>
              <a:t>GPS </a:t>
            </a:r>
            <a:r>
              <a:rPr lang="zh-TW" altLang="en-US" dirty="0" smtClean="0"/>
              <a:t>訊號誤差，也能提供各衛星是否正常運轉之資訊</a:t>
            </a:r>
            <a:endParaRPr lang="zh-TW" altLang="en-US" dirty="0"/>
          </a:p>
        </p:txBody>
      </p:sp>
      <p:pic>
        <p:nvPicPr>
          <p:cNvPr id="12290" name="Picture 2" descr="D:\Downloads\waas-accuracy2.gif"/>
          <p:cNvPicPr>
            <a:picLocks noChangeAspect="1" noChangeArrowheads="1"/>
          </p:cNvPicPr>
          <p:nvPr/>
        </p:nvPicPr>
        <p:blipFill>
          <a:blip r:embed="rId2" cstate="print"/>
          <a:srcRect/>
          <a:stretch>
            <a:fillRect/>
          </a:stretch>
        </p:blipFill>
        <p:spPr bwMode="auto">
          <a:xfrm>
            <a:off x="6264059" y="81171"/>
            <a:ext cx="2628421" cy="14036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a:t>
            </a:r>
            <a:r>
              <a:rPr lang="zh-TW" altLang="en-US" dirty="0" smtClean="0"/>
              <a:t>的影響</a:t>
            </a:r>
            <a:endParaRPr lang="zh-TW" alt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62086" y="1556792"/>
            <a:ext cx="3065898" cy="288032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2056677"/>
            <a:ext cx="3528392" cy="2380435"/>
          </a:xfrm>
          <a:prstGeom prst="rect">
            <a:avLst/>
          </a:prstGeom>
          <a:noFill/>
          <a:ln w="9525">
            <a:noFill/>
            <a:miter lim="800000"/>
            <a:headEnd/>
            <a:tailEnd/>
          </a:ln>
        </p:spPr>
      </p:pic>
      <p:sp>
        <p:nvSpPr>
          <p:cNvPr id="3" name="文字方塊 2"/>
          <p:cNvSpPr txBox="1"/>
          <p:nvPr/>
        </p:nvSpPr>
        <p:spPr>
          <a:xfrm>
            <a:off x="251520" y="4581128"/>
            <a:ext cx="8640960" cy="2062103"/>
          </a:xfrm>
          <a:prstGeom prst="rect">
            <a:avLst/>
          </a:prstGeom>
          <a:noFill/>
        </p:spPr>
        <p:txBody>
          <a:bodyPr wrap="square" rtlCol="0">
            <a:spAutoFit/>
          </a:bodyPr>
          <a:lstStyle/>
          <a:p>
            <a:r>
              <a:rPr lang="en-US" altLang="zh-TW" sz="1600" dirty="0"/>
              <a:t>On May 2, 2000, SA was disabled by the then President of the United States Bill Clinton, and in late 2001, the entity managing the GPS confirmed that they never intend to enable selective availability again. </a:t>
            </a:r>
            <a:endParaRPr lang="en-US" altLang="zh-TW" sz="1600" dirty="0" smtClean="0"/>
          </a:p>
          <a:p>
            <a:r>
              <a:rPr lang="en-US" altLang="zh-TW" sz="1600" dirty="0"/>
              <a:t>Though Selective Availability still exists, on 19 September 2007, the US Department of Defense announced that the new GPS satellites will not be capable of implementing Selective Availability. </a:t>
            </a:r>
            <a:endParaRPr lang="en-US" altLang="zh-TW" sz="1600" dirty="0" smtClean="0"/>
          </a:p>
          <a:p>
            <a:r>
              <a:rPr lang="en-US" altLang="zh-TW" sz="1600" dirty="0" smtClean="0"/>
              <a:t>Block </a:t>
            </a:r>
            <a:r>
              <a:rPr lang="en-US" altLang="zh-TW" sz="1600" dirty="0"/>
              <a:t>IIF satellites launched in 2009 (and all subsequent GPS satellites) do not support SA.</a:t>
            </a:r>
            <a:endParaRPr lang="zh-TW" altLang="en-US" sz="1600" dirty="0"/>
          </a:p>
        </p:txBody>
      </p:sp>
    </p:spTree>
    <p:extLst>
      <p:ext uri="{BB962C8B-B14F-4D97-AF65-F5344CB8AC3E}">
        <p14:creationId xmlns:p14="http://schemas.microsoft.com/office/powerpoint/2010/main" val="2263892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定位原理</a:t>
            </a:r>
            <a:endParaRPr lang="zh-TW" altLang="en-US" dirty="0"/>
          </a:p>
        </p:txBody>
      </p:sp>
      <p:pic>
        <p:nvPicPr>
          <p:cNvPr id="13314" name="Picture 2"/>
          <p:cNvPicPr>
            <a:picLocks noChangeAspect="1" noChangeArrowheads="1"/>
          </p:cNvPicPr>
          <p:nvPr/>
        </p:nvPicPr>
        <p:blipFill>
          <a:blip r:embed="rId2" cstate="print"/>
          <a:srcRect l="20982" t="31690" r="22767" b="17756"/>
          <a:stretch>
            <a:fillRect/>
          </a:stretch>
        </p:blipFill>
        <p:spPr bwMode="auto">
          <a:xfrm>
            <a:off x="971600" y="1881399"/>
            <a:ext cx="7920880" cy="4211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定位原理</a:t>
            </a:r>
            <a:endParaRPr lang="zh-TW" altLang="en-US" dirty="0"/>
          </a:p>
        </p:txBody>
      </p:sp>
      <p:pic>
        <p:nvPicPr>
          <p:cNvPr id="7" name="Picture 2"/>
          <p:cNvPicPr>
            <a:picLocks noGrp="1" noChangeAspect="1" noChangeArrowheads="1"/>
          </p:cNvPicPr>
          <p:nvPr>
            <p:ph sz="half" idx="2"/>
          </p:nvPr>
        </p:nvPicPr>
        <p:blipFill>
          <a:blip r:embed="rId2" cstate="print"/>
          <a:srcRect l="9375" t="15000" r="45982" b="18181"/>
          <a:stretch>
            <a:fillRect/>
          </a:stretch>
        </p:blipFill>
        <p:spPr bwMode="auto">
          <a:xfrm>
            <a:off x="5102225" y="2257898"/>
            <a:ext cx="3581400" cy="3350267"/>
          </a:xfrm>
          <a:prstGeom prst="rect">
            <a:avLst/>
          </a:prstGeom>
          <a:noFill/>
          <a:ln w="9525">
            <a:noFill/>
            <a:miter lim="800000"/>
            <a:headEnd/>
            <a:tailEnd/>
          </a:ln>
        </p:spPr>
      </p:pic>
      <p:pic>
        <p:nvPicPr>
          <p:cNvPr id="8" name="Picture 2" descr="D:\Downloads\8960999_wep01.jpg"/>
          <p:cNvPicPr>
            <a:picLocks noGrp="1" noChangeAspect="1" noChangeArrowheads="1"/>
          </p:cNvPicPr>
          <p:nvPr>
            <p:ph sz="half" idx="1"/>
          </p:nvPr>
        </p:nvPicPr>
        <p:blipFill>
          <a:blip r:embed="rId3" cstate="print"/>
          <a:srcRect/>
          <a:stretch>
            <a:fillRect/>
          </a:stretch>
        </p:blipFill>
        <p:spPr bwMode="auto">
          <a:xfrm>
            <a:off x="1370013" y="1926802"/>
            <a:ext cx="3579812" cy="401245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Downloads\figure05.gif"/>
          <p:cNvPicPr>
            <a:picLocks noChangeAspect="1" noChangeArrowheads="1"/>
          </p:cNvPicPr>
          <p:nvPr/>
        </p:nvPicPr>
        <p:blipFill>
          <a:blip r:embed="rId2" cstate="print"/>
          <a:srcRect/>
          <a:stretch>
            <a:fillRect/>
          </a:stretch>
        </p:blipFill>
        <p:spPr bwMode="auto">
          <a:xfrm>
            <a:off x="5292080" y="971052"/>
            <a:ext cx="3419419" cy="2601964"/>
          </a:xfrm>
          <a:prstGeom prst="rect">
            <a:avLst/>
          </a:prstGeom>
          <a:noFill/>
        </p:spPr>
      </p:pic>
      <p:sp>
        <p:nvSpPr>
          <p:cNvPr id="2" name="標題 1"/>
          <p:cNvSpPr>
            <a:spLocks noGrp="1"/>
          </p:cNvSpPr>
          <p:nvPr>
            <p:ph type="title"/>
          </p:nvPr>
        </p:nvSpPr>
        <p:spPr/>
        <p:txBody>
          <a:bodyPr/>
          <a:lstStyle/>
          <a:p>
            <a:r>
              <a:rPr lang="en-US" altLang="zh-TW" dirty="0" smtClean="0"/>
              <a:t>GPS</a:t>
            </a:r>
            <a:r>
              <a:rPr lang="zh-TW" altLang="en-US" dirty="0" smtClean="0"/>
              <a:t>定位原理</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971600" y="1700213"/>
                <a:ext cx="7313612" cy="4465637"/>
              </a:xfrm>
            </p:spPr>
            <p:txBody>
              <a:bodyPr/>
              <a:lstStyle/>
              <a:p>
                <a:r>
                  <a:rPr lang="en-US" altLang="zh-TW" dirty="0" smtClean="0"/>
                  <a:t>4</a:t>
                </a:r>
                <a:r>
                  <a:rPr lang="zh-TW" altLang="en-US" dirty="0" smtClean="0"/>
                  <a:t>點定位公式</a:t>
                </a:r>
                <a:endParaRPr lang="en-US" altLang="zh-TW" dirty="0" smtClean="0"/>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𝑉</m:t>
                        </m:r>
                      </m:e>
                      <m:sub>
                        <m:sSub>
                          <m:sSubPr>
                            <m:ctrlPr>
                              <a:rPr lang="en-US" altLang="zh-CN" i="1" smtClean="0">
                                <a:latin typeface="Cambria Math"/>
                              </a:rPr>
                            </m:ctrlPr>
                          </m:sSubPr>
                          <m:e>
                            <m:r>
                              <a:rPr lang="en-US" altLang="zh-CN" b="0" i="1" smtClean="0">
                                <a:latin typeface="Cambria Math"/>
                              </a:rPr>
                              <m:t>𝑡</m:t>
                            </m:r>
                          </m:e>
                          <m:sub>
                            <m:r>
                              <a:rPr lang="en-US" altLang="zh-CN" b="0" i="1" smtClean="0">
                                <a:latin typeface="Cambria Math"/>
                              </a:rPr>
                              <m:t>0</m:t>
                            </m:r>
                          </m:sub>
                        </m:sSub>
                      </m:sub>
                    </m:sSub>
                  </m:oMath>
                </a14:m>
                <a:r>
                  <a:rPr lang="zh-TW" altLang="en-US" dirty="0" smtClean="0"/>
                  <a:t>：接收機的時鐘誤差</a:t>
                </a:r>
                <a:endParaRPr lang="en-US" altLang="zh-TW" dirty="0" smtClean="0"/>
              </a:p>
              <a:p>
                <a:pPr lvl="1"/>
                <a14:m>
                  <m:oMath xmlns:m="http://schemas.openxmlformats.org/officeDocument/2006/math">
                    <m:sSub>
                      <m:sSubPr>
                        <m:ctrlPr>
                          <a:rPr lang="en-US" altLang="zh-CN" i="1">
                            <a:latin typeface="Cambria Math"/>
                          </a:rPr>
                        </m:ctrlPr>
                      </m:sSubPr>
                      <m:e>
                        <m:r>
                          <a:rPr lang="en-US" altLang="zh-CN" i="1">
                            <a:latin typeface="Cambria Math"/>
                          </a:rPr>
                          <m:t>𝑉</m:t>
                        </m:r>
                      </m:e>
                      <m:sub>
                        <m:sSub>
                          <m:sSubPr>
                            <m:ctrlPr>
                              <a:rPr lang="en-US" altLang="zh-CN" i="1">
                                <a:latin typeface="Cambria Math"/>
                              </a:rPr>
                            </m:ctrlPr>
                          </m:sSubPr>
                          <m:e>
                            <m:r>
                              <a:rPr lang="en-US" altLang="zh-CN" i="1">
                                <a:latin typeface="Cambria Math"/>
                              </a:rPr>
                              <m:t>𝑡</m:t>
                            </m:r>
                          </m:e>
                          <m:sub>
                            <m:r>
                              <a:rPr lang="en-US" altLang="zh-CN" b="0" i="1" smtClean="0">
                                <a:latin typeface="Cambria Math"/>
                              </a:rPr>
                              <m:t>𝑖</m:t>
                            </m:r>
                          </m:sub>
                        </m:sSub>
                      </m:sub>
                    </m:sSub>
                  </m:oMath>
                </a14:m>
                <a:r>
                  <a:rPr lang="zh-TW" altLang="en-US" dirty="0" smtClean="0"/>
                  <a:t>：衛星的時鐘誤差</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971600" y="1700213"/>
                <a:ext cx="7313612" cy="4465637"/>
              </a:xfrm>
              <a:blipFill rotWithShape="1">
                <a:blip r:embed="rId3"/>
                <a:stretch>
                  <a:fillRect l="-667" t="-1639"/>
                </a:stretch>
              </a:blipFill>
            </p:spPr>
            <p:txBody>
              <a:bodyPr/>
              <a:lstStyle/>
              <a:p>
                <a:r>
                  <a:rPr lang="zh-TW" altLang="en-US">
                    <a:noFill/>
                  </a:rPr>
                  <a:t> </a:t>
                </a:r>
              </a:p>
            </p:txBody>
          </p:sp>
        </mc:Fallback>
      </mc:AlternateContent>
      <p:pic>
        <p:nvPicPr>
          <p:cNvPr id="14338" name="Picture 2"/>
          <p:cNvPicPr>
            <a:picLocks noChangeAspect="1" noChangeArrowheads="1"/>
          </p:cNvPicPr>
          <p:nvPr/>
        </p:nvPicPr>
        <p:blipFill>
          <a:blip r:embed="rId4" cstate="print"/>
          <a:srcRect l="16518" t="28672" r="33482" b="38128"/>
          <a:stretch>
            <a:fillRect/>
          </a:stretch>
        </p:blipFill>
        <p:spPr bwMode="auto">
          <a:xfrm>
            <a:off x="971600" y="3554919"/>
            <a:ext cx="7744374" cy="3042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定位的</a:t>
            </a:r>
            <a:r>
              <a:rPr lang="en-US" altLang="zh-TW" dirty="0" smtClean="0"/>
              <a:t>5</a:t>
            </a:r>
            <a:r>
              <a:rPr lang="zh-TW" altLang="en-US" dirty="0" smtClean="0"/>
              <a:t>個步驟</a:t>
            </a:r>
            <a:endParaRPr lang="zh-TW" altLang="en-US" dirty="0"/>
          </a:p>
        </p:txBody>
      </p:sp>
      <p:pic>
        <p:nvPicPr>
          <p:cNvPr id="5" name="Picture 2" descr="D:\Downloads\GPS5-G.jpg"/>
          <p:cNvPicPr>
            <a:picLocks noGrp="1" noChangeAspect="1" noChangeArrowheads="1"/>
          </p:cNvPicPr>
          <p:nvPr>
            <p:ph idx="1"/>
          </p:nvPr>
        </p:nvPicPr>
        <p:blipFill>
          <a:blip r:embed="rId2" cstate="print"/>
          <a:srcRect t="12390"/>
          <a:stretch>
            <a:fillRect/>
          </a:stretch>
        </p:blipFill>
        <p:spPr bwMode="auto">
          <a:xfrm>
            <a:off x="1403648" y="1640340"/>
            <a:ext cx="7272808" cy="48129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4821" t="16857" r="14286" b="12762"/>
          <a:stretch>
            <a:fillRect/>
          </a:stretch>
        </p:blipFill>
        <p:spPr bwMode="auto">
          <a:xfrm>
            <a:off x="4660778" y="1801420"/>
            <a:ext cx="4363830" cy="27077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誤差來源</a:t>
            </a:r>
            <a:endParaRPr lang="zh-TW" altLang="en-US" dirty="0"/>
          </a:p>
        </p:txBody>
      </p:sp>
      <p:sp>
        <p:nvSpPr>
          <p:cNvPr id="3" name="內容版面配置區 2"/>
          <p:cNvSpPr>
            <a:spLocks noGrp="1"/>
          </p:cNvSpPr>
          <p:nvPr>
            <p:ph idx="1"/>
          </p:nvPr>
        </p:nvSpPr>
        <p:spPr/>
        <p:txBody>
          <a:bodyPr/>
          <a:lstStyle/>
          <a:p>
            <a:r>
              <a:rPr lang="zh-TW" altLang="en-US" dirty="0" smtClean="0"/>
              <a:t>電離層與對流層延遲</a:t>
            </a:r>
            <a:endParaRPr lang="en-US" altLang="zh-TW" dirty="0" smtClean="0"/>
          </a:p>
          <a:p>
            <a:r>
              <a:rPr lang="zh-TW" altLang="en-US" dirty="0" smtClean="0"/>
              <a:t>訊號多重路徑</a:t>
            </a:r>
            <a:endParaRPr lang="en-US" altLang="zh-TW" dirty="0" smtClean="0"/>
          </a:p>
          <a:p>
            <a:r>
              <a:rPr lang="zh-TW" altLang="en-US" dirty="0" smtClean="0"/>
              <a:t>接收器時間誤差</a:t>
            </a:r>
            <a:endParaRPr lang="en-US" altLang="zh-TW" dirty="0" smtClean="0"/>
          </a:p>
          <a:p>
            <a:r>
              <a:rPr lang="zh-TW" altLang="en-US" dirty="0" smtClean="0"/>
              <a:t>軌道誤差</a:t>
            </a:r>
            <a:endParaRPr lang="en-US" altLang="zh-TW" dirty="0" smtClean="0"/>
          </a:p>
          <a:p>
            <a:r>
              <a:rPr lang="zh-TW" altLang="en-US" dirty="0" smtClean="0"/>
              <a:t>可見的衛星數</a:t>
            </a:r>
            <a:endParaRPr lang="zh-TW" altLang="en-US" dirty="0"/>
          </a:p>
        </p:txBody>
      </p:sp>
      <p:pic>
        <p:nvPicPr>
          <p:cNvPr id="15362" name="Picture 2" descr="D:\Downloads\GDOP3.gif"/>
          <p:cNvPicPr>
            <a:picLocks noChangeAspect="1" noChangeArrowheads="1"/>
          </p:cNvPicPr>
          <p:nvPr/>
        </p:nvPicPr>
        <p:blipFill>
          <a:blip r:embed="rId3" cstate="print"/>
          <a:srcRect/>
          <a:stretch>
            <a:fillRect/>
          </a:stretch>
        </p:blipFill>
        <p:spPr bwMode="auto">
          <a:xfrm>
            <a:off x="2267744" y="4581128"/>
            <a:ext cx="2179658" cy="1998022"/>
          </a:xfrm>
          <a:prstGeom prst="rect">
            <a:avLst/>
          </a:prstGeom>
          <a:noFill/>
        </p:spPr>
      </p:pic>
      <p:pic>
        <p:nvPicPr>
          <p:cNvPr id="15363" name="Picture 3" descr="D:\Downloads\GDOP4.gif"/>
          <p:cNvPicPr>
            <a:picLocks noChangeAspect="1" noChangeArrowheads="1"/>
          </p:cNvPicPr>
          <p:nvPr/>
        </p:nvPicPr>
        <p:blipFill>
          <a:blip r:embed="rId4" cstate="print"/>
          <a:srcRect/>
          <a:stretch>
            <a:fillRect/>
          </a:stretch>
        </p:blipFill>
        <p:spPr bwMode="auto">
          <a:xfrm>
            <a:off x="4984630" y="4581128"/>
            <a:ext cx="2179658" cy="19980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改善</a:t>
            </a:r>
            <a:r>
              <a:rPr lang="en-US" altLang="zh-TW" dirty="0" smtClean="0"/>
              <a:t>GPS</a:t>
            </a:r>
            <a:endParaRPr lang="zh-TW" altLang="en-US" dirty="0"/>
          </a:p>
        </p:txBody>
      </p:sp>
      <p:sp>
        <p:nvSpPr>
          <p:cNvPr id="3" name="內容版面配置區 2"/>
          <p:cNvSpPr>
            <a:spLocks noGrp="1"/>
          </p:cNvSpPr>
          <p:nvPr>
            <p:ph idx="1"/>
          </p:nvPr>
        </p:nvSpPr>
        <p:spPr/>
        <p:txBody>
          <a:bodyPr/>
          <a:lstStyle/>
          <a:p>
            <a:r>
              <a:rPr lang="en-US" altLang="zh-TW" dirty="0"/>
              <a:t>AGPS (Aiding GPS or Assisted GPS)</a:t>
            </a:r>
            <a:endParaRPr lang="zh-TW" altLang="en-US" dirty="0"/>
          </a:p>
          <a:p>
            <a:r>
              <a:rPr lang="en-US" altLang="zh-TW" dirty="0" smtClean="0"/>
              <a:t>DGPS (Differential GPS)</a:t>
            </a:r>
          </a:p>
          <a:p>
            <a:pPr lvl="1"/>
            <a:r>
              <a:rPr lang="en-US" altLang="zh-TW" dirty="0" smtClean="0"/>
              <a:t>WAAS (Wide Area Augmentation System)</a:t>
            </a:r>
          </a:p>
          <a:p>
            <a:pPr lvl="1"/>
            <a:r>
              <a:rPr lang="en-US" altLang="zh-TW" dirty="0" smtClean="0"/>
              <a:t>LAAS (</a:t>
            </a:r>
            <a:r>
              <a:rPr lang="en-US" altLang="zh-TW" dirty="0"/>
              <a:t>Local Area Augmentation System</a:t>
            </a:r>
            <a:r>
              <a:rPr lang="en-US" altLang="zh-TW" dirty="0" smtClean="0"/>
              <a:t>)</a:t>
            </a:r>
          </a:p>
          <a:p>
            <a:r>
              <a:rPr lang="en-US" altLang="zh-TW" dirty="0" smtClean="0"/>
              <a:t>RTK (</a:t>
            </a:r>
            <a:r>
              <a:rPr lang="en-US" altLang="zh-TW" dirty="0"/>
              <a:t>Real Time </a:t>
            </a:r>
            <a:r>
              <a:rPr lang="en-US" altLang="zh-TW" dirty="0" smtClean="0"/>
              <a:t>Kinematic)</a:t>
            </a:r>
          </a:p>
        </p:txBody>
      </p:sp>
    </p:spTree>
    <p:extLst>
      <p:ext uri="{BB962C8B-B14F-4D97-AF65-F5344CB8AC3E}">
        <p14:creationId xmlns:p14="http://schemas.microsoft.com/office/powerpoint/2010/main" val="181967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20688"/>
            <a:ext cx="7313612" cy="792163"/>
          </a:xfrm>
        </p:spPr>
        <p:txBody>
          <a:bodyPr anchor="ctr">
            <a:normAutofit fontScale="90000"/>
          </a:bodyPr>
          <a:lstStyle/>
          <a:p>
            <a:r>
              <a:rPr lang="en-US" altLang="zh-TW" dirty="0"/>
              <a:t>AGPS</a:t>
            </a:r>
            <a:br>
              <a:rPr lang="en-US" altLang="zh-TW" dirty="0"/>
            </a:br>
            <a:r>
              <a:rPr lang="en-US" altLang="zh-TW" sz="3200" dirty="0"/>
              <a:t>Assisted Global Positioning System</a:t>
            </a:r>
            <a:endParaRPr lang="zh-TW" altLang="en-US" sz="3200" dirty="0"/>
          </a:p>
        </p:txBody>
      </p:sp>
      <p:sp>
        <p:nvSpPr>
          <p:cNvPr id="3" name="內容版面配置區 2"/>
          <p:cNvSpPr>
            <a:spLocks noGrp="1"/>
          </p:cNvSpPr>
          <p:nvPr>
            <p:ph idx="1"/>
          </p:nvPr>
        </p:nvSpPr>
        <p:spPr/>
        <p:txBody>
          <a:bodyPr/>
          <a:lstStyle/>
          <a:p>
            <a:r>
              <a:rPr lang="zh-TW" altLang="en-US" dirty="0" smtClean="0"/>
              <a:t>透過手機基站</a:t>
            </a:r>
            <a:r>
              <a:rPr lang="zh-TW" altLang="en-US" dirty="0"/>
              <a:t>連接輔助伺服器</a:t>
            </a:r>
            <a:r>
              <a:rPr lang="zh-TW" altLang="en-US" dirty="0" smtClean="0"/>
              <a:t>，</a:t>
            </a:r>
            <a:r>
              <a:rPr lang="zh-TW" altLang="en-US" dirty="0"/>
              <a:t>配合傳統</a:t>
            </a:r>
            <a:r>
              <a:rPr lang="en-US" altLang="zh-TW" dirty="0"/>
              <a:t>GPS</a:t>
            </a:r>
            <a:r>
              <a:rPr lang="zh-TW" altLang="en-US" dirty="0"/>
              <a:t>衛星信號，讓定位的速度更</a:t>
            </a:r>
            <a:r>
              <a:rPr lang="zh-TW" altLang="en-US" dirty="0" smtClean="0"/>
              <a:t>快</a:t>
            </a:r>
            <a:endParaRPr lang="en-US" altLang="zh-TW" dirty="0" smtClean="0"/>
          </a:p>
          <a:p>
            <a:pPr lvl="1"/>
            <a:r>
              <a:rPr lang="zh-TW" altLang="en-US" dirty="0" smtClean="0"/>
              <a:t>改善開機效率，或稱為</a:t>
            </a:r>
            <a:r>
              <a:rPr lang="en-US" altLang="zh-TW" dirty="0"/>
              <a:t>time-to-first-fix (TTFF</a:t>
            </a:r>
            <a:r>
              <a:rPr lang="en-US" altLang="zh-TW" dirty="0" smtClean="0"/>
              <a:t>)</a:t>
            </a:r>
            <a:endParaRPr lang="en-US" altLang="zh-TW" dirty="0"/>
          </a:p>
          <a:p>
            <a:pPr lvl="1"/>
            <a:r>
              <a:rPr lang="zh-TW" altLang="en-US" dirty="0"/>
              <a:t>利用連接遠程伺服器的方式下載衛星星曆 </a:t>
            </a:r>
            <a:r>
              <a:rPr lang="en-US" altLang="zh-TW" dirty="0"/>
              <a:t>(Almanac Data)</a:t>
            </a:r>
          </a:p>
          <a:p>
            <a:pPr lvl="1"/>
            <a:r>
              <a:rPr lang="zh-TW" altLang="en-US" dirty="0"/>
              <a:t>定位的計算可由輔助定位伺服器</a:t>
            </a:r>
            <a:r>
              <a:rPr lang="zh-TW" altLang="en-US" dirty="0" smtClean="0"/>
              <a:t>完成，如：冷</a:t>
            </a:r>
            <a:r>
              <a:rPr lang="zh-TW" altLang="en-US" dirty="0"/>
              <a:t>開機到暖</a:t>
            </a:r>
            <a:r>
              <a:rPr lang="zh-TW" altLang="en-US" dirty="0" smtClean="0"/>
              <a:t>開機的工作</a:t>
            </a:r>
            <a:endParaRPr lang="en-US" altLang="zh-TW" dirty="0" smtClean="0"/>
          </a:p>
        </p:txBody>
      </p:sp>
    </p:spTree>
    <p:extLst>
      <p:ext uri="{BB962C8B-B14F-4D97-AF65-F5344CB8AC3E}">
        <p14:creationId xmlns:p14="http://schemas.microsoft.com/office/powerpoint/2010/main" val="314685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AGPS Architecture</a:t>
            </a:r>
            <a:endParaRPr lang="zh-TW" altLang="en-US" dirty="0"/>
          </a:p>
        </p:txBody>
      </p:sp>
      <p:pic>
        <p:nvPicPr>
          <p:cNvPr id="9218" name="Picture 2" descr="D:\Downloads\agp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39158" y="1340768"/>
            <a:ext cx="4985170" cy="5184576"/>
          </a:xfrm>
          <a:prstGeom prst="rect">
            <a:avLst/>
          </a:prstGeom>
          <a:noFill/>
        </p:spPr>
      </p:pic>
    </p:spTree>
    <p:extLst>
      <p:ext uri="{BB962C8B-B14F-4D97-AF65-F5344CB8AC3E}">
        <p14:creationId xmlns:p14="http://schemas.microsoft.com/office/powerpoint/2010/main" val="298164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各國衛星導航系統</a:t>
            </a:r>
            <a:endParaRPr lang="zh-TW" altLang="en-US" dirty="0"/>
          </a:p>
        </p:txBody>
      </p:sp>
      <p:sp>
        <p:nvSpPr>
          <p:cNvPr id="3" name="內容版面配置區 2"/>
          <p:cNvSpPr>
            <a:spLocks noGrp="1"/>
          </p:cNvSpPr>
          <p:nvPr>
            <p:ph idx="1"/>
          </p:nvPr>
        </p:nvSpPr>
        <p:spPr/>
        <p:txBody>
          <a:bodyPr>
            <a:normAutofit/>
          </a:bodyPr>
          <a:lstStyle/>
          <a:p>
            <a:r>
              <a:rPr lang="en-US" altLang="zh-TW" sz="1700" dirty="0" smtClean="0"/>
              <a:t>GPS(</a:t>
            </a:r>
            <a:r>
              <a:rPr lang="zh-TW" altLang="en-US" sz="1700" dirty="0" smtClean="0"/>
              <a:t>美國</a:t>
            </a:r>
            <a:r>
              <a:rPr lang="en-US" altLang="zh-TW" sz="1700" dirty="0" smtClean="0"/>
              <a:t>)</a:t>
            </a:r>
            <a:r>
              <a:rPr lang="zh-TW" altLang="en-US" sz="1700" dirty="0" smtClean="0"/>
              <a:t>、</a:t>
            </a:r>
            <a:r>
              <a:rPr lang="en-US" altLang="zh-TW" sz="1700" dirty="0" smtClean="0"/>
              <a:t>GLONASS(</a:t>
            </a:r>
            <a:r>
              <a:rPr lang="zh-TW" altLang="en-US" sz="1700" dirty="0" smtClean="0"/>
              <a:t>蘇聯</a:t>
            </a:r>
            <a:r>
              <a:rPr lang="en-US" altLang="zh-TW" sz="1700" dirty="0" smtClean="0"/>
              <a:t>)</a:t>
            </a:r>
            <a:r>
              <a:rPr lang="zh-TW" altLang="en-US" sz="1700" dirty="0" smtClean="0"/>
              <a:t>、</a:t>
            </a:r>
            <a:r>
              <a:rPr lang="en-US" altLang="zh-TW" sz="1700" dirty="0" smtClean="0"/>
              <a:t>Galileo(</a:t>
            </a:r>
            <a:r>
              <a:rPr lang="zh-TW" altLang="en-US" sz="1700" dirty="0" smtClean="0"/>
              <a:t>歐盟</a:t>
            </a:r>
            <a:r>
              <a:rPr lang="en-US" altLang="zh-TW" sz="1700" dirty="0" smtClean="0"/>
              <a:t>)</a:t>
            </a:r>
            <a:r>
              <a:rPr lang="zh-TW" altLang="en-US" sz="1700" dirty="0" smtClean="0"/>
              <a:t>、北斗</a:t>
            </a:r>
            <a:r>
              <a:rPr lang="en-US" altLang="zh-TW" sz="1700" dirty="0" smtClean="0"/>
              <a:t>(</a:t>
            </a:r>
            <a:r>
              <a:rPr lang="zh-TW" altLang="en-US" sz="1700" dirty="0" smtClean="0"/>
              <a:t>中國</a:t>
            </a:r>
            <a:r>
              <a:rPr lang="en-US" altLang="zh-TW" sz="1700" dirty="0" smtClean="0"/>
              <a:t>)</a:t>
            </a:r>
            <a:r>
              <a:rPr lang="zh-TW" altLang="en-US" sz="1700" dirty="0" smtClean="0"/>
              <a:t>、</a:t>
            </a:r>
            <a:r>
              <a:rPr lang="en-US" altLang="zh-TW" sz="1700" dirty="0" smtClean="0"/>
              <a:t>QZSS(</a:t>
            </a:r>
            <a:r>
              <a:rPr lang="zh-TW" altLang="en-US" sz="1700" dirty="0" smtClean="0"/>
              <a:t>日本</a:t>
            </a:r>
            <a:r>
              <a:rPr lang="en-US" altLang="zh-TW" sz="1700" dirty="0" smtClean="0"/>
              <a:t>)</a:t>
            </a:r>
            <a:r>
              <a:rPr lang="zh-TW" altLang="en-US" sz="1700" dirty="0" smtClean="0"/>
              <a:t>、</a:t>
            </a:r>
            <a:r>
              <a:rPr lang="en-US" altLang="zh-TW" sz="1700" dirty="0" smtClean="0"/>
              <a:t>IRNSS(</a:t>
            </a:r>
            <a:r>
              <a:rPr lang="zh-TW" altLang="en-US" sz="1700" dirty="0" smtClean="0"/>
              <a:t>印度</a:t>
            </a:r>
            <a:r>
              <a:rPr lang="en-US" altLang="zh-TW" sz="1700" dirty="0" smtClean="0"/>
              <a:t>)</a:t>
            </a:r>
            <a:endParaRPr lang="zh-TW" altLang="en-US" sz="1700" dirty="0"/>
          </a:p>
        </p:txBody>
      </p:sp>
      <p:grpSp>
        <p:nvGrpSpPr>
          <p:cNvPr id="7" name="群組 6"/>
          <p:cNvGrpSpPr/>
          <p:nvPr/>
        </p:nvGrpSpPr>
        <p:grpSpPr>
          <a:xfrm>
            <a:off x="92661" y="2276500"/>
            <a:ext cx="8957836" cy="4438648"/>
            <a:chOff x="83330" y="1714488"/>
            <a:chExt cx="8957836" cy="4438648"/>
          </a:xfrm>
        </p:grpSpPr>
        <p:pic>
          <p:nvPicPr>
            <p:cNvPr id="2051" name="Picture 3" descr="D:\ToDo\20091021 慣性感測器之設計與應用\Material\20091120\20087150329894_2.jpg"/>
            <p:cNvPicPr>
              <a:picLocks noChangeAspect="1" noChangeArrowheads="1"/>
            </p:cNvPicPr>
            <p:nvPr/>
          </p:nvPicPr>
          <p:blipFill>
            <a:blip r:embed="rId2" cstate="print"/>
            <a:srcRect/>
            <a:stretch>
              <a:fillRect/>
            </a:stretch>
          </p:blipFill>
          <p:spPr bwMode="auto">
            <a:xfrm>
              <a:off x="83330" y="1714488"/>
              <a:ext cx="8957836" cy="4438648"/>
            </a:xfrm>
            <a:prstGeom prst="rect">
              <a:avLst/>
            </a:prstGeom>
            <a:noFill/>
          </p:spPr>
        </p:pic>
        <p:sp>
          <p:nvSpPr>
            <p:cNvPr id="6" name="矩形 5"/>
            <p:cNvSpPr/>
            <p:nvPr/>
          </p:nvSpPr>
          <p:spPr>
            <a:xfrm>
              <a:off x="142844" y="5643578"/>
              <a:ext cx="200026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52" name="Picture 4" descr="D:\ToDo\20091021 慣性感測器之設計與應用\Material\20091120\gps-6.jpg"/>
          <p:cNvPicPr>
            <a:picLocks noChangeAspect="1" noChangeArrowheads="1"/>
          </p:cNvPicPr>
          <p:nvPr/>
        </p:nvPicPr>
        <p:blipFill>
          <a:blip r:embed="rId3" cstate="print"/>
          <a:srcRect/>
          <a:stretch>
            <a:fillRect/>
          </a:stretch>
        </p:blipFill>
        <p:spPr bwMode="auto">
          <a:xfrm>
            <a:off x="1238240" y="3548074"/>
            <a:ext cx="1190620" cy="952496"/>
          </a:xfrm>
          <a:prstGeom prst="rect">
            <a:avLst/>
          </a:prstGeom>
          <a:noFill/>
        </p:spPr>
      </p:pic>
      <p:pic>
        <p:nvPicPr>
          <p:cNvPr id="2053" name="Picture 5" descr="D:\Downloads\94214239.jpg"/>
          <p:cNvPicPr>
            <a:picLocks noChangeAspect="1" noChangeArrowheads="1"/>
          </p:cNvPicPr>
          <p:nvPr/>
        </p:nvPicPr>
        <p:blipFill>
          <a:blip r:embed="rId4" cstate="print"/>
          <a:srcRect/>
          <a:stretch>
            <a:fillRect/>
          </a:stretch>
        </p:blipFill>
        <p:spPr bwMode="auto">
          <a:xfrm>
            <a:off x="6286512" y="1928802"/>
            <a:ext cx="1494362" cy="1500198"/>
          </a:xfrm>
          <a:prstGeom prst="rect">
            <a:avLst/>
          </a:prstGeom>
          <a:noFill/>
        </p:spPr>
      </p:pic>
      <p:pic>
        <p:nvPicPr>
          <p:cNvPr id="2054" name="Picture 6" descr="D:\Downloads\2008222134413734.jpg"/>
          <p:cNvPicPr>
            <a:picLocks noChangeAspect="1" noChangeArrowheads="1"/>
          </p:cNvPicPr>
          <p:nvPr/>
        </p:nvPicPr>
        <p:blipFill>
          <a:blip r:embed="rId5" cstate="print"/>
          <a:srcRect/>
          <a:stretch>
            <a:fillRect/>
          </a:stretch>
        </p:blipFill>
        <p:spPr bwMode="auto">
          <a:xfrm>
            <a:off x="6429388" y="3500438"/>
            <a:ext cx="1008369" cy="1031580"/>
          </a:xfrm>
          <a:prstGeom prst="rect">
            <a:avLst/>
          </a:prstGeom>
          <a:noFill/>
        </p:spPr>
      </p:pic>
      <p:pic>
        <p:nvPicPr>
          <p:cNvPr id="2055" name="Picture 7" descr="D:\Downloads\europa.eu galileo illustration.jpg"/>
          <p:cNvPicPr>
            <a:picLocks noChangeAspect="1" noChangeArrowheads="1"/>
          </p:cNvPicPr>
          <p:nvPr/>
        </p:nvPicPr>
        <p:blipFill>
          <a:blip r:embed="rId6" cstate="print"/>
          <a:srcRect/>
          <a:stretch>
            <a:fillRect/>
          </a:stretch>
        </p:blipFill>
        <p:spPr bwMode="auto">
          <a:xfrm>
            <a:off x="4357686" y="3071810"/>
            <a:ext cx="1095372" cy="1095372"/>
          </a:xfrm>
          <a:prstGeom prst="rect">
            <a:avLst/>
          </a:prstGeom>
          <a:noFill/>
        </p:spPr>
      </p:pic>
      <p:pic>
        <p:nvPicPr>
          <p:cNvPr id="2057" name="Picture 9" descr="D:\Downloads\Qzss-45-0.09.jpg"/>
          <p:cNvPicPr>
            <a:picLocks noChangeAspect="1" noChangeArrowheads="1"/>
          </p:cNvPicPr>
          <p:nvPr/>
        </p:nvPicPr>
        <p:blipFill>
          <a:blip r:embed="rId7" cstate="print"/>
          <a:srcRect/>
          <a:stretch>
            <a:fillRect/>
          </a:stretch>
        </p:blipFill>
        <p:spPr bwMode="auto">
          <a:xfrm>
            <a:off x="7929586" y="3571876"/>
            <a:ext cx="821371" cy="1376352"/>
          </a:xfrm>
          <a:prstGeom prst="rect">
            <a:avLst/>
          </a:prstGeom>
          <a:noFill/>
        </p:spPr>
      </p:pic>
      <p:pic>
        <p:nvPicPr>
          <p:cNvPr id="2058" name="Picture 10" descr="D:\Downloads\irnss.jpg"/>
          <p:cNvPicPr>
            <a:picLocks noChangeAspect="1" noChangeArrowheads="1"/>
          </p:cNvPicPr>
          <p:nvPr/>
        </p:nvPicPr>
        <p:blipFill>
          <a:blip r:embed="rId8" cstate="print"/>
          <a:srcRect/>
          <a:stretch>
            <a:fillRect/>
          </a:stretch>
        </p:blipFill>
        <p:spPr bwMode="auto">
          <a:xfrm>
            <a:off x="5643570" y="4714884"/>
            <a:ext cx="1262400" cy="15679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Differential GPS</a:t>
            </a:r>
            <a:endParaRPr lang="zh-TW" altLang="en-US" dirty="0"/>
          </a:p>
        </p:txBody>
      </p:sp>
      <p:pic>
        <p:nvPicPr>
          <p:cNvPr id="6" name="Picture 2"/>
          <p:cNvPicPr>
            <a:picLocks noGrp="1" noChangeAspect="1" noChangeArrowheads="1"/>
          </p:cNvPicPr>
          <p:nvPr>
            <p:ph sz="half" idx="1"/>
          </p:nvPr>
        </p:nvPicPr>
        <p:blipFill rotWithShape="1">
          <a:blip r:embed="rId2" cstate="print"/>
          <a:srcRect l="24729" t="12832" r="20924" b="21082"/>
          <a:stretch/>
        </p:blipFill>
        <p:spPr bwMode="auto">
          <a:xfrm>
            <a:off x="5363813" y="3356992"/>
            <a:ext cx="3672683" cy="2791238"/>
          </a:xfrm>
          <a:prstGeom prst="rect">
            <a:avLst/>
          </a:prstGeom>
          <a:noFill/>
          <a:ln w="9525">
            <a:noFill/>
            <a:miter lim="800000"/>
            <a:headEnd/>
            <a:tailEnd/>
          </a:ln>
        </p:spPr>
      </p:pic>
      <p:sp>
        <p:nvSpPr>
          <p:cNvPr id="3" name="內容版面配置區 2"/>
          <p:cNvSpPr>
            <a:spLocks noGrp="1"/>
          </p:cNvSpPr>
          <p:nvPr>
            <p:ph sz="half" idx="2"/>
          </p:nvPr>
        </p:nvSpPr>
        <p:spPr>
          <a:xfrm>
            <a:off x="971600" y="1700808"/>
            <a:ext cx="4680520" cy="4608512"/>
          </a:xfrm>
        </p:spPr>
        <p:txBody>
          <a:bodyPr>
            <a:normAutofit fontScale="70000" lnSpcReduction="20000"/>
          </a:bodyPr>
          <a:lstStyle/>
          <a:p>
            <a:r>
              <a:rPr lang="en-US" altLang="zh-TW" dirty="0"/>
              <a:t>I</a:t>
            </a:r>
            <a:r>
              <a:rPr lang="en-US" altLang="zh-TW" dirty="0" smtClean="0"/>
              <a:t>mprove positioning accuracy from 15m (nominal GPS) to </a:t>
            </a:r>
            <a:r>
              <a:rPr lang="en-US" altLang="zh-TW" dirty="0"/>
              <a:t>about </a:t>
            </a:r>
            <a:r>
              <a:rPr lang="en-US" altLang="zh-TW" dirty="0" smtClean="0"/>
              <a:t>10cm.</a:t>
            </a:r>
          </a:p>
          <a:p>
            <a:pPr lvl="1"/>
            <a:r>
              <a:rPr lang="en-US" altLang="zh-TW" dirty="0"/>
              <a:t>F</a:t>
            </a:r>
            <a:r>
              <a:rPr lang="en-US" altLang="zh-TW" dirty="0" smtClean="0"/>
              <a:t>ixed ground-based reference </a:t>
            </a:r>
            <a:r>
              <a:rPr lang="en-US" altLang="zh-TW" dirty="0"/>
              <a:t>stations </a:t>
            </a:r>
            <a:endParaRPr lang="en-US" altLang="zh-TW" dirty="0" smtClean="0"/>
          </a:p>
          <a:p>
            <a:pPr lvl="2"/>
            <a:r>
              <a:rPr lang="en-US" altLang="zh-TW" dirty="0"/>
              <a:t>M</a:t>
            </a:r>
            <a:r>
              <a:rPr lang="en-US" altLang="zh-TW" dirty="0" smtClean="0"/>
              <a:t>easure </a:t>
            </a:r>
            <a:r>
              <a:rPr lang="en-US" altLang="zh-TW" dirty="0"/>
              <a:t>the difference between the measured satellite </a:t>
            </a:r>
            <a:r>
              <a:rPr lang="en-US" altLang="zh-TW" dirty="0" err="1"/>
              <a:t>pseudoranges</a:t>
            </a:r>
            <a:r>
              <a:rPr lang="en-US" altLang="zh-TW" dirty="0"/>
              <a:t> and actual </a:t>
            </a:r>
            <a:r>
              <a:rPr lang="en-US" altLang="zh-TW" dirty="0" smtClean="0"/>
              <a:t>(internally computed) </a:t>
            </a:r>
            <a:r>
              <a:rPr lang="en-US" altLang="zh-TW" dirty="0" err="1" smtClean="0"/>
              <a:t>pseudoranges</a:t>
            </a:r>
            <a:r>
              <a:rPr lang="en-US" altLang="zh-TW" dirty="0" smtClean="0"/>
              <a:t>.</a:t>
            </a:r>
          </a:p>
          <a:p>
            <a:pPr lvl="2"/>
            <a:r>
              <a:rPr lang="en-US" altLang="zh-TW" dirty="0"/>
              <a:t>B</a:t>
            </a:r>
            <a:r>
              <a:rPr lang="en-US" altLang="zh-TW" dirty="0" smtClean="0"/>
              <a:t>roadcast </a:t>
            </a:r>
            <a:r>
              <a:rPr lang="en-US" altLang="zh-TW" dirty="0"/>
              <a:t>the difference </a:t>
            </a:r>
            <a:r>
              <a:rPr lang="en-US" altLang="zh-TW" dirty="0" smtClean="0"/>
              <a:t>and </a:t>
            </a:r>
            <a:r>
              <a:rPr lang="en-US" altLang="zh-TW" dirty="0"/>
              <a:t>the </a:t>
            </a:r>
            <a:r>
              <a:rPr lang="en-US" altLang="zh-TW" dirty="0" smtClean="0"/>
              <a:t>known position</a:t>
            </a:r>
          </a:p>
          <a:p>
            <a:pPr lvl="1"/>
            <a:r>
              <a:rPr lang="en-US" altLang="zh-TW" dirty="0" smtClean="0"/>
              <a:t>GPS receivers </a:t>
            </a:r>
            <a:r>
              <a:rPr lang="en-US" altLang="zh-TW" dirty="0"/>
              <a:t>may correct their </a:t>
            </a:r>
            <a:r>
              <a:rPr lang="en-US" altLang="zh-TW" dirty="0" err="1"/>
              <a:t>pseudoranges</a:t>
            </a:r>
            <a:r>
              <a:rPr lang="en-US" altLang="zh-TW" dirty="0"/>
              <a:t> by the same amount. </a:t>
            </a:r>
            <a:endParaRPr lang="en-US" altLang="zh-TW" dirty="0" smtClean="0"/>
          </a:p>
          <a:p>
            <a:r>
              <a:rPr lang="en-US" altLang="zh-TW" dirty="0" smtClean="0"/>
              <a:t>E.g., USCG </a:t>
            </a:r>
            <a:r>
              <a:rPr lang="en-US" altLang="zh-TW" dirty="0"/>
              <a:t>and </a:t>
            </a:r>
            <a:r>
              <a:rPr lang="en-US" altLang="zh-TW" dirty="0" smtClean="0"/>
              <a:t>CCG have such a system on </a:t>
            </a:r>
            <a:r>
              <a:rPr lang="en-US" altLang="zh-TW" dirty="0"/>
              <a:t>the </a:t>
            </a:r>
            <a:r>
              <a:rPr lang="en-US" altLang="zh-TW" dirty="0" err="1"/>
              <a:t>longwave</a:t>
            </a:r>
            <a:r>
              <a:rPr lang="en-US" altLang="zh-TW" dirty="0"/>
              <a:t> radio frequencies between 285 kHz and 325 kHz near major waterways and harbors</a:t>
            </a:r>
            <a:r>
              <a:rPr lang="en-US" altLang="zh-TW"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WAAS</a:t>
            </a:r>
            <a:endParaRPr lang="zh-TW" altLang="en-US" dirty="0"/>
          </a:p>
        </p:txBody>
      </p:sp>
      <p:sp>
        <p:nvSpPr>
          <p:cNvPr id="3" name="內容版面配置區 2"/>
          <p:cNvSpPr>
            <a:spLocks noGrp="1"/>
          </p:cNvSpPr>
          <p:nvPr>
            <p:ph idx="1"/>
          </p:nvPr>
        </p:nvSpPr>
        <p:spPr/>
        <p:txBody>
          <a:bodyPr/>
          <a:lstStyle/>
          <a:p>
            <a:r>
              <a:rPr lang="en-US" altLang="zh-TW" dirty="0" smtClean="0"/>
              <a:t>WAAS </a:t>
            </a:r>
            <a:r>
              <a:rPr lang="zh-TW" altLang="en-US" dirty="0" smtClean="0"/>
              <a:t>是美國聯邦航空局（</a:t>
            </a:r>
            <a:r>
              <a:rPr lang="en-US" altLang="zh-TW" dirty="0" smtClean="0"/>
              <a:t>FAA</a:t>
            </a:r>
            <a:r>
              <a:rPr lang="zh-TW" altLang="en-US" dirty="0" smtClean="0"/>
              <a:t>）及美國交通部為提升飛行精確度而發展出來的，因為目前單獨使用 </a:t>
            </a:r>
            <a:r>
              <a:rPr lang="en-US" altLang="zh-TW" dirty="0" smtClean="0"/>
              <a:t>GPS </a:t>
            </a:r>
            <a:r>
              <a:rPr lang="zh-TW" altLang="en-US" dirty="0" smtClean="0"/>
              <a:t>並無法達到聯邦航空局針對精確飛行導航所設定的要求</a:t>
            </a:r>
          </a:p>
          <a:p>
            <a:r>
              <a:rPr lang="en-US" altLang="zh-TW" dirty="0" smtClean="0"/>
              <a:t>WAAS </a:t>
            </a:r>
            <a:r>
              <a:rPr lang="zh-TW" altLang="en-US" dirty="0" smtClean="0"/>
              <a:t>可以校正由電離層干擾、時序控制不正確以及衛星軌道錯誤等因素所造成的 </a:t>
            </a:r>
            <a:r>
              <a:rPr lang="en-US" altLang="zh-TW" dirty="0" smtClean="0"/>
              <a:t>GPS </a:t>
            </a:r>
            <a:r>
              <a:rPr lang="zh-TW" altLang="en-US" dirty="0" smtClean="0"/>
              <a:t>訊號誤差，也能提供各衛星是否正常運轉之資訊</a:t>
            </a:r>
            <a:endParaRPr lang="zh-TW" altLang="en-US" dirty="0"/>
          </a:p>
        </p:txBody>
      </p:sp>
    </p:spTree>
    <p:extLst>
      <p:ext uri="{BB962C8B-B14F-4D97-AF65-F5344CB8AC3E}">
        <p14:creationId xmlns:p14="http://schemas.microsoft.com/office/powerpoint/2010/main" val="3311094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Wide Area Augmentation </a:t>
            </a:r>
            <a:r>
              <a:rPr lang="en-US" altLang="zh-TW" dirty="0" smtClean="0"/>
              <a:t>System</a:t>
            </a:r>
            <a:endParaRPr lang="zh-TW" altLang="en-US" dirty="0"/>
          </a:p>
        </p:txBody>
      </p:sp>
      <p:sp>
        <p:nvSpPr>
          <p:cNvPr id="6" name="內容版面配置區 5"/>
          <p:cNvSpPr>
            <a:spLocks noGrp="1"/>
          </p:cNvSpPr>
          <p:nvPr>
            <p:ph idx="1"/>
          </p:nvPr>
        </p:nvSpPr>
        <p:spPr/>
        <p:txBody>
          <a:bodyPr>
            <a:normAutofit fontScale="77500" lnSpcReduction="20000"/>
          </a:bodyPr>
          <a:lstStyle/>
          <a:p>
            <a:r>
              <a:rPr lang="en-US" altLang="zh-TW" dirty="0" smtClean="0"/>
              <a:t>“Essentially</a:t>
            </a:r>
            <a:r>
              <a:rPr lang="en-US" altLang="zh-TW" dirty="0"/>
              <a:t>, WAAS is intended to enable aircraft to rely on GPS for all phases of flight, including precision approaches to any airport within its coverage area</a:t>
            </a:r>
            <a:r>
              <a:rPr lang="en-US" altLang="zh-TW" dirty="0" smtClean="0"/>
              <a:t>.”</a:t>
            </a:r>
          </a:p>
          <a:p>
            <a:r>
              <a:rPr lang="en-US" altLang="zh-TW" dirty="0" smtClean="0"/>
              <a:t>It is a satellite-based </a:t>
            </a:r>
            <a:r>
              <a:rPr lang="en-US" altLang="zh-TW" dirty="0"/>
              <a:t>augmentation system (</a:t>
            </a:r>
            <a:r>
              <a:rPr lang="en-US" altLang="zh-TW" dirty="0" smtClean="0"/>
              <a:t>SBAS) developed </a:t>
            </a:r>
            <a:r>
              <a:rPr lang="en-US" altLang="zh-TW" dirty="0"/>
              <a:t>by the Federal Aviation </a:t>
            </a:r>
            <a:r>
              <a:rPr lang="en-US" altLang="zh-TW" dirty="0" smtClean="0"/>
              <a:t>Administration.</a:t>
            </a:r>
          </a:p>
          <a:p>
            <a:r>
              <a:rPr lang="en-US" altLang="zh-TW" dirty="0" smtClean="0"/>
              <a:t>System architecture</a:t>
            </a:r>
          </a:p>
          <a:p>
            <a:pPr lvl="1"/>
            <a:r>
              <a:rPr lang="en-US" altLang="zh-TW" dirty="0" smtClean="0"/>
              <a:t>A </a:t>
            </a:r>
            <a:r>
              <a:rPr lang="en-US" altLang="zh-TW" dirty="0"/>
              <a:t>network of ground-based reference </a:t>
            </a:r>
            <a:r>
              <a:rPr lang="en-US" altLang="zh-TW" dirty="0" smtClean="0"/>
              <a:t>stations</a:t>
            </a:r>
          </a:p>
          <a:p>
            <a:pPr lvl="2"/>
            <a:r>
              <a:rPr lang="en-US" altLang="zh-TW" dirty="0" smtClean="0"/>
              <a:t>Measure the </a:t>
            </a:r>
            <a:r>
              <a:rPr lang="en-US" altLang="zh-TW" dirty="0"/>
              <a:t>GPS satellites' </a:t>
            </a:r>
            <a:r>
              <a:rPr lang="en-US" altLang="zh-TW" dirty="0" smtClean="0"/>
              <a:t>signals</a:t>
            </a:r>
          </a:p>
          <a:p>
            <a:pPr lvl="2"/>
            <a:r>
              <a:rPr lang="en-US" altLang="zh-TW" dirty="0"/>
              <a:t>S</a:t>
            </a:r>
            <a:r>
              <a:rPr lang="en-US" altLang="zh-TW" dirty="0" smtClean="0"/>
              <a:t>end correction </a:t>
            </a:r>
            <a:r>
              <a:rPr lang="en-US" altLang="zh-TW" dirty="0"/>
              <a:t>messages </a:t>
            </a:r>
            <a:r>
              <a:rPr lang="en-US" altLang="zh-TW" dirty="0" smtClean="0"/>
              <a:t>to </a:t>
            </a:r>
            <a:r>
              <a:rPr lang="en-US" altLang="zh-TW" dirty="0"/>
              <a:t>WAAS </a:t>
            </a:r>
            <a:r>
              <a:rPr lang="en-US" altLang="zh-TW" dirty="0" smtClean="0"/>
              <a:t>satellites</a:t>
            </a:r>
          </a:p>
          <a:p>
            <a:pPr lvl="1"/>
            <a:r>
              <a:rPr lang="en-US" altLang="zh-TW" dirty="0"/>
              <a:t>G</a:t>
            </a:r>
            <a:r>
              <a:rPr lang="en-US" altLang="zh-TW" dirty="0" smtClean="0"/>
              <a:t>eostationary </a:t>
            </a:r>
            <a:r>
              <a:rPr lang="en-US" altLang="zh-TW" dirty="0"/>
              <a:t>WAAS </a:t>
            </a:r>
            <a:r>
              <a:rPr lang="en-US" altLang="zh-TW" dirty="0" smtClean="0"/>
              <a:t>satellites</a:t>
            </a:r>
          </a:p>
          <a:p>
            <a:pPr lvl="2"/>
            <a:r>
              <a:rPr lang="en-US" altLang="zh-TW" dirty="0" smtClean="0"/>
              <a:t>Receive the </a:t>
            </a:r>
            <a:r>
              <a:rPr lang="en-US" altLang="zh-TW" dirty="0"/>
              <a:t>correction </a:t>
            </a:r>
            <a:r>
              <a:rPr lang="en-US" altLang="zh-TW" dirty="0" smtClean="0"/>
              <a:t>messages</a:t>
            </a:r>
          </a:p>
          <a:p>
            <a:pPr lvl="2"/>
            <a:r>
              <a:rPr lang="en-US" altLang="zh-TW" dirty="0"/>
              <a:t>B</a:t>
            </a:r>
            <a:r>
              <a:rPr lang="en-US" altLang="zh-TW" dirty="0" smtClean="0"/>
              <a:t>roadcast </a:t>
            </a:r>
            <a:r>
              <a:rPr lang="en-US" altLang="zh-TW" dirty="0"/>
              <a:t>the correction messages back to </a:t>
            </a:r>
            <a:r>
              <a:rPr lang="en-US" altLang="zh-TW" dirty="0" smtClean="0"/>
              <a:t>Earth</a:t>
            </a:r>
          </a:p>
          <a:p>
            <a:pPr lvl="1"/>
            <a:endParaRPr lang="zh-TW" altLang="en-US" dirty="0"/>
          </a:p>
        </p:txBody>
      </p:sp>
    </p:spTree>
    <p:extLst>
      <p:ext uri="{BB962C8B-B14F-4D97-AF65-F5344CB8AC3E}">
        <p14:creationId xmlns:p14="http://schemas.microsoft.com/office/powerpoint/2010/main" val="144507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WAAS Architecture</a:t>
            </a:r>
            <a:endParaRPr lang="zh-TW" altLang="en-US" dirty="0"/>
          </a:p>
        </p:txBody>
      </p:sp>
      <p:pic>
        <p:nvPicPr>
          <p:cNvPr id="8194" name="Picture 2" descr="D:\Downloads\47.jpg"/>
          <p:cNvPicPr>
            <a:picLocks noChangeAspect="1" noChangeArrowheads="1"/>
          </p:cNvPicPr>
          <p:nvPr/>
        </p:nvPicPr>
        <p:blipFill>
          <a:blip r:embed="rId2" cstate="print"/>
          <a:srcRect/>
          <a:stretch>
            <a:fillRect/>
          </a:stretch>
        </p:blipFill>
        <p:spPr bwMode="auto">
          <a:xfrm>
            <a:off x="226075" y="2468614"/>
            <a:ext cx="4323466" cy="3120626"/>
          </a:xfrm>
          <a:prstGeom prst="rect">
            <a:avLst/>
          </a:prstGeom>
          <a:noFill/>
        </p:spPr>
      </p:pic>
      <p:pic>
        <p:nvPicPr>
          <p:cNvPr id="5" name="Picture 2" descr="D:\Downloads\waas-accuracy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9138" y="2874096"/>
            <a:ext cx="4275350" cy="2283096"/>
          </a:xfrm>
          <a:prstGeom prst="rect">
            <a:avLst/>
          </a:prstGeom>
          <a:noFill/>
        </p:spPr>
      </p:pic>
    </p:spTree>
    <p:extLst>
      <p:ext uri="{BB962C8B-B14F-4D97-AF65-F5344CB8AC3E}">
        <p14:creationId xmlns:p14="http://schemas.microsoft.com/office/powerpoint/2010/main" val="918878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fontScale="90000"/>
          </a:bodyPr>
          <a:lstStyle/>
          <a:p>
            <a:r>
              <a:rPr lang="en-US" altLang="zh-TW" dirty="0"/>
              <a:t>Local Area Augmentation </a:t>
            </a:r>
            <a:r>
              <a:rPr lang="en-US" altLang="zh-TW" dirty="0" smtClean="0"/>
              <a:t>System</a:t>
            </a:r>
            <a:br>
              <a:rPr lang="en-US" altLang="zh-TW" dirty="0" smtClean="0"/>
            </a:br>
            <a:r>
              <a:rPr lang="en-US" altLang="zh-TW" dirty="0" smtClean="0"/>
              <a:t>(LAAS</a:t>
            </a:r>
            <a:r>
              <a:rPr lang="en-US" altLang="zh-TW" dirty="0"/>
              <a:t>)</a:t>
            </a:r>
            <a:endParaRPr lang="zh-TW" altLang="en-US" dirty="0"/>
          </a:p>
        </p:txBody>
      </p:sp>
      <p:sp>
        <p:nvSpPr>
          <p:cNvPr id="4" name="內容版面配置區 3"/>
          <p:cNvSpPr>
            <a:spLocks noGrp="1"/>
          </p:cNvSpPr>
          <p:nvPr>
            <p:ph sz="half" idx="1"/>
          </p:nvPr>
        </p:nvSpPr>
        <p:spPr>
          <a:xfrm>
            <a:off x="971600" y="1700808"/>
            <a:ext cx="3960440" cy="4464496"/>
          </a:xfrm>
        </p:spPr>
        <p:txBody>
          <a:bodyPr>
            <a:normAutofit fontScale="55000" lnSpcReduction="20000"/>
          </a:bodyPr>
          <a:lstStyle/>
          <a:p>
            <a:r>
              <a:rPr lang="en-US" altLang="zh-TW" dirty="0"/>
              <a:t>Ground Based Augmentation System (GBAS</a:t>
            </a:r>
            <a:r>
              <a:rPr lang="en-US" altLang="zh-TW" dirty="0" smtClean="0"/>
              <a:t>)</a:t>
            </a:r>
          </a:p>
          <a:p>
            <a:r>
              <a:rPr lang="en-US" altLang="zh-TW" dirty="0" smtClean="0"/>
              <a:t>An </a:t>
            </a:r>
            <a:r>
              <a:rPr lang="en-US" altLang="zh-TW" dirty="0"/>
              <a:t>all-weather aircraft landing system based on real-time differential correction of the GPS </a:t>
            </a:r>
            <a:r>
              <a:rPr lang="en-US" altLang="zh-TW" dirty="0" smtClean="0"/>
              <a:t>signal</a:t>
            </a:r>
          </a:p>
          <a:p>
            <a:r>
              <a:rPr lang="en-US" altLang="zh-TW" dirty="0" smtClean="0"/>
              <a:t>System architecture</a:t>
            </a:r>
          </a:p>
          <a:p>
            <a:pPr lvl="1"/>
            <a:r>
              <a:rPr lang="en-US" altLang="zh-TW" dirty="0" smtClean="0"/>
              <a:t>Local </a:t>
            </a:r>
            <a:r>
              <a:rPr lang="en-US" altLang="zh-TW" dirty="0"/>
              <a:t>reference receivers located around the airport send data to a central location at the airport. </a:t>
            </a:r>
            <a:endParaRPr lang="en-US" altLang="zh-TW" dirty="0" smtClean="0"/>
          </a:p>
          <a:p>
            <a:pPr lvl="1"/>
            <a:r>
              <a:rPr lang="en-US" altLang="zh-TW" dirty="0" smtClean="0"/>
              <a:t>This </a:t>
            </a:r>
            <a:r>
              <a:rPr lang="en-US" altLang="zh-TW" dirty="0"/>
              <a:t>data is used to formulate a correction message, which is then transmitted to users via a VHF Data Link</a:t>
            </a:r>
            <a:r>
              <a:rPr lang="en-US" altLang="zh-TW" dirty="0" smtClean="0"/>
              <a:t>.</a:t>
            </a:r>
          </a:p>
          <a:p>
            <a:r>
              <a:rPr lang="en-US" altLang="zh-TW" dirty="0" smtClean="0"/>
              <a:t>Accuracy</a:t>
            </a:r>
          </a:p>
          <a:p>
            <a:pPr lvl="1"/>
            <a:r>
              <a:rPr lang="en-US" altLang="zh-TW" dirty="0" smtClean="0"/>
              <a:t>Currently, Category </a:t>
            </a:r>
            <a:r>
              <a:rPr lang="en-US" altLang="zh-TW" dirty="0"/>
              <a:t>I ILS accuracy of </a:t>
            </a:r>
            <a:r>
              <a:rPr lang="en-US" altLang="zh-TW" dirty="0" smtClean="0"/>
              <a:t>16m </a:t>
            </a:r>
            <a:r>
              <a:rPr lang="en-US" altLang="zh-TW" dirty="0"/>
              <a:t>laterally and </a:t>
            </a:r>
            <a:r>
              <a:rPr lang="en-US" altLang="zh-TW" dirty="0" smtClean="0"/>
              <a:t>4m vertically</a:t>
            </a:r>
          </a:p>
          <a:p>
            <a:pPr lvl="1"/>
            <a:r>
              <a:rPr lang="en-US" altLang="zh-TW" dirty="0" smtClean="0"/>
              <a:t>Future, Category </a:t>
            </a:r>
            <a:r>
              <a:rPr lang="en-US" altLang="zh-TW" dirty="0"/>
              <a:t>III </a:t>
            </a:r>
            <a:r>
              <a:rPr lang="en-US" altLang="zh-TW" dirty="0" smtClean="0"/>
              <a:t>ILS capability that will allow </a:t>
            </a:r>
            <a:r>
              <a:rPr lang="en-US" altLang="zh-TW" dirty="0"/>
              <a:t>aircraft to land with zero visibility utilizing '</a:t>
            </a:r>
            <a:r>
              <a:rPr lang="en-US" altLang="zh-TW" dirty="0" err="1"/>
              <a:t>autoland</a:t>
            </a:r>
            <a:r>
              <a:rPr lang="en-US" altLang="zh-TW" dirty="0"/>
              <a:t>' systems</a:t>
            </a:r>
            <a:endParaRPr lang="en-US" altLang="zh-TW" dirty="0" smtClean="0"/>
          </a:p>
        </p:txBody>
      </p:sp>
      <p:pic>
        <p:nvPicPr>
          <p:cNvPr id="1026" name="Picture 2" descr="File:LAAS Architecture.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2225" y="2534558"/>
            <a:ext cx="3581400" cy="279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0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Real Time </a:t>
            </a:r>
            <a:r>
              <a:rPr lang="en-US" altLang="zh-TW" dirty="0" smtClean="0"/>
              <a:t>Kinematic (RTK)</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a:t>Real Time Kinematic (RTK) satellite navigation </a:t>
            </a:r>
            <a:r>
              <a:rPr lang="en-US" altLang="zh-TW" dirty="0" smtClean="0"/>
              <a:t>based </a:t>
            </a:r>
            <a:r>
              <a:rPr lang="en-US" altLang="zh-TW" dirty="0"/>
              <a:t>on the use of carrier phase measurements </a:t>
            </a:r>
            <a:r>
              <a:rPr lang="en-US" altLang="zh-TW" dirty="0" smtClean="0"/>
              <a:t>provides real-time corrections </a:t>
            </a:r>
            <a:r>
              <a:rPr lang="en-US" altLang="zh-TW" dirty="0"/>
              <a:t>up to </a:t>
            </a:r>
            <a:r>
              <a:rPr lang="en-US" altLang="zh-TW" dirty="0" err="1" smtClean="0"/>
              <a:t>centimetere</a:t>
            </a:r>
            <a:r>
              <a:rPr lang="en-US" altLang="zh-TW" dirty="0" smtClean="0"/>
              <a:t>-level </a:t>
            </a:r>
            <a:r>
              <a:rPr lang="en-US" altLang="zh-TW" dirty="0"/>
              <a:t>accuracy. </a:t>
            </a:r>
            <a:endParaRPr lang="en-US" altLang="zh-TW" dirty="0" smtClean="0"/>
          </a:p>
          <a:p>
            <a:r>
              <a:rPr lang="en-US" altLang="zh-TW" dirty="0" smtClean="0"/>
              <a:t>Referred to as Carrier-Phase Enhancement for GPS </a:t>
            </a:r>
            <a:r>
              <a:rPr lang="en-US" altLang="zh-TW" dirty="0"/>
              <a:t>(CPGPS)</a:t>
            </a:r>
            <a:r>
              <a:rPr lang="zh-TW" altLang="en-US" dirty="0"/>
              <a:t> </a:t>
            </a:r>
            <a:r>
              <a:rPr lang="en-US" altLang="zh-TW" dirty="0" smtClean="0"/>
              <a:t>in particular</a:t>
            </a:r>
          </a:p>
          <a:p>
            <a:r>
              <a:rPr lang="en-US" altLang="zh-TW" dirty="0"/>
              <a:t>The difficulty in making an RTK system is properly aligning the signals. </a:t>
            </a:r>
          </a:p>
          <a:p>
            <a:pPr lvl="1"/>
            <a:endParaRPr lang="zh-TW" altLang="en-US" dirty="0"/>
          </a:p>
        </p:txBody>
      </p:sp>
    </p:spTree>
    <p:extLst>
      <p:ext uri="{BB962C8B-B14F-4D97-AF65-F5344CB8AC3E}">
        <p14:creationId xmlns:p14="http://schemas.microsoft.com/office/powerpoint/2010/main" val="3564472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Concepts of RTK</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altLang="zh-TW" dirty="0" smtClean="0"/>
              <a:t>In </a:t>
            </a:r>
            <a:r>
              <a:rPr lang="en-US" altLang="zh-TW" dirty="0"/>
              <a:t>general receivers are able to align the signals to about 1% of one bit-width</a:t>
            </a:r>
          </a:p>
          <a:p>
            <a:pPr lvl="1"/>
            <a:r>
              <a:rPr lang="en-US" altLang="zh-TW" dirty="0"/>
              <a:t>The coarse-acquisition (C/A) code sent on the GPS system sends a </a:t>
            </a:r>
            <a:r>
              <a:rPr lang="en-US" altLang="zh-TW" dirty="0" err="1"/>
              <a:t>a</a:t>
            </a:r>
            <a:r>
              <a:rPr lang="en-US" altLang="zh-TW" dirty="0"/>
              <a:t> bit every 0.98 microsecond, so a receiver is accurate to 0.01 microsecond, or about 3 meters in terms of distance</a:t>
            </a:r>
          </a:p>
          <a:p>
            <a:pPr lvl="1"/>
            <a:r>
              <a:rPr lang="en-US" altLang="zh-TW" dirty="0"/>
              <a:t>The military-only P(Y) signal sent by the same satellites is clocked ten times as fast, so with similar techniques the receiver will be accurate to about 30 cm.</a:t>
            </a:r>
          </a:p>
          <a:p>
            <a:r>
              <a:rPr lang="en-US" altLang="zh-TW" dirty="0"/>
              <a:t>RTK follows the same general concept, but uses the satellite's carrier as its signal, not the messages contained within. </a:t>
            </a:r>
          </a:p>
          <a:p>
            <a:pPr lvl="1"/>
            <a:r>
              <a:rPr lang="en-US" altLang="zh-TW" dirty="0"/>
              <a:t>T</a:t>
            </a:r>
            <a:r>
              <a:rPr lang="en-US" altLang="zh-TW" dirty="0" smtClean="0"/>
              <a:t>he </a:t>
            </a:r>
            <a:r>
              <a:rPr lang="en-US" altLang="zh-TW" dirty="0"/>
              <a:t>GPS C/A code broadcast in the L1 signal changes phase at 1.023 MHz, but the L1 carrier itself is 1575.42 MHz, over a thousand times as fast. This frequency corresponds to a wavelength of 19 cm for the L1 signal. </a:t>
            </a:r>
            <a:endParaRPr lang="en-US" altLang="zh-TW" dirty="0" smtClean="0"/>
          </a:p>
          <a:p>
            <a:pPr lvl="1"/>
            <a:r>
              <a:rPr lang="en-US" altLang="zh-TW" dirty="0" smtClean="0"/>
              <a:t>Thus </a:t>
            </a:r>
            <a:r>
              <a:rPr lang="en-US" altLang="zh-TW" dirty="0"/>
              <a:t>a ±1% error in L1 carrier phase measurement corresponds to a ±1.9mm error in baseline estimation.</a:t>
            </a:r>
          </a:p>
          <a:p>
            <a:endParaRPr lang="zh-TW" altLang="en-US" dirty="0"/>
          </a:p>
        </p:txBody>
      </p:sp>
    </p:spTree>
    <p:extLst>
      <p:ext uri="{BB962C8B-B14F-4D97-AF65-F5344CB8AC3E}">
        <p14:creationId xmlns:p14="http://schemas.microsoft.com/office/powerpoint/2010/main" val="377051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GLONASS</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a:t>Global Navigation Satellite System</a:t>
            </a:r>
            <a:endParaRPr lang="zh-TW" altLang="en-US" dirty="0"/>
          </a:p>
          <a:p>
            <a:pPr lvl="1"/>
            <a:r>
              <a:rPr lang="en-US" altLang="zh-TW" dirty="0" err="1" smtClean="0"/>
              <a:t>Globalnaya</a:t>
            </a:r>
            <a:r>
              <a:rPr lang="en-US" altLang="zh-TW" dirty="0" smtClean="0"/>
              <a:t> </a:t>
            </a:r>
            <a:r>
              <a:rPr lang="en-US" altLang="zh-TW" dirty="0" err="1"/>
              <a:t>navigatsionnaya</a:t>
            </a:r>
            <a:r>
              <a:rPr lang="en-US" altLang="zh-TW" dirty="0"/>
              <a:t> </a:t>
            </a:r>
            <a:r>
              <a:rPr lang="en-US" altLang="zh-TW" dirty="0" err="1"/>
              <a:t>sputnikovaya</a:t>
            </a:r>
            <a:r>
              <a:rPr lang="en-US" altLang="zh-TW" dirty="0"/>
              <a:t> </a:t>
            </a:r>
            <a:r>
              <a:rPr lang="en-US" altLang="zh-TW" dirty="0" err="1" smtClean="0"/>
              <a:t>sistema</a:t>
            </a:r>
            <a:endParaRPr lang="en-US" altLang="zh-TW" dirty="0" smtClean="0"/>
          </a:p>
          <a:p>
            <a:r>
              <a:rPr lang="en-US" altLang="zh-TW" dirty="0" smtClean="0"/>
              <a:t>Operated </a:t>
            </a:r>
            <a:r>
              <a:rPr lang="en-US" altLang="zh-TW" dirty="0"/>
              <a:t>for the Russian government by the Russian Aerospace </a:t>
            </a:r>
            <a:r>
              <a:rPr lang="en-US" altLang="zh-TW" dirty="0" err="1"/>
              <a:t>Defence</a:t>
            </a:r>
            <a:r>
              <a:rPr lang="en-US" altLang="zh-TW" dirty="0"/>
              <a:t> </a:t>
            </a:r>
            <a:r>
              <a:rPr lang="en-US" altLang="zh-TW" dirty="0" smtClean="0"/>
              <a:t>Forces</a:t>
            </a:r>
          </a:p>
          <a:p>
            <a:pPr lvl="1"/>
            <a:r>
              <a:rPr lang="en-US" altLang="zh-TW" dirty="0"/>
              <a:t>Development </a:t>
            </a:r>
            <a:r>
              <a:rPr lang="en-US" altLang="zh-TW" dirty="0" smtClean="0"/>
              <a:t>began in 1976</a:t>
            </a:r>
          </a:p>
          <a:p>
            <a:pPr lvl="1"/>
            <a:r>
              <a:rPr lang="en-US" altLang="zh-TW" dirty="0" smtClean="0"/>
              <a:t>Beginning </a:t>
            </a:r>
            <a:r>
              <a:rPr lang="en-US" altLang="zh-TW" dirty="0"/>
              <a:t>on 12 October </a:t>
            </a:r>
            <a:r>
              <a:rPr lang="en-US" altLang="zh-TW" dirty="0" smtClean="0"/>
              <a:t>1982</a:t>
            </a:r>
          </a:p>
          <a:p>
            <a:pPr lvl="1"/>
            <a:r>
              <a:rPr lang="en-US" altLang="zh-TW" dirty="0"/>
              <a:t>C</a:t>
            </a:r>
            <a:r>
              <a:rPr lang="en-US" altLang="zh-TW" dirty="0" smtClean="0"/>
              <a:t>ompleted </a:t>
            </a:r>
            <a:r>
              <a:rPr lang="en-US" altLang="zh-TW" dirty="0"/>
              <a:t>in </a:t>
            </a:r>
            <a:r>
              <a:rPr lang="en-US" altLang="zh-TW" dirty="0" smtClean="0"/>
              <a:t>1995</a:t>
            </a:r>
          </a:p>
          <a:p>
            <a:r>
              <a:rPr lang="en-US" altLang="zh-TW" dirty="0"/>
              <a:t>A</a:t>
            </a:r>
            <a:r>
              <a:rPr lang="en-US" altLang="zh-TW" dirty="0" smtClean="0"/>
              <a:t>chieved </a:t>
            </a:r>
            <a:r>
              <a:rPr lang="en-US" altLang="zh-TW" dirty="0"/>
              <a:t>100% coverage of Russia's territory </a:t>
            </a:r>
            <a:r>
              <a:rPr lang="en-US" altLang="zh-TW" dirty="0" smtClean="0"/>
              <a:t>(2010) and </a:t>
            </a:r>
            <a:r>
              <a:rPr lang="en-US" altLang="zh-TW" dirty="0"/>
              <a:t>full global </a:t>
            </a:r>
            <a:r>
              <a:rPr lang="en-US" altLang="zh-TW" dirty="0" smtClean="0"/>
              <a:t>coverage (Oct. 2011) after the </a:t>
            </a:r>
            <a:r>
              <a:rPr lang="en-US" altLang="zh-TW" dirty="0"/>
              <a:t>full orbital constellation of 24 satellites was </a:t>
            </a:r>
            <a:r>
              <a:rPr lang="en-US" altLang="zh-TW" dirty="0" smtClean="0"/>
              <a:t>restored.</a:t>
            </a:r>
          </a:p>
          <a:p>
            <a:r>
              <a:rPr lang="en-US" altLang="zh-TW" dirty="0"/>
              <a:t>GLONASS is currently the most expensive program of the Russian Federal Space Agency, consuming a third of its budget in 2010</a:t>
            </a:r>
            <a:r>
              <a:rPr lang="en-US" altLang="zh-TW" dirty="0" smtClean="0"/>
              <a:t>.</a:t>
            </a:r>
          </a:p>
        </p:txBody>
      </p:sp>
    </p:spTree>
    <p:extLst>
      <p:ext uri="{BB962C8B-B14F-4D97-AF65-F5344CB8AC3E}">
        <p14:creationId xmlns:p14="http://schemas.microsoft.com/office/powerpoint/2010/main" val="101331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GLONASS Facts</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a:t>Satellite orbit</a:t>
            </a:r>
          </a:p>
          <a:p>
            <a:pPr lvl="1"/>
            <a:r>
              <a:rPr lang="en-US" altLang="zh-TW" dirty="0"/>
              <a:t>Altitude: 19,100 km (middle circular orbit )</a:t>
            </a:r>
          </a:p>
          <a:p>
            <a:pPr lvl="1"/>
            <a:r>
              <a:rPr lang="en-US" altLang="zh-TW" dirty="0"/>
              <a:t>Inclination: 64.8 degree</a:t>
            </a:r>
          </a:p>
          <a:p>
            <a:pPr lvl="1"/>
            <a:r>
              <a:rPr lang="en-US" altLang="zh-TW" dirty="0"/>
              <a:t>Period: 11 hours and 15 minutes</a:t>
            </a:r>
          </a:p>
          <a:p>
            <a:r>
              <a:rPr lang="en-US" altLang="zh-TW" dirty="0"/>
              <a:t>Constellation</a:t>
            </a:r>
          </a:p>
          <a:p>
            <a:pPr lvl="1"/>
            <a:r>
              <a:rPr lang="en-US" altLang="zh-TW" dirty="0"/>
              <a:t>3 orbital planes with 8 evenly spaced satellites on each</a:t>
            </a:r>
          </a:p>
          <a:p>
            <a:pPr lvl="1"/>
            <a:r>
              <a:rPr lang="en-US" altLang="zh-TW" dirty="0"/>
              <a:t>24 satellites for fully global coverage, and 18 satellites for covering the territory of Russia </a:t>
            </a:r>
            <a:endParaRPr lang="en-US" altLang="zh-TW" dirty="0" smtClean="0"/>
          </a:p>
          <a:p>
            <a:r>
              <a:rPr lang="en-US" altLang="zh-TW" dirty="0" smtClean="0"/>
              <a:t>Accuracy (as of 2010)</a:t>
            </a:r>
          </a:p>
          <a:p>
            <a:pPr lvl="1"/>
            <a:r>
              <a:rPr lang="en-US" altLang="zh-TW" dirty="0"/>
              <a:t>P</a:t>
            </a:r>
            <a:r>
              <a:rPr lang="en-US" altLang="zh-TW" dirty="0" smtClean="0"/>
              <a:t>recisions </a:t>
            </a:r>
            <a:r>
              <a:rPr lang="en-US" altLang="zh-TW" dirty="0"/>
              <a:t>of GLONASS navigation definitions (for p=0.95) for latitude and longitude were </a:t>
            </a:r>
            <a:r>
              <a:rPr lang="en-US" altLang="zh-TW" dirty="0" smtClean="0"/>
              <a:t>4.46-7.38 </a:t>
            </a:r>
            <a:r>
              <a:rPr lang="en-US" altLang="zh-TW" dirty="0"/>
              <a:t>m with mean number of NSV equals </a:t>
            </a:r>
            <a:r>
              <a:rPr lang="en-US" altLang="zh-TW" dirty="0" smtClean="0"/>
              <a:t>7-8</a:t>
            </a:r>
          </a:p>
          <a:p>
            <a:pPr lvl="1"/>
            <a:r>
              <a:rPr lang="en-US" altLang="zh-TW" dirty="0"/>
              <a:t>P</a:t>
            </a:r>
            <a:r>
              <a:rPr lang="en-US" altLang="zh-TW" dirty="0" smtClean="0"/>
              <a:t>recisions </a:t>
            </a:r>
            <a:r>
              <a:rPr lang="en-US" altLang="zh-TW" dirty="0"/>
              <a:t>of GPS navigation definitions were </a:t>
            </a:r>
            <a:r>
              <a:rPr lang="en-US" altLang="zh-TW" dirty="0" smtClean="0"/>
              <a:t>2.00-8.76 </a:t>
            </a:r>
            <a:r>
              <a:rPr lang="en-US" altLang="zh-TW" dirty="0"/>
              <a:t>m with mean number of NSV equals </a:t>
            </a:r>
            <a:r>
              <a:rPr lang="en-US" altLang="zh-TW" dirty="0" smtClean="0"/>
              <a:t>6-11</a:t>
            </a:r>
            <a:endParaRPr lang="en-US" altLang="zh-TW" dirty="0"/>
          </a:p>
          <a:p>
            <a:endParaRPr lang="zh-TW" altLang="en-US" dirty="0"/>
          </a:p>
        </p:txBody>
      </p:sp>
    </p:spTree>
    <p:extLst>
      <p:ext uri="{BB962C8B-B14F-4D97-AF65-F5344CB8AC3E}">
        <p14:creationId xmlns:p14="http://schemas.microsoft.com/office/powerpoint/2010/main" val="287533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Compass </a:t>
            </a:r>
            <a:r>
              <a:rPr lang="en-US" altLang="zh-TW" dirty="0" smtClean="0"/>
              <a:t>Navigation System</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altLang="zh-TW" dirty="0"/>
              <a:t>A</a:t>
            </a:r>
            <a:r>
              <a:rPr lang="en-US" altLang="zh-TW" dirty="0" smtClean="0"/>
              <a:t>lso </a:t>
            </a:r>
            <a:r>
              <a:rPr lang="en-US" altLang="zh-TW" dirty="0"/>
              <a:t>known as </a:t>
            </a:r>
            <a:r>
              <a:rPr lang="en-US" altLang="zh-TW" b="1" dirty="0" smtClean="0"/>
              <a:t>Beidou-2</a:t>
            </a:r>
            <a:r>
              <a:rPr lang="en-US" altLang="zh-TW" dirty="0"/>
              <a:t> </a:t>
            </a:r>
            <a:r>
              <a:rPr lang="en-US" altLang="zh-TW" dirty="0" smtClean="0"/>
              <a:t>(BD2), developed by China</a:t>
            </a:r>
          </a:p>
          <a:p>
            <a:pPr lvl="1"/>
            <a:r>
              <a:rPr lang="en-US" altLang="zh-TW" dirty="0"/>
              <a:t>W</a:t>
            </a:r>
            <a:r>
              <a:rPr lang="en-US" altLang="zh-TW" dirty="0" smtClean="0"/>
              <a:t>ith </a:t>
            </a:r>
            <a:r>
              <a:rPr lang="en-US" altLang="zh-TW" dirty="0"/>
              <a:t>coverage of China and surrounding </a:t>
            </a:r>
            <a:r>
              <a:rPr lang="en-US" altLang="zh-TW" dirty="0" smtClean="0"/>
              <a:t>areas (Dec. 2011)</a:t>
            </a:r>
          </a:p>
          <a:p>
            <a:pPr lvl="1"/>
            <a:r>
              <a:rPr lang="en-US" altLang="zh-TW" dirty="0" smtClean="0"/>
              <a:t>Asia-Pacific </a:t>
            </a:r>
            <a:r>
              <a:rPr lang="en-US" altLang="zh-TW" dirty="0"/>
              <a:t>region by </a:t>
            </a:r>
            <a:r>
              <a:rPr lang="en-US" altLang="zh-TW" dirty="0" smtClean="0"/>
              <a:t>2012</a:t>
            </a:r>
          </a:p>
          <a:p>
            <a:pPr lvl="1"/>
            <a:r>
              <a:rPr lang="en-US" altLang="zh-TW" dirty="0"/>
              <a:t>G</a:t>
            </a:r>
            <a:r>
              <a:rPr lang="en-US" altLang="zh-TW" dirty="0" smtClean="0"/>
              <a:t>lobal coverage by 2020</a:t>
            </a:r>
          </a:p>
          <a:p>
            <a:r>
              <a:rPr lang="en-US" altLang="zh-TW" dirty="0" smtClean="0"/>
              <a:t>Constellation</a:t>
            </a:r>
          </a:p>
          <a:p>
            <a:pPr lvl="1"/>
            <a:r>
              <a:rPr lang="en-US" altLang="zh-TW" dirty="0"/>
              <a:t>35 </a:t>
            </a:r>
            <a:r>
              <a:rPr lang="en-US" altLang="zh-TW" dirty="0" smtClean="0"/>
              <a:t>satellites including </a:t>
            </a:r>
            <a:r>
              <a:rPr lang="en-US" altLang="zh-TW" dirty="0"/>
              <a:t>5 geostationary orbit (GEO) satellites and 30 medium Earth orbit (MEO) </a:t>
            </a:r>
            <a:r>
              <a:rPr lang="en-US" altLang="zh-TW" dirty="0" smtClean="0"/>
              <a:t>satellites</a:t>
            </a:r>
          </a:p>
          <a:p>
            <a:r>
              <a:rPr lang="en-US" altLang="zh-TW" dirty="0"/>
              <a:t>T</a:t>
            </a:r>
            <a:r>
              <a:rPr lang="en-US" altLang="zh-TW" dirty="0" smtClean="0"/>
              <a:t>wo </a:t>
            </a:r>
            <a:r>
              <a:rPr lang="en-US" altLang="zh-TW" dirty="0"/>
              <a:t>levels of positioning service: open and restricted (military</a:t>
            </a:r>
            <a:r>
              <a:rPr lang="en-US" altLang="zh-TW" dirty="0" smtClean="0"/>
              <a:t>)</a:t>
            </a:r>
          </a:p>
          <a:p>
            <a:r>
              <a:rPr lang="en-US" altLang="zh-TW" dirty="0" smtClean="0"/>
              <a:t>Accuracy</a:t>
            </a:r>
          </a:p>
          <a:p>
            <a:pPr lvl="1"/>
            <a:r>
              <a:rPr lang="en-US" altLang="zh-TW" dirty="0" smtClean="0"/>
              <a:t>Trial run (December 201)</a:t>
            </a:r>
          </a:p>
          <a:p>
            <a:pPr lvl="2"/>
            <a:r>
              <a:rPr lang="en-US" altLang="zh-TW" dirty="0" smtClean="0"/>
              <a:t>Positioning: </a:t>
            </a:r>
            <a:r>
              <a:rPr lang="en-US" altLang="zh-TW" dirty="0"/>
              <a:t>25 </a:t>
            </a:r>
            <a:r>
              <a:rPr lang="en-US" altLang="zh-TW" dirty="0" smtClean="0"/>
              <a:t>meters</a:t>
            </a:r>
          </a:p>
          <a:p>
            <a:pPr lvl="1"/>
            <a:r>
              <a:rPr lang="en-US" altLang="zh-TW" dirty="0"/>
              <a:t>O</a:t>
            </a:r>
            <a:r>
              <a:rPr lang="en-US" altLang="zh-TW" dirty="0" smtClean="0"/>
              <a:t>fficially </a:t>
            </a:r>
            <a:r>
              <a:rPr lang="en-US" altLang="zh-TW" dirty="0"/>
              <a:t>launched next </a:t>
            </a:r>
            <a:r>
              <a:rPr lang="en-US" altLang="zh-TW" dirty="0" smtClean="0"/>
              <a:t>year</a:t>
            </a:r>
          </a:p>
          <a:p>
            <a:pPr lvl="2"/>
            <a:r>
              <a:rPr lang="en-US" altLang="zh-TW" dirty="0" smtClean="0"/>
              <a:t>Positioning: 10 m</a:t>
            </a:r>
          </a:p>
          <a:p>
            <a:pPr lvl="2"/>
            <a:r>
              <a:rPr lang="en-US" altLang="zh-TW" dirty="0" smtClean="0"/>
              <a:t>Speed: </a:t>
            </a:r>
            <a:r>
              <a:rPr lang="en-US" altLang="zh-TW" dirty="0"/>
              <a:t>0.2 </a:t>
            </a:r>
            <a:r>
              <a:rPr lang="en-US" altLang="zh-TW" dirty="0" smtClean="0"/>
              <a:t>m/s</a:t>
            </a:r>
          </a:p>
          <a:p>
            <a:pPr lvl="2"/>
            <a:r>
              <a:rPr lang="en-US" altLang="zh-TW" dirty="0"/>
              <a:t>C</a:t>
            </a:r>
            <a:r>
              <a:rPr lang="en-US" altLang="zh-TW" dirty="0" smtClean="0"/>
              <a:t>lock synchronization:</a:t>
            </a:r>
            <a:r>
              <a:rPr lang="zh-TW" altLang="en-US" dirty="0" smtClean="0"/>
              <a:t> </a:t>
            </a:r>
            <a:r>
              <a:rPr lang="en-US" altLang="zh-TW" dirty="0" smtClean="0"/>
              <a:t>0.02 microseconds</a:t>
            </a:r>
          </a:p>
        </p:txBody>
      </p:sp>
    </p:spTree>
    <p:extLst>
      <p:ext uri="{BB962C8B-B14F-4D97-AF65-F5344CB8AC3E}">
        <p14:creationId xmlns:p14="http://schemas.microsoft.com/office/powerpoint/2010/main" val="119522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簡介</a:t>
            </a:r>
            <a:endParaRPr lang="zh-TW" altLang="en-US" dirty="0"/>
          </a:p>
        </p:txBody>
      </p:sp>
      <p:sp>
        <p:nvSpPr>
          <p:cNvPr id="3" name="內容版面配置區 2"/>
          <p:cNvSpPr>
            <a:spLocks noGrp="1"/>
          </p:cNvSpPr>
          <p:nvPr>
            <p:ph idx="1"/>
          </p:nvPr>
        </p:nvSpPr>
        <p:spPr/>
        <p:txBody>
          <a:bodyPr/>
          <a:lstStyle/>
          <a:p>
            <a:r>
              <a:rPr lang="en-US" altLang="zh-TW" dirty="0" smtClean="0"/>
              <a:t>1973 </a:t>
            </a:r>
            <a:r>
              <a:rPr lang="zh-TW" altLang="en-US" dirty="0" smtClean="0"/>
              <a:t>美國國防部開始研發</a:t>
            </a:r>
            <a:endParaRPr lang="en-US" altLang="zh-TW" dirty="0" smtClean="0"/>
          </a:p>
          <a:p>
            <a:r>
              <a:rPr lang="en-US" altLang="zh-TW" dirty="0" smtClean="0"/>
              <a:t>1995</a:t>
            </a:r>
            <a:r>
              <a:rPr lang="zh-TW" altLang="en-US" dirty="0" smtClean="0"/>
              <a:t> 建立完成</a:t>
            </a:r>
            <a:endParaRPr lang="en-US" altLang="zh-TW" dirty="0" smtClean="0"/>
          </a:p>
          <a:p>
            <a:r>
              <a:rPr lang="zh-TW" altLang="en-US" dirty="0" smtClean="0"/>
              <a:t>全方位即時三度空間定位能力</a:t>
            </a:r>
            <a:endParaRPr lang="zh-TW" altLang="en-US" dirty="0"/>
          </a:p>
        </p:txBody>
      </p:sp>
      <p:pic>
        <p:nvPicPr>
          <p:cNvPr id="1026" name="Picture 2" descr="D:\Downloads\chp_gpssat.jpg"/>
          <p:cNvPicPr>
            <a:picLocks noChangeAspect="1" noChangeArrowheads="1"/>
          </p:cNvPicPr>
          <p:nvPr/>
        </p:nvPicPr>
        <p:blipFill>
          <a:blip r:embed="rId2" cstate="print"/>
          <a:srcRect/>
          <a:stretch>
            <a:fillRect/>
          </a:stretch>
        </p:blipFill>
        <p:spPr bwMode="auto">
          <a:xfrm>
            <a:off x="5929322" y="3571876"/>
            <a:ext cx="2857500" cy="2857500"/>
          </a:xfrm>
          <a:prstGeom prst="rect">
            <a:avLst/>
          </a:prstGeom>
          <a:noFill/>
        </p:spPr>
      </p:pic>
      <p:pic>
        <p:nvPicPr>
          <p:cNvPr id="1028" name="Picture 4" descr="D:\Downloads\Global_Positioning_System_satellite.jpg"/>
          <p:cNvPicPr>
            <a:picLocks noChangeAspect="1" noChangeArrowheads="1"/>
          </p:cNvPicPr>
          <p:nvPr/>
        </p:nvPicPr>
        <p:blipFill>
          <a:blip r:embed="rId3" cstate="print"/>
          <a:srcRect/>
          <a:stretch>
            <a:fillRect/>
          </a:stretch>
        </p:blipFill>
        <p:spPr bwMode="auto">
          <a:xfrm>
            <a:off x="357158" y="3571876"/>
            <a:ext cx="5165531" cy="284551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Galileo </a:t>
            </a:r>
            <a:r>
              <a:rPr lang="en-US" altLang="zh-TW" dirty="0" smtClean="0"/>
              <a:t>Positioning System </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Being </a:t>
            </a:r>
            <a:r>
              <a:rPr lang="en-US" altLang="zh-TW" dirty="0"/>
              <a:t>built by the European Union (EU) and European Space Agency (ESA</a:t>
            </a:r>
            <a:r>
              <a:rPr lang="en-US" altLang="zh-TW" dirty="0" smtClean="0"/>
              <a:t>)</a:t>
            </a:r>
          </a:p>
          <a:p>
            <a:pPr lvl="1"/>
            <a:r>
              <a:rPr lang="en-US" altLang="zh-TW" dirty="0"/>
              <a:t>T</a:t>
            </a:r>
            <a:r>
              <a:rPr lang="en-US" altLang="zh-TW" dirty="0" smtClean="0"/>
              <a:t>o </a:t>
            </a:r>
            <a:r>
              <a:rPr lang="en-US" altLang="zh-TW" dirty="0"/>
              <a:t>provide a high-precision positioning </a:t>
            </a:r>
            <a:r>
              <a:rPr lang="en-US" altLang="zh-TW" dirty="0" smtClean="0"/>
              <a:t>system</a:t>
            </a:r>
          </a:p>
          <a:p>
            <a:pPr lvl="1"/>
            <a:r>
              <a:rPr lang="en-US" altLang="zh-TW" dirty="0"/>
              <a:t>P</a:t>
            </a:r>
            <a:r>
              <a:rPr lang="en-US" altLang="zh-TW" dirty="0" smtClean="0"/>
              <a:t>rovide </a:t>
            </a:r>
            <a:r>
              <a:rPr lang="en-US" altLang="zh-TW" dirty="0"/>
              <a:t>a global Search and Rescue (SAR) function</a:t>
            </a:r>
            <a:endParaRPr lang="en-US" altLang="zh-TW" dirty="0" smtClean="0"/>
          </a:p>
          <a:p>
            <a:r>
              <a:rPr lang="en-US" altLang="zh-TW" dirty="0" smtClean="0"/>
              <a:t>Blueprint</a:t>
            </a:r>
          </a:p>
          <a:p>
            <a:pPr lvl="1"/>
            <a:r>
              <a:rPr lang="en-US" altLang="zh-TW" dirty="0" smtClean="0"/>
              <a:t>Two ground </a:t>
            </a:r>
            <a:r>
              <a:rPr lang="en-US" altLang="zh-TW" dirty="0"/>
              <a:t>operations </a:t>
            </a:r>
            <a:r>
              <a:rPr lang="en-US" altLang="zh-TW" dirty="0" err="1"/>
              <a:t>centres</a:t>
            </a:r>
            <a:r>
              <a:rPr lang="en-US" altLang="zh-TW" dirty="0"/>
              <a:t>, near Munich, Germany and in </a:t>
            </a:r>
            <a:r>
              <a:rPr lang="en-US" altLang="zh-TW" dirty="0" err="1"/>
              <a:t>Fucino</a:t>
            </a:r>
            <a:r>
              <a:rPr lang="en-US" altLang="zh-TW" dirty="0"/>
              <a:t>, Italy. </a:t>
            </a:r>
            <a:endParaRPr lang="en-US" altLang="zh-TW" dirty="0" smtClean="0"/>
          </a:p>
          <a:p>
            <a:pPr lvl="1"/>
            <a:r>
              <a:rPr lang="en-US" altLang="zh-TW" dirty="0" smtClean="0"/>
              <a:t>As </a:t>
            </a:r>
            <a:r>
              <a:rPr lang="en-US" altLang="zh-TW" dirty="0"/>
              <a:t>of 2011, initial service is expected around 2014 and completion by 2019</a:t>
            </a:r>
            <a:r>
              <a:rPr lang="en-US" altLang="zh-TW" dirty="0" smtClean="0"/>
              <a:t>.</a:t>
            </a:r>
          </a:p>
          <a:p>
            <a:r>
              <a:rPr lang="en-US" altLang="zh-TW" dirty="0"/>
              <a:t>Galileo satellites</a:t>
            </a:r>
          </a:p>
          <a:p>
            <a:pPr lvl="1"/>
            <a:r>
              <a:rPr lang="en-US" altLang="zh-TW" dirty="0"/>
              <a:t>30 in-orbit spacecraft (including 3 spares)</a:t>
            </a:r>
          </a:p>
          <a:p>
            <a:pPr lvl="1"/>
            <a:r>
              <a:rPr lang="en-US" altLang="zh-TW" dirty="0"/>
              <a:t>A</a:t>
            </a:r>
            <a:r>
              <a:rPr lang="en-US" altLang="zh-TW" dirty="0" smtClean="0"/>
              <a:t>ltitude</a:t>
            </a:r>
            <a:r>
              <a:rPr lang="en-US" altLang="zh-TW" dirty="0"/>
              <a:t>: 23,222 km (MEO)</a:t>
            </a:r>
          </a:p>
          <a:p>
            <a:pPr lvl="1"/>
            <a:r>
              <a:rPr lang="en-US" altLang="zh-TW" dirty="0"/>
              <a:t>3 orbital </a:t>
            </a:r>
            <a:r>
              <a:rPr lang="en-US" altLang="zh-TW" dirty="0" smtClean="0"/>
              <a:t>planes</a:t>
            </a:r>
          </a:p>
          <a:p>
            <a:pPr lvl="2"/>
            <a:r>
              <a:rPr lang="en-US" altLang="zh-TW" dirty="0" smtClean="0"/>
              <a:t>56</a:t>
            </a:r>
            <a:r>
              <a:rPr lang="en-US" altLang="zh-TW" dirty="0"/>
              <a:t>° inclination, ascending nodes separated by 120° </a:t>
            </a:r>
            <a:r>
              <a:rPr lang="en-US" altLang="zh-TW" dirty="0" smtClean="0"/>
              <a:t>longitude</a:t>
            </a:r>
          </a:p>
          <a:p>
            <a:pPr lvl="2"/>
            <a:r>
              <a:rPr lang="en-US" altLang="zh-TW" dirty="0" smtClean="0"/>
              <a:t>9 </a:t>
            </a:r>
            <a:r>
              <a:rPr lang="en-US" altLang="zh-TW" dirty="0"/>
              <a:t>operational satellites and one active spare per orbital </a:t>
            </a:r>
            <a:r>
              <a:rPr lang="en-US" altLang="zh-TW" dirty="0" smtClean="0"/>
              <a:t>plane</a:t>
            </a:r>
            <a:endParaRPr lang="en-US" altLang="zh-TW" dirty="0"/>
          </a:p>
        </p:txBody>
      </p:sp>
    </p:spTree>
    <p:extLst>
      <p:ext uri="{BB962C8B-B14F-4D97-AF65-F5344CB8AC3E}">
        <p14:creationId xmlns:p14="http://schemas.microsoft.com/office/powerpoint/2010/main" val="2528018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t>Global Navigation Satellite </a:t>
            </a:r>
            <a:r>
              <a:rPr lang="en-US" altLang="zh-TW" b="1" dirty="0" smtClean="0"/>
              <a:t>System</a:t>
            </a:r>
            <a:br>
              <a:rPr lang="en-US" altLang="zh-TW" b="1" dirty="0" smtClean="0"/>
            </a:br>
            <a:r>
              <a:rPr lang="en-US" altLang="zh-TW" b="1" dirty="0" smtClean="0"/>
              <a:t>(GNSS)</a:t>
            </a:r>
            <a:endParaRPr lang="zh-TW" altLang="en-US" dirty="0"/>
          </a:p>
        </p:txBody>
      </p:sp>
      <p:pic>
        <p:nvPicPr>
          <p:cNvPr id="3074" name="Picture 2" descr="File:Comparison satellite navigation orbits.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772816"/>
            <a:ext cx="4703315" cy="470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54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千呼萬喚始出來</a:t>
            </a:r>
            <a:endParaRPr lang="zh-TW" altLang="en-US" dirty="0"/>
          </a:p>
        </p:txBody>
      </p:sp>
      <p:pic>
        <p:nvPicPr>
          <p:cNvPr id="8" name="Picture 2" descr="C:\Documents and Settings\Su\桌面\KA_Flight_007.gif"/>
          <p:cNvPicPr>
            <a:picLocks noGrp="1" noChangeAspect="1" noChangeArrowheads="1"/>
          </p:cNvPicPr>
          <p:nvPr>
            <p:ph sz="half" idx="1"/>
          </p:nvPr>
        </p:nvPicPr>
        <p:blipFill>
          <a:blip r:embed="rId2" cstate="print"/>
          <a:stretch>
            <a:fillRect/>
          </a:stretch>
        </p:blipFill>
        <p:spPr bwMode="auto">
          <a:xfrm>
            <a:off x="1040372" y="1772816"/>
            <a:ext cx="4434560" cy="4536504"/>
          </a:xfrm>
          <a:prstGeom prst="rect">
            <a:avLst/>
          </a:prstGeom>
          <a:noFill/>
        </p:spPr>
      </p:pic>
      <p:sp>
        <p:nvSpPr>
          <p:cNvPr id="6" name="內容版面配置區 5"/>
          <p:cNvSpPr>
            <a:spLocks noGrp="1"/>
          </p:cNvSpPr>
          <p:nvPr>
            <p:ph sz="half" idx="2"/>
          </p:nvPr>
        </p:nvSpPr>
        <p:spPr>
          <a:xfrm>
            <a:off x="5508104" y="1827212"/>
            <a:ext cx="3175520" cy="4338092"/>
          </a:xfrm>
        </p:spPr>
        <p:txBody>
          <a:bodyPr>
            <a:normAutofit fontScale="85000" lnSpcReduction="20000"/>
          </a:bodyPr>
          <a:lstStyle/>
          <a:p>
            <a:r>
              <a:rPr lang="zh-TW" altLang="en-US" dirty="0"/>
              <a:t>大韓航空</a:t>
            </a:r>
            <a:r>
              <a:rPr lang="en-US" altLang="zh-TW" dirty="0"/>
              <a:t>007</a:t>
            </a:r>
            <a:r>
              <a:rPr lang="zh-TW" altLang="en-US" dirty="0"/>
              <a:t>號班機遭擊落事件，發生於當地時間</a:t>
            </a:r>
            <a:r>
              <a:rPr lang="en-US" altLang="zh-TW" dirty="0"/>
              <a:t>1983</a:t>
            </a:r>
            <a:r>
              <a:rPr lang="zh-TW" altLang="en-US" dirty="0"/>
              <a:t>年</a:t>
            </a:r>
            <a:r>
              <a:rPr lang="en-US" altLang="zh-TW" dirty="0"/>
              <a:t>9</a:t>
            </a:r>
            <a:r>
              <a:rPr lang="zh-TW" altLang="en-US" dirty="0"/>
              <a:t>月</a:t>
            </a:r>
            <a:r>
              <a:rPr lang="en-US" altLang="zh-TW" dirty="0"/>
              <a:t>1</a:t>
            </a:r>
            <a:r>
              <a:rPr lang="zh-TW" altLang="en-US" dirty="0"/>
              <a:t>日清晨，大韓航空</a:t>
            </a:r>
            <a:r>
              <a:rPr lang="en-US" altLang="zh-TW" dirty="0"/>
              <a:t>007</a:t>
            </a:r>
            <a:r>
              <a:rPr lang="zh-TW" altLang="en-US" dirty="0"/>
              <a:t>號班機進入蘇聯領空，遭蘇聯空軍</a:t>
            </a:r>
            <a:r>
              <a:rPr lang="en-US" altLang="zh-TW" dirty="0"/>
              <a:t>Su-15</a:t>
            </a:r>
            <a:r>
              <a:rPr lang="zh-TW" altLang="en-US" dirty="0"/>
              <a:t>攔截機擊落於庫頁島西南方的公海</a:t>
            </a:r>
            <a:endParaRPr lang="en-US" altLang="zh-TW" dirty="0"/>
          </a:p>
          <a:p>
            <a:r>
              <a:rPr lang="zh-TW" altLang="en-US" dirty="0"/>
              <a:t>美國政府因此事件，宣佈開放部份的</a:t>
            </a:r>
            <a:r>
              <a:rPr lang="en-US" altLang="zh-TW" dirty="0"/>
              <a:t>GPS</a:t>
            </a:r>
            <a:r>
              <a:rPr lang="zh-TW" altLang="en-US" dirty="0"/>
              <a:t>功能給民間使用</a:t>
            </a: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特點</a:t>
            </a:r>
            <a:endParaRPr lang="zh-TW" altLang="en-US" dirty="0"/>
          </a:p>
        </p:txBody>
      </p:sp>
      <p:sp>
        <p:nvSpPr>
          <p:cNvPr id="3" name="內容版面配置區 2"/>
          <p:cNvSpPr>
            <a:spLocks noGrp="1"/>
          </p:cNvSpPr>
          <p:nvPr>
            <p:ph idx="1"/>
          </p:nvPr>
        </p:nvSpPr>
        <p:spPr/>
        <p:txBody>
          <a:bodyPr/>
          <a:lstStyle/>
          <a:p>
            <a:r>
              <a:rPr lang="zh-TW" altLang="en-US" dirty="0" smtClean="0"/>
              <a:t>全天候，不受任何天氣的影響 </a:t>
            </a:r>
          </a:p>
          <a:p>
            <a:r>
              <a:rPr lang="zh-TW" altLang="en-US" dirty="0" smtClean="0"/>
              <a:t>全球覆蓋（高達</a:t>
            </a:r>
            <a:r>
              <a:rPr lang="en-US" altLang="zh-TW" dirty="0" smtClean="0"/>
              <a:t>98%</a:t>
            </a:r>
            <a:r>
              <a:rPr lang="zh-TW" altLang="en-US" dirty="0" smtClean="0"/>
              <a:t>） </a:t>
            </a:r>
          </a:p>
          <a:p>
            <a:r>
              <a:rPr lang="zh-TW" altLang="en-US" dirty="0" smtClean="0"/>
              <a:t>三維定點定速定時高精度 </a:t>
            </a:r>
          </a:p>
          <a:p>
            <a:r>
              <a:rPr lang="zh-TW" altLang="en-US" dirty="0" smtClean="0"/>
              <a:t>快速、省時、高效率 </a:t>
            </a:r>
          </a:p>
          <a:p>
            <a:r>
              <a:rPr lang="zh-TW" altLang="en-US" dirty="0" smtClean="0"/>
              <a:t>應用廣泛、多功能 </a:t>
            </a:r>
          </a:p>
          <a:p>
            <a:r>
              <a:rPr lang="zh-TW" altLang="en-US" dirty="0" smtClean="0"/>
              <a:t>可移動定位</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系統組成</a:t>
            </a:r>
            <a:endParaRPr lang="zh-TW" altLang="en-US" dirty="0"/>
          </a:p>
        </p:txBody>
      </p:sp>
      <p:pic>
        <p:nvPicPr>
          <p:cNvPr id="2050" name="Picture 2"/>
          <p:cNvPicPr>
            <a:picLocks noChangeAspect="1" noChangeArrowheads="1"/>
          </p:cNvPicPr>
          <p:nvPr/>
        </p:nvPicPr>
        <p:blipFill>
          <a:blip r:embed="rId2" cstate="print"/>
          <a:srcRect l="19643" t="22938" r="19642" b="9909"/>
          <a:stretch>
            <a:fillRect/>
          </a:stretch>
        </p:blipFill>
        <p:spPr bwMode="auto">
          <a:xfrm>
            <a:off x="1043608" y="1694654"/>
            <a:ext cx="7671764" cy="5020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衛星</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24</a:t>
            </a:r>
            <a:r>
              <a:rPr lang="zh-TW" altLang="en-US" dirty="0" smtClean="0"/>
              <a:t>顆衛星（</a:t>
            </a:r>
            <a:r>
              <a:rPr lang="en-US" altLang="zh-TW" dirty="0" smtClean="0"/>
              <a:t>21</a:t>
            </a:r>
            <a:r>
              <a:rPr lang="zh-TW" altLang="en-US" dirty="0" smtClean="0"/>
              <a:t>顆是工作衛星，</a:t>
            </a:r>
            <a:r>
              <a:rPr lang="en-US" altLang="zh-TW" dirty="0" smtClean="0"/>
              <a:t>3</a:t>
            </a:r>
            <a:r>
              <a:rPr lang="zh-TW" altLang="en-US" dirty="0" smtClean="0"/>
              <a:t>顆是備用衛星）</a:t>
            </a:r>
            <a:endParaRPr lang="en-US" altLang="zh-TW" dirty="0" smtClean="0"/>
          </a:p>
          <a:p>
            <a:r>
              <a:rPr lang="en-US" dirty="0" smtClean="0"/>
              <a:t>Block II </a:t>
            </a:r>
            <a:r>
              <a:rPr lang="zh-TW" altLang="en-US" dirty="0" smtClean="0"/>
              <a:t>型式的定位衛星， 由</a:t>
            </a:r>
            <a:r>
              <a:rPr lang="en-US" dirty="0" smtClean="0"/>
              <a:t>Rockwell International </a:t>
            </a:r>
            <a:r>
              <a:rPr lang="zh-TW" altLang="en-US" dirty="0" smtClean="0"/>
              <a:t>製造</a:t>
            </a:r>
            <a:endParaRPr lang="en-US" altLang="zh-TW" dirty="0" smtClean="0"/>
          </a:p>
          <a:p>
            <a:r>
              <a:rPr lang="zh-TW" altLang="en-US" dirty="0" smtClean="0"/>
              <a:t>傳送的功率低於</a:t>
            </a:r>
            <a:r>
              <a:rPr lang="en-US" altLang="zh-TW" dirty="0" smtClean="0"/>
              <a:t>50</a:t>
            </a:r>
            <a:r>
              <a:rPr lang="zh-TW" altLang="en-US" dirty="0" smtClean="0"/>
              <a:t>瓦特</a:t>
            </a:r>
            <a:endParaRPr lang="en-US" altLang="zh-TW" dirty="0" smtClean="0"/>
          </a:p>
          <a:p>
            <a:r>
              <a:rPr lang="zh-TW" altLang="en-US" dirty="0" smtClean="0"/>
              <a:t>高度約</a:t>
            </a:r>
            <a:r>
              <a:rPr lang="en-US" altLang="zh-TW" dirty="0" smtClean="0"/>
              <a:t>20000</a:t>
            </a:r>
            <a:r>
              <a:rPr lang="zh-TW" altLang="en-US" dirty="0" smtClean="0"/>
              <a:t>公里</a:t>
            </a:r>
            <a:endParaRPr lang="en-US" altLang="zh-TW" dirty="0" smtClean="0"/>
          </a:p>
          <a:p>
            <a:r>
              <a:rPr lang="zh-TW" altLang="en-US" dirty="0" smtClean="0"/>
              <a:t>運行週期約為</a:t>
            </a:r>
            <a:r>
              <a:rPr lang="en-US" altLang="zh-TW" dirty="0" smtClean="0"/>
              <a:t>11</a:t>
            </a:r>
            <a:r>
              <a:rPr lang="zh-TW" altLang="en-US" dirty="0" smtClean="0"/>
              <a:t>小時</a:t>
            </a:r>
            <a:r>
              <a:rPr lang="en-US" altLang="zh-TW" dirty="0" smtClean="0"/>
              <a:t>58</a:t>
            </a:r>
            <a:r>
              <a:rPr lang="zh-TW" altLang="en-US" dirty="0" smtClean="0"/>
              <a:t>分</a:t>
            </a:r>
            <a:endParaRPr lang="en-US" altLang="zh-TW" dirty="0" smtClean="0"/>
          </a:p>
          <a:p>
            <a:r>
              <a:rPr lang="en-US" altLang="zh-TW" dirty="0" smtClean="0"/>
              <a:t>6</a:t>
            </a:r>
            <a:r>
              <a:rPr lang="zh-TW" altLang="en-US" dirty="0" smtClean="0"/>
              <a:t>軌道面</a:t>
            </a:r>
            <a:endParaRPr lang="en-US" altLang="zh-TW" dirty="0" smtClean="0"/>
          </a:p>
          <a:p>
            <a:r>
              <a:rPr lang="zh-TW" altLang="en-US" dirty="0" smtClean="0"/>
              <a:t>任何時間、任何地點至少可觀測到</a:t>
            </a:r>
            <a:r>
              <a:rPr lang="en-US" altLang="zh-TW" dirty="0" smtClean="0"/>
              <a:t>4</a:t>
            </a:r>
            <a:r>
              <a:rPr lang="zh-TW" altLang="en-US" dirty="0" smtClean="0"/>
              <a:t>顆以上的衛星</a:t>
            </a:r>
            <a:endParaRPr lang="zh-TW" altLang="en-US" dirty="0"/>
          </a:p>
        </p:txBody>
      </p:sp>
      <p:pic>
        <p:nvPicPr>
          <p:cNvPr id="7170" name="Picture 2" descr="D:\Downloads\0412B_SS1_S1F1_T.gif"/>
          <p:cNvPicPr>
            <a:picLocks noChangeAspect="1" noChangeArrowheads="1"/>
          </p:cNvPicPr>
          <p:nvPr/>
        </p:nvPicPr>
        <p:blipFill>
          <a:blip r:embed="rId2" cstate="print"/>
          <a:srcRect/>
          <a:stretch>
            <a:fillRect/>
          </a:stretch>
        </p:blipFill>
        <p:spPr bwMode="auto">
          <a:xfrm>
            <a:off x="6300192" y="3068960"/>
            <a:ext cx="1905000" cy="1962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GPS</a:t>
            </a:r>
            <a:r>
              <a:rPr lang="zh-TW" altLang="en-US" dirty="0" smtClean="0"/>
              <a:t>衛星軌道分佈</a:t>
            </a:r>
            <a:endParaRPr lang="zh-TW" altLang="en-US" dirty="0"/>
          </a:p>
        </p:txBody>
      </p:sp>
      <p:pic>
        <p:nvPicPr>
          <p:cNvPr id="7" name="Picture 2" descr="D:\ToDo\20091021 慣性感測器之設計與應用\Material\20091120\oplanes.gif"/>
          <p:cNvPicPr>
            <a:picLocks noGrp="1" noChangeAspect="1" noChangeArrowheads="1"/>
          </p:cNvPicPr>
          <p:nvPr>
            <p:ph sz="half" idx="2"/>
          </p:nvPr>
        </p:nvPicPr>
        <p:blipFill>
          <a:blip r:embed="rId2" cstate="print"/>
          <a:srcRect/>
          <a:stretch>
            <a:fillRect/>
          </a:stretch>
        </p:blipFill>
        <p:spPr bwMode="auto">
          <a:xfrm>
            <a:off x="4101664" y="2591835"/>
            <a:ext cx="4790816" cy="3213430"/>
          </a:xfrm>
          <a:prstGeom prst="rect">
            <a:avLst/>
          </a:prstGeom>
          <a:noFill/>
        </p:spPr>
      </p:pic>
      <p:pic>
        <p:nvPicPr>
          <p:cNvPr id="8" name="Picture 3" descr="D:\ToDo\20091021 慣性感測器之設計與應用\Material\20091120\orbits.gif"/>
          <p:cNvPicPr>
            <a:picLocks noGrp="1" noChangeAspect="1" noChangeArrowheads="1"/>
          </p:cNvPicPr>
          <p:nvPr>
            <p:ph sz="half" idx="1"/>
          </p:nvPr>
        </p:nvPicPr>
        <p:blipFill>
          <a:blip r:embed="rId3" cstate="print"/>
          <a:srcRect/>
          <a:stretch>
            <a:fillRect/>
          </a:stretch>
        </p:blipFill>
        <p:spPr bwMode="auto">
          <a:xfrm>
            <a:off x="251520" y="2544479"/>
            <a:ext cx="3672408" cy="318877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2418</TotalTime>
  <Words>1315</Words>
  <Application>Microsoft Office PowerPoint</Application>
  <PresentationFormat>如螢幕大小 (4:3)</PresentationFormat>
  <Paragraphs>205</Paragraphs>
  <Slides>41</Slides>
  <Notes>0</Notes>
  <HiddenSlides>0</HiddenSlides>
  <MMClips>0</MMClips>
  <ScaleCrop>false</ScaleCrop>
  <HeadingPairs>
    <vt:vector size="4" baseType="variant">
      <vt:variant>
        <vt:lpstr>佈景主題</vt:lpstr>
      </vt:variant>
      <vt:variant>
        <vt:i4>2</vt:i4>
      </vt:variant>
      <vt:variant>
        <vt:lpstr>投影片標題</vt:lpstr>
      </vt:variant>
      <vt:variant>
        <vt:i4>41</vt:i4>
      </vt:variant>
    </vt:vector>
  </HeadingPairs>
  <TitlesOfParts>
    <vt:vector size="43" baseType="lpstr">
      <vt:lpstr>Office 佈景主題</vt:lpstr>
      <vt:lpstr>Eclipse</vt:lpstr>
      <vt:lpstr>無線網路 Wireless Network</vt:lpstr>
      <vt:lpstr>舉頭三尺有衛星！</vt:lpstr>
      <vt:lpstr>各國衛星導航系統</vt:lpstr>
      <vt:lpstr>GPS簡介</vt:lpstr>
      <vt:lpstr>千呼萬喚始出來</vt:lpstr>
      <vt:lpstr>GPS特點</vt:lpstr>
      <vt:lpstr>GPS系統組成</vt:lpstr>
      <vt:lpstr>GPS衛星</vt:lpstr>
      <vt:lpstr>GPS衛星軌道分佈</vt:lpstr>
      <vt:lpstr>GPS衛星</vt:lpstr>
      <vt:lpstr>GPS衛星概況</vt:lpstr>
      <vt:lpstr>GPS地面監控站</vt:lpstr>
      <vt:lpstr>GPS地面監控站</vt:lpstr>
      <vt:lpstr>使用者接收器</vt:lpstr>
      <vt:lpstr>GPS編碼</vt:lpstr>
      <vt:lpstr>GPS系統</vt:lpstr>
      <vt:lpstr>GPS訊號格式</vt:lpstr>
      <vt:lpstr>GGA (GPS固定資料)</vt:lpstr>
      <vt:lpstr>精確度</vt:lpstr>
      <vt:lpstr>精確度</vt:lpstr>
      <vt:lpstr>SA的影響</vt:lpstr>
      <vt:lpstr>GPS定位原理</vt:lpstr>
      <vt:lpstr>GPS定位原理</vt:lpstr>
      <vt:lpstr>GPS定位原理</vt:lpstr>
      <vt:lpstr>GPS定位的5個步驟</vt:lpstr>
      <vt:lpstr>誤差來源</vt:lpstr>
      <vt:lpstr>改善GPS</vt:lpstr>
      <vt:lpstr>AGPS Assisted Global Positioning System</vt:lpstr>
      <vt:lpstr>AGPS Architecture</vt:lpstr>
      <vt:lpstr>Differential GPS</vt:lpstr>
      <vt:lpstr>WAAS</vt:lpstr>
      <vt:lpstr>Wide Area Augmentation System</vt:lpstr>
      <vt:lpstr>WAAS Architecture</vt:lpstr>
      <vt:lpstr>Local Area Augmentation System (LAAS)</vt:lpstr>
      <vt:lpstr>Real Time Kinematic (RTK)</vt:lpstr>
      <vt:lpstr>Concepts of RTK</vt:lpstr>
      <vt:lpstr>GLONASS</vt:lpstr>
      <vt:lpstr>GLONASS Facts</vt:lpstr>
      <vt:lpstr>Compass Navigation System</vt:lpstr>
      <vt:lpstr> Galileo Positioning System </vt:lpstr>
      <vt:lpstr>Global Navigation Satellite System (GNSS)</vt:lpstr>
    </vt:vector>
  </TitlesOfParts>
  <Company>Vodka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定位</dc:title>
  <dc:creator>Vodka</dc:creator>
  <cp:lastModifiedBy>Weber</cp:lastModifiedBy>
  <cp:revision>261</cp:revision>
  <dcterms:created xsi:type="dcterms:W3CDTF">2009-11-07T10:12:12Z</dcterms:created>
  <dcterms:modified xsi:type="dcterms:W3CDTF">2012-01-10T14:03:31Z</dcterms:modified>
</cp:coreProperties>
</file>