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7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9144000" cy="6858000" type="screen4x3"/>
  <p:notesSz cx="6400800" cy="8686800"/>
  <p:embeddedFontLst>
    <p:embeddedFont>
      <p:font typeface="Calibri" panose="020F0502020204030204" pitchFamily="34" charset="0"/>
      <p:regular r:id="rId25"/>
      <p:bold r:id="rId26"/>
      <p:italic r:id="rId27"/>
      <p:boldItalic r:id="rId28"/>
    </p:embeddedFont>
    <p:embeddedFont>
      <p:font typeface="Carme" panose="02020500000000000000" charset="0"/>
      <p:regular r:id="rId2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7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1.fntdata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3.fntdata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773363" cy="4349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625850" y="0"/>
            <a:ext cx="2773363" cy="4349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246188" y="1085850"/>
            <a:ext cx="3908425" cy="29321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39763" y="4179888"/>
            <a:ext cx="5121275" cy="34210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251825"/>
            <a:ext cx="2773363" cy="4349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625850" y="8251825"/>
            <a:ext cx="2773363" cy="43497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39763" y="4179888"/>
            <a:ext cx="5121275" cy="3421062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085850"/>
            <a:ext cx="3908425" cy="29321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39763" y="4179888"/>
            <a:ext cx="5121275" cy="3421062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085850"/>
            <a:ext cx="3908425" cy="29321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39763" y="4179888"/>
            <a:ext cx="5121275" cy="3421062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085850"/>
            <a:ext cx="3908425" cy="29321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939189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39763" y="4179888"/>
            <a:ext cx="5121275" cy="3421062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085850"/>
            <a:ext cx="3908425" cy="29321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39763" y="4179888"/>
            <a:ext cx="5121275" cy="3421062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085850"/>
            <a:ext cx="3908425" cy="29321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39763" y="4179888"/>
            <a:ext cx="5121275" cy="3421062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085850"/>
            <a:ext cx="3908425" cy="29321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39763" y="4179888"/>
            <a:ext cx="5121275" cy="3421062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085850"/>
            <a:ext cx="3908425" cy="29321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39763" y="4179888"/>
            <a:ext cx="5121275" cy="3421062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085850"/>
            <a:ext cx="3908425" cy="29321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39763" y="4179888"/>
            <a:ext cx="5121300" cy="3421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085850"/>
            <a:ext cx="3908425" cy="29321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639763" y="4179888"/>
            <a:ext cx="5121275" cy="3421062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085850"/>
            <a:ext cx="3908425" cy="29321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39763" y="4179888"/>
            <a:ext cx="5121275" cy="3421062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085850"/>
            <a:ext cx="3908425" cy="29321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39763" y="4179888"/>
            <a:ext cx="5121300" cy="3421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085850"/>
            <a:ext cx="3908425" cy="29321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639763" y="4179888"/>
            <a:ext cx="5121275" cy="3421062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68" name="Shape 168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085850"/>
            <a:ext cx="3908425" cy="29321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085850"/>
            <a:ext cx="3908425" cy="29321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39763" y="4179888"/>
            <a:ext cx="5121300" cy="3421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75" name="Shape 175"/>
          <p:cNvSpPr txBox="1">
            <a:spLocks noGrp="1"/>
          </p:cNvSpPr>
          <p:nvPr>
            <p:ph type="sldNum" idx="12"/>
          </p:nvPr>
        </p:nvSpPr>
        <p:spPr>
          <a:xfrm>
            <a:off x="3625850" y="8251825"/>
            <a:ext cx="2773500" cy="435000"/>
          </a:xfrm>
          <a:prstGeom prst="rect">
            <a:avLst/>
          </a:prstGeom>
        </p:spPr>
        <p:txBody>
          <a:bodyPr wrap="square" lIns="91425" tIns="45700" rIns="91425" bIns="45700" anchor="b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085850"/>
            <a:ext cx="3908425" cy="29321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639763" y="4179888"/>
            <a:ext cx="5121300" cy="3421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82" name="Shape 182"/>
          <p:cNvSpPr txBox="1">
            <a:spLocks noGrp="1"/>
          </p:cNvSpPr>
          <p:nvPr>
            <p:ph type="sldNum" idx="12"/>
          </p:nvPr>
        </p:nvSpPr>
        <p:spPr>
          <a:xfrm>
            <a:off x="3625850" y="8251825"/>
            <a:ext cx="2773500" cy="435000"/>
          </a:xfrm>
          <a:prstGeom prst="rect">
            <a:avLst/>
          </a:prstGeom>
        </p:spPr>
        <p:txBody>
          <a:bodyPr wrap="square" lIns="91425" tIns="45700" rIns="91425" bIns="45700" anchor="b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39763" y="4179888"/>
            <a:ext cx="5121275" cy="3421062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085850"/>
            <a:ext cx="3908425" cy="29321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39763" y="4179888"/>
            <a:ext cx="5121275" cy="3421062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085850"/>
            <a:ext cx="3908425" cy="29321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39763" y="4179888"/>
            <a:ext cx="5121275" cy="3421062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085850"/>
            <a:ext cx="3908425" cy="29321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39763" y="4179888"/>
            <a:ext cx="5121275" cy="3421062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085850"/>
            <a:ext cx="3908425" cy="29321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39763" y="4179888"/>
            <a:ext cx="5121275" cy="3421062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085850"/>
            <a:ext cx="3908425" cy="29321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39763" y="4179888"/>
            <a:ext cx="5121275" cy="3421062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085850"/>
            <a:ext cx="3908425" cy="29321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39763" y="4179888"/>
            <a:ext cx="5121275" cy="3421062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085850"/>
            <a:ext cx="3908425" cy="29321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標題投影片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0" y="0"/>
            <a:ext cx="1219200" cy="6858000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" name="Shape 19"/>
          <p:cNvCxnSpPr/>
          <p:nvPr/>
        </p:nvCxnSpPr>
        <p:spPr>
          <a:xfrm>
            <a:off x="914400" y="3276600"/>
            <a:ext cx="7543800" cy="0"/>
          </a:xfrm>
          <a:prstGeom prst="straightConnector1">
            <a:avLst/>
          </a:prstGeom>
          <a:noFill/>
          <a:ln w="28575" cap="flat" cmpd="sng">
            <a:solidFill>
              <a:srgbClr val="00339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" name="Shape 20"/>
          <p:cNvSpPr/>
          <p:nvPr/>
        </p:nvSpPr>
        <p:spPr>
          <a:xfrm>
            <a:off x="914400" y="609600"/>
            <a:ext cx="1219200" cy="4343400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Shape 21"/>
          <p:cNvSpPr/>
          <p:nvPr/>
        </p:nvSpPr>
        <p:spPr>
          <a:xfrm>
            <a:off x="609600" y="2514600"/>
            <a:ext cx="1219200" cy="4343400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Shape 22"/>
          <p:cNvSpPr txBox="1">
            <a:spLocks noGrp="1"/>
          </p:cNvSpPr>
          <p:nvPr>
            <p:ph type="ctrTitle"/>
          </p:nvPr>
        </p:nvSpPr>
        <p:spPr>
          <a:xfrm>
            <a:off x="2124075" y="2205038"/>
            <a:ext cx="6553200" cy="9667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ubTitle" idx="1"/>
          </p:nvPr>
        </p:nvSpPr>
        <p:spPr>
          <a:xfrm>
            <a:off x="2128838" y="3400425"/>
            <a:ext cx="6400800" cy="2095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114300" algn="l" rtl="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270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標題及直排文字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 rot="5400000">
            <a:off x="2552700" y="-114300"/>
            <a:ext cx="4648200" cy="7772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114300" algn="l" rtl="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270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直排標題及文字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 rot="5400000">
            <a:off x="4873625" y="2206625"/>
            <a:ext cx="5835650" cy="1943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 rot="5400000">
            <a:off x="911225" y="339725"/>
            <a:ext cx="5835650" cy="5676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114300" algn="l" rtl="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270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114300" algn="l" rtl="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270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區段標題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兩項物件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3810000" cy="4648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65100" algn="l" rtl="0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❑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3335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101600" algn="l" rtl="0"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Char char="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14300" algn="l" rtl="0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14300" algn="l" rtl="0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14300" algn="l" rtl="0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14300" algn="l" rtl="0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14300" algn="l" rtl="0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14300" algn="l" rtl="0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2"/>
          </p:nvPr>
        </p:nvSpPr>
        <p:spPr>
          <a:xfrm>
            <a:off x="4953000" y="1447800"/>
            <a:ext cx="3810000" cy="4648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65100" algn="l" rtl="0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❑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3335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101600" algn="l" rtl="0"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Char char="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14300" algn="l" rtl="0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14300" algn="l" rtl="0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14300" algn="l" rtl="0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14300" algn="l" rtl="0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14300" algn="l" rtl="0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14300" algn="l" rtl="0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比對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114300" algn="l" rtl="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270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270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270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270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270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270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114300" algn="l" rtl="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270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270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270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270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270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270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含標題的內容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❑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07950" algn="l" rtl="0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76200" algn="l" rtl="0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Noto Sans Symbols"/>
              <a:buChar char="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250"/>
              </a:spcBef>
              <a:spcAft>
                <a:spcPts val="0"/>
              </a:spcAft>
              <a:buClr>
                <a:schemeClr val="lt2"/>
              </a:buClr>
              <a:buSzPts val="1000"/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含標題的圖片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spcBef>
                <a:spcPts val="250"/>
              </a:spcBef>
              <a:spcAft>
                <a:spcPts val="0"/>
              </a:spcAft>
              <a:buClr>
                <a:schemeClr val="lt2"/>
              </a:buClr>
              <a:buSzPts val="1000"/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1587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114300" algn="l" rtl="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270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" name="Shape 12"/>
          <p:cNvSpPr/>
          <p:nvPr/>
        </p:nvSpPr>
        <p:spPr>
          <a:xfrm>
            <a:off x="0" y="0"/>
            <a:ext cx="609600" cy="6858000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Shape 13"/>
          <p:cNvSpPr txBox="1"/>
          <p:nvPr/>
        </p:nvSpPr>
        <p:spPr>
          <a:xfrm rot="5400000">
            <a:off x="-2016918" y="2242344"/>
            <a:ext cx="4668837" cy="36512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1" u="none" strike="noStrike" cap="none">
                <a:solidFill>
                  <a:schemeClr val="lt1"/>
                </a:solidFill>
                <a:latin typeface="Carme"/>
                <a:ea typeface="Carme"/>
                <a:cs typeface="Carme"/>
                <a:sym typeface="Carme"/>
              </a:rPr>
              <a:t>Computer Center, CS, NCTU</a:t>
            </a:r>
          </a:p>
        </p:txBody>
      </p:sp>
      <p:sp>
        <p:nvSpPr>
          <p:cNvPr id="14" name="Shape 14"/>
          <p:cNvSpPr/>
          <p:nvPr/>
        </p:nvSpPr>
        <p:spPr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Shape 15"/>
          <p:cNvSpPr/>
          <p:nvPr/>
        </p:nvSpPr>
        <p:spPr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</p:spPr>
        <p:txBody>
          <a:bodyPr wrap="square" lIns="21600" tIns="0" rIns="0" bIns="468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lt1"/>
                </a:solidFill>
                <a:latin typeface="Carme"/>
                <a:ea typeface="Carme"/>
                <a:cs typeface="Carme"/>
                <a:sym typeface="Carme"/>
              </a:rPr>
              <a:t>‹#›</a:t>
            </a:fld>
            <a:endParaRPr lang="en-US" sz="1400" b="0" i="0" u="none" strike="noStrike" cap="none">
              <a:solidFill>
                <a:schemeClr val="lt1"/>
              </a:solidFill>
              <a:latin typeface="Carme"/>
              <a:ea typeface="Carme"/>
              <a:cs typeface="Carme"/>
              <a:sym typeface="Carme"/>
            </a:endParaRPr>
          </a:p>
        </p:txBody>
      </p:sp>
      <p:sp>
        <p:nvSpPr>
          <p:cNvPr id="16" name="Shape 16"/>
          <p:cNvSpPr/>
          <p:nvPr/>
        </p:nvSpPr>
        <p:spPr>
          <a:xfrm>
            <a:off x="990600" y="1182688"/>
            <a:ext cx="7772400" cy="36512"/>
          </a:xfrm>
          <a:prstGeom prst="rect">
            <a:avLst/>
          </a:prstGeom>
          <a:gradFill>
            <a:gsLst>
              <a:gs pos="0">
                <a:srgbClr val="C0C0C0"/>
              </a:gs>
              <a:gs pos="100000">
                <a:srgbClr val="FFFFFF"/>
              </a:gs>
            </a:gsLst>
            <a:lin ang="0" scaled="0"/>
          </a:gra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ctrTitle"/>
          </p:nvPr>
        </p:nvSpPr>
        <p:spPr>
          <a:xfrm>
            <a:off x="2124075" y="2205038"/>
            <a:ext cx="6553200" cy="96678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System Administration HW5</a:t>
            </a:r>
            <a:br>
              <a:rPr lang="en-US"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</a:t>
            </a:r>
            <a:r>
              <a:rPr lang="en-US" sz="28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Micro Computer Center</a:t>
            </a:r>
          </a:p>
        </p:txBody>
      </p:sp>
      <p:sp>
        <p:nvSpPr>
          <p:cNvPr id="62" name="Shape 62"/>
          <p:cNvSpPr txBox="1">
            <a:spLocks noGrp="1"/>
          </p:cNvSpPr>
          <p:nvPr>
            <p:ph type="subTitle" idx="1"/>
          </p:nvPr>
        </p:nvSpPr>
        <p:spPr>
          <a:xfrm>
            <a:off x="2128838" y="3400425"/>
            <a:ext cx="6400800" cy="2095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1524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        weicc, zjlin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Rup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 can run rup on all servers.</a:t>
            </a:r>
          </a:p>
        </p:txBody>
      </p:sp>
      <p:pic>
        <p:nvPicPr>
          <p:cNvPr id="117" name="Shape 1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7263" y="2961325"/>
            <a:ext cx="7959075" cy="935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r>
              <a:rPr lang="en-US" altLang="zh-TW" dirty="0"/>
              <a:t>ZFS snapshot</a:t>
            </a:r>
            <a:br>
              <a:rPr lang="en-US" altLang="zh-TW" dirty="0"/>
            </a:br>
            <a:r>
              <a:rPr lang="en-US" altLang="zh-TW" dirty="0"/>
              <a:t/>
            </a:r>
            <a:br>
              <a:rPr lang="en-US" altLang="zh-TW" dirty="0"/>
            </a:br>
            <a:endParaRPr lang="en-US" sz="3400" b="0" i="0" u="none" strike="noStrike" cap="none" dirty="0">
              <a:solidFill>
                <a:srgbClr val="33339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fontAlgn="base"/>
            <a:r>
              <a:rPr lang="en-US" altLang="zh-TW" dirty="0"/>
              <a:t>Using ZFS snapshot to create snapshot</a:t>
            </a:r>
          </a:p>
          <a:p>
            <a:pPr lvl="1" fontAlgn="base"/>
            <a:r>
              <a:rPr lang="en-US" altLang="zh-TW" dirty="0" err="1"/>
              <a:t>zroot</a:t>
            </a:r>
            <a:r>
              <a:rPr lang="en-US" altLang="zh-TW" dirty="0"/>
              <a:t>/net/home@5min-&lt;date&gt;  * 2</a:t>
            </a:r>
          </a:p>
          <a:p>
            <a:pPr lvl="1" fontAlgn="base"/>
            <a:r>
              <a:rPr lang="en-US" altLang="zh-TW" dirty="0" err="1" smtClean="0"/>
              <a:t>zroot</a:t>
            </a:r>
            <a:r>
              <a:rPr lang="en-US" altLang="zh-TW" dirty="0" smtClean="0"/>
              <a:t>/net/home@15min-&lt;</a:t>
            </a:r>
            <a:r>
              <a:rPr lang="en-US" altLang="zh-TW" dirty="0"/>
              <a:t>date&gt; * 3    </a:t>
            </a:r>
          </a:p>
          <a:p>
            <a:pPr lvl="1" fontAlgn="base"/>
            <a:r>
              <a:rPr lang="en-US" altLang="zh-TW" dirty="0" err="1"/>
              <a:t>zroot</a:t>
            </a:r>
            <a:r>
              <a:rPr lang="en-US" altLang="zh-TW" dirty="0"/>
              <a:t>/net/home@1hour-&lt;date&gt; * 2</a:t>
            </a:r>
          </a:p>
          <a:p>
            <a:pPr lvl="1" fontAlgn="base"/>
            <a:r>
              <a:rPr lang="en-US" altLang="zh-TW" dirty="0"/>
              <a:t>e.g. </a:t>
            </a:r>
            <a:r>
              <a:rPr lang="en-US" altLang="zh-TW" dirty="0" err="1" smtClean="0"/>
              <a:t>zroot</a:t>
            </a:r>
            <a:r>
              <a:rPr lang="en-US" altLang="zh-TW" dirty="0" smtClean="0"/>
              <a:t>/net/home@5min-20171221-1555</a:t>
            </a:r>
            <a:endParaRPr lang="en-US" altLang="zh-TW" dirty="0"/>
          </a:p>
          <a:p>
            <a:pPr fontAlgn="base"/>
            <a:r>
              <a:rPr lang="en-US" altLang="zh-TW" dirty="0"/>
              <a:t>Using </a:t>
            </a:r>
            <a:r>
              <a:rPr lang="en-US" altLang="zh-TW" dirty="0" err="1"/>
              <a:t>crontab</a:t>
            </a:r>
            <a:r>
              <a:rPr lang="en-US" altLang="zh-TW" dirty="0"/>
              <a:t> or any tools</a:t>
            </a:r>
          </a:p>
          <a:p>
            <a:pPr fontAlgn="base"/>
            <a:endParaRPr lang="en-US" altLang="zh-TW" dirty="0"/>
          </a:p>
          <a:p>
            <a:pPr fontAlgn="base"/>
            <a:r>
              <a:rPr lang="en-US" altLang="zh-TW" dirty="0" smtClean="0"/>
              <a:t>The </a:t>
            </a:r>
            <a:r>
              <a:rPr lang="en-US" altLang="zh-TW" dirty="0"/>
              <a:t>script must run at least 2 hour  </a:t>
            </a:r>
          </a:p>
          <a:p>
            <a:pPr lvl="1" fontAlgn="base"/>
            <a:r>
              <a:rPr lang="en-US" altLang="zh-TW" dirty="0"/>
              <a:t>5min * 2</a:t>
            </a:r>
          </a:p>
          <a:p>
            <a:pPr lvl="1" fontAlgn="base"/>
            <a:r>
              <a:rPr lang="en-US" altLang="zh-TW" dirty="0"/>
              <a:t>15min *3</a:t>
            </a:r>
          </a:p>
          <a:p>
            <a:pPr lvl="1" fontAlgn="base"/>
            <a:r>
              <a:rPr lang="en-US" altLang="zh-TW" dirty="0"/>
              <a:t>1hour *2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endParaRPr lang="en-US" sz="2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65967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Log server</a:t>
            </a:r>
          </a:p>
        </p:txBody>
      </p:sp>
      <p:sp>
        <p:nvSpPr>
          <p:cNvPr id="123" name="Shape 123"/>
          <p:cNvSpPr txBox="1"/>
          <p:nvPr/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en-US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Sahome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as a Log server</a:t>
            </a:r>
          </a:p>
          <a:p>
            <a:pPr marL="742950" marR="0" lvl="1" indent="-311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lang="en-US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others use syslog to transfer log to </a:t>
            </a:r>
            <a:r>
              <a:rPr lang="en-US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sahome</a:t>
            </a:r>
            <a:endParaRPr lang="en-US" sz="24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endParaRPr lang="en-US" sz="2400" dirty="0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en-US" sz="24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 </a:t>
            </a:r>
            <a:r>
              <a:rPr lang="en-US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syslog to record all machine’s </a:t>
            </a:r>
            <a:r>
              <a:rPr lang="en-US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sshd</a:t>
            </a:r>
            <a:r>
              <a:rPr lang="en-US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log</a:t>
            </a:r>
          </a:p>
          <a:p>
            <a:pPr marL="742950" marR="0" lvl="1" indent="-31115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•"/>
            </a:pPr>
            <a:r>
              <a:rPr lang="en-US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store at /net/data/</a:t>
            </a:r>
            <a:r>
              <a:rPr lang="en-US" sz="24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ssh</a:t>
            </a:r>
            <a:r>
              <a:rPr lang="en-US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</a:t>
            </a:r>
          </a:p>
          <a:p>
            <a:pPr marL="342900" marR="0" lvl="0" indent="-3429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❑"/>
            </a:pPr>
            <a:endParaRPr lang="en-US" sz="2400" dirty="0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❑"/>
            </a:pPr>
            <a:r>
              <a:rPr lang="en-US" sz="2400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newsyslog</a:t>
            </a:r>
            <a:r>
              <a:rPr lang="en-US" sz="24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 log rotation</a:t>
            </a:r>
          </a:p>
          <a:p>
            <a:pPr marL="742950" marR="0" lvl="1" indent="-31115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lang="en-US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separated by day, store 10 days</a:t>
            </a:r>
          </a:p>
          <a:p>
            <a:pPr marL="742950" marR="0" lvl="1" indent="-31115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</a:pPr>
            <a:r>
              <a:rPr lang="en-US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compressed to .bz2</a:t>
            </a:r>
          </a:p>
          <a:p>
            <a:pPr marL="342900" marR="0" lvl="0" indent="-3429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endParaRPr sz="2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Step 1 - Setup sahome as NIS Master Server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60000" y="1447800"/>
            <a:ext cx="8433600" cy="46482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Edit /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etc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rc.conf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marL="742950" marR="0" lvl="1" indent="-2857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nis_server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nisdomainname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yppasswdd</a:t>
            </a:r>
            <a:endParaRPr lang="en-US"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Edit /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var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yp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Makefile</a:t>
            </a:r>
            <a:endParaRPr lang="en-US" sz="2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1" indent="-2857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#NOPUSH = "True" </a:t>
            </a:r>
          </a:p>
          <a:p>
            <a:pPr lvl="1" indent="-285750"/>
            <a:r>
              <a:rPr lang="en-US" dirty="0" smtClean="0"/>
              <a:t>$(YPSRCDIR) </a:t>
            </a:r>
            <a:r>
              <a:rPr lang="en-US" smtClean="0"/>
              <a:t>= &lt;</a:t>
            </a:r>
            <a:r>
              <a:rPr lang="en-US" altLang="zh-TW" smtClean="0"/>
              <a:t> </a:t>
            </a:r>
            <a:r>
              <a:rPr lang="en-US" altLang="zh-TW" dirty="0"/>
              <a:t>to be </a:t>
            </a:r>
            <a:r>
              <a:rPr lang="en-US" altLang="zh-TW"/>
              <a:t>modified </a:t>
            </a:r>
            <a:r>
              <a:rPr lang="en-US" altLang="zh-TW" smtClean="0"/>
              <a:t>&gt;</a:t>
            </a:r>
            <a:endParaRPr lang="en-US" dirty="0" smtClean="0"/>
          </a:p>
          <a:p>
            <a:pPr lvl="1" indent="-285750"/>
            <a:r>
              <a:rPr lang="en-US" dirty="0" smtClean="0"/>
              <a:t>TARGETS </a:t>
            </a:r>
            <a:r>
              <a:rPr lang="en-US" dirty="0"/>
              <a:t>= &lt;</a:t>
            </a:r>
            <a:r>
              <a:rPr lang="en-US" altLang="zh-TW" dirty="0" smtClean="0"/>
              <a:t> </a:t>
            </a:r>
            <a:r>
              <a:rPr lang="en-US" altLang="zh-TW" dirty="0"/>
              <a:t>to be modified </a:t>
            </a:r>
            <a:r>
              <a:rPr lang="en-US" altLang="zh-TW" dirty="0" smtClean="0"/>
              <a:t>&gt;</a:t>
            </a:r>
            <a:endParaRPr lang="en-US" dirty="0" smtClean="0"/>
          </a:p>
          <a:p>
            <a:pPr marL="342900" marR="0" lvl="0" indent="-3429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en-US" sz="24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Create /</a:t>
            </a:r>
            <a:r>
              <a:rPr lang="en-US" sz="2400" b="0" i="0" u="none" strike="noStrike" cap="none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var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</a:t>
            </a:r>
            <a:r>
              <a:rPr lang="en-US" sz="2400" b="0" i="0" u="none" strike="noStrike" cap="none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yp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</a:t>
            </a:r>
            <a:r>
              <a:rPr lang="en-US" dirty="0" err="1" smtClean="0"/>
              <a:t>src</a:t>
            </a:r>
            <a:r>
              <a:rPr lang="en-US" dirty="0" smtClean="0"/>
              <a:t>/hosts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/</a:t>
            </a:r>
            <a:r>
              <a:rPr lang="en-US" sz="2400" b="0" i="0" u="none" strike="noStrike" cap="none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var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</a:t>
            </a:r>
            <a:r>
              <a:rPr lang="en-US" sz="2400" b="0" i="0" u="none" strike="noStrike" cap="none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yp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</a:t>
            </a:r>
            <a:r>
              <a:rPr lang="en-US" sz="2400" b="0" i="0" u="none" strike="noStrike" cap="none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src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/group…</a:t>
            </a:r>
            <a:r>
              <a:rPr lang="en-US" sz="2400" b="0" i="0" u="none" strike="noStrike" cap="none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etc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marL="742950" marR="0" lvl="1" indent="-2857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sz="20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Edit 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var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yp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src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master.passwd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&amp; /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var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yp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src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/group to create your accounts</a:t>
            </a:r>
          </a:p>
          <a:p>
            <a:pPr marL="342900" marR="0" lvl="0" indent="-3429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Initial and start services</a:t>
            </a:r>
          </a:p>
          <a:p>
            <a:pPr marL="742950" marR="0" lvl="1" indent="-28575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dirty="0" err="1"/>
              <a:t>ypinit</a:t>
            </a:r>
            <a:endParaRPr lang="en-US" dirty="0"/>
          </a:p>
          <a:p>
            <a:pPr marL="742950" marR="0" lvl="1" indent="-28575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dirty="0"/>
              <a:t>service [ </a:t>
            </a:r>
            <a:r>
              <a:rPr lang="en-US" dirty="0" err="1"/>
              <a:t>ypserv</a:t>
            </a:r>
            <a:r>
              <a:rPr lang="en-US" dirty="0"/>
              <a:t> | </a:t>
            </a:r>
            <a:r>
              <a:rPr lang="en-US" dirty="0" err="1"/>
              <a:t>ypbind</a:t>
            </a:r>
            <a:r>
              <a:rPr lang="en-US" dirty="0"/>
              <a:t> | </a:t>
            </a:r>
            <a:r>
              <a:rPr lang="en-US" dirty="0" err="1"/>
              <a:t>rpcbind</a:t>
            </a:r>
            <a:r>
              <a:rPr lang="en-US" dirty="0"/>
              <a:t> ] [ start | restart | stop ]</a:t>
            </a:r>
          </a:p>
          <a:p>
            <a:pPr marL="742950" marR="0" lvl="1" indent="-28575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dirty="0"/>
              <a:t>services started order is important!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Step 2 - Setup NIS Clients</a:t>
            </a:r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Add NIS Servers’ IP to /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etc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/hosts </a:t>
            </a:r>
          </a:p>
          <a:p>
            <a:pPr marL="342900" marR="0" lvl="0" indent="-3429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Edit /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etc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master.passwd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&amp; /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etc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/group </a:t>
            </a:r>
          </a:p>
          <a:p>
            <a:pPr marL="742950" marR="0" lvl="1" indent="-2857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sz="2000" b="0" i="0" u="none" strike="noStrike" cap="none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vipw</a:t>
            </a:r>
            <a:endParaRPr lang="en-US" sz="2000" b="0" i="0" u="none" strike="noStrike" cap="none" dirty="0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1" indent="-2857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dirty="0" err="1" smtClean="0"/>
              <a:t>vigr</a:t>
            </a:r>
            <a:endParaRPr lang="en-US"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Edit /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etc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nsswitch.conf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marL="742950" marR="0" lvl="1" indent="-2857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hosts : files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nis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dns</a:t>
            </a:r>
            <a:endParaRPr lang="en-US"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Edit /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etc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rc.conf</a:t>
            </a:r>
            <a:endParaRPr lang="en-US" sz="2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1" indent="-2857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nis_client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nis_client_flags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nisdomainname</a:t>
            </a:r>
            <a:endParaRPr lang="en-US"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lvl="1" indent="-285750" rtl="0">
              <a:spcBef>
                <a:spcPts val="0"/>
              </a:spcBef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dirty="0" err="1"/>
              <a:t>Modity</a:t>
            </a:r>
            <a:r>
              <a:rPr lang="en-US" dirty="0"/>
              <a:t> </a:t>
            </a:r>
            <a:r>
              <a:rPr lang="en-US" dirty="0" err="1"/>
              <a:t>ypbind</a:t>
            </a:r>
            <a:r>
              <a:rPr lang="en-US" dirty="0"/>
              <a:t> sequence (on every clients)</a:t>
            </a:r>
          </a:p>
          <a:p>
            <a:pPr marL="342900" marR="0" lvl="0" indent="-3429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Testing tools</a:t>
            </a:r>
          </a:p>
          <a:p>
            <a:pPr marL="742950" marR="0" lvl="1" indent="-2857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ypcat</a:t>
            </a:r>
            <a:endParaRPr lang="en-US"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1" indent="-2857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ypwhich</a:t>
            </a:r>
            <a:endParaRPr lang="en-US"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Step </a:t>
            </a:r>
            <a:r>
              <a:rPr lang="en-US"/>
              <a:t>3</a:t>
            </a:r>
            <a:r>
              <a:rPr lang="en-US"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 Setup saduty as a NIS Slave Server</a:t>
            </a:r>
          </a:p>
        </p:txBody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Edit /etc/rc.conf </a:t>
            </a:r>
          </a:p>
          <a:p>
            <a:pPr marL="742950" marR="0" lvl="1" indent="-2857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nis_server, nisdomainname</a:t>
            </a:r>
          </a:p>
          <a:p>
            <a:pPr marL="342900" marR="0" lvl="0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❑"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Edit /var/yp/ypservers (on cshome)</a:t>
            </a:r>
          </a:p>
          <a:p>
            <a:pPr marL="342900" marR="0" lvl="0" indent="-3429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Initial and (re)start services</a:t>
            </a:r>
          </a:p>
          <a:p>
            <a:pPr marL="742950" marR="0" lvl="1" indent="-28575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/>
              <a:t>ypinit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Step </a:t>
            </a:r>
            <a:r>
              <a:rPr lang="en-US"/>
              <a:t>4</a:t>
            </a:r>
            <a:r>
              <a:rPr lang="en-US"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 Setup NFSv4 environment </a:t>
            </a:r>
          </a:p>
        </p:txBody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787800" y="1447800"/>
            <a:ext cx="8292300" cy="46482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342900" lvl="0" indent="-342900" rtl="0">
              <a:spcBef>
                <a:spcPts val="0"/>
              </a:spcBef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en-US" dirty="0"/>
              <a:t>Edit /</a:t>
            </a:r>
            <a:r>
              <a:rPr lang="en-US" dirty="0" err="1"/>
              <a:t>etc</a:t>
            </a:r>
            <a:r>
              <a:rPr lang="en-US" dirty="0"/>
              <a:t>/</a:t>
            </a:r>
            <a:r>
              <a:rPr lang="en-US" dirty="0" err="1"/>
              <a:t>rc.conf</a:t>
            </a:r>
            <a:endParaRPr lang="en-US" dirty="0"/>
          </a:p>
          <a:p>
            <a:pPr marL="742950" lvl="1" indent="-285750" rtl="0">
              <a:spcBef>
                <a:spcPts val="0"/>
              </a:spcBef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dirty="0" err="1"/>
              <a:t>autofs</a:t>
            </a:r>
            <a:r>
              <a:rPr lang="en-US" dirty="0"/>
              <a:t> (NFS Client)</a:t>
            </a:r>
          </a:p>
          <a:p>
            <a:pPr marL="742950" lvl="1" indent="-285750" rtl="0">
              <a:spcBef>
                <a:spcPts val="0"/>
              </a:spcBef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dirty="0" err="1"/>
              <a:t>nfs_server</a:t>
            </a:r>
            <a:r>
              <a:rPr lang="en-US" dirty="0"/>
              <a:t>, </a:t>
            </a:r>
            <a:r>
              <a:rPr lang="en-US" dirty="0" err="1"/>
              <a:t>mountd</a:t>
            </a:r>
            <a:r>
              <a:rPr lang="en-US" dirty="0"/>
              <a:t>, nfsv4_server, </a:t>
            </a:r>
            <a:r>
              <a:rPr lang="en-US" dirty="0" err="1"/>
              <a:t>nfsuserd</a:t>
            </a:r>
            <a:r>
              <a:rPr lang="en-US" dirty="0"/>
              <a:t>, </a:t>
            </a:r>
            <a:r>
              <a:rPr lang="en-US" dirty="0" err="1"/>
              <a:t>nfsuserd_flags</a:t>
            </a:r>
            <a:r>
              <a:rPr lang="en-US" dirty="0"/>
              <a:t> (NFS Server)</a:t>
            </a:r>
          </a:p>
          <a:p>
            <a:pPr marL="342900" marR="0" lvl="0" indent="-3429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en-US" dirty="0"/>
              <a:t>ZFS create dataset</a:t>
            </a:r>
          </a:p>
          <a:p>
            <a:pPr marL="742950" marR="0" lvl="1" indent="-28575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dirty="0" err="1"/>
              <a:t>zroot</a:t>
            </a:r>
            <a:r>
              <a:rPr lang="en-US" dirty="0"/>
              <a:t>/net/</a:t>
            </a:r>
          </a:p>
          <a:p>
            <a:pPr marL="742950" marR="0" lvl="1" indent="-28575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dirty="0" err="1"/>
              <a:t>zroot</a:t>
            </a:r>
            <a:r>
              <a:rPr lang="en-US" dirty="0"/>
              <a:t>/net/home</a:t>
            </a:r>
          </a:p>
          <a:p>
            <a:pPr marL="742950" marR="0" lvl="1" indent="-28575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dirty="0" err="1"/>
              <a:t>zroot</a:t>
            </a:r>
            <a:r>
              <a:rPr lang="en-US" dirty="0"/>
              <a:t>/net/data</a:t>
            </a:r>
          </a:p>
          <a:p>
            <a:pPr marL="742950" marR="0" lvl="1" indent="-28575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dirty="0" err="1"/>
              <a:t>zroot</a:t>
            </a:r>
            <a:r>
              <a:rPr lang="en-US" dirty="0"/>
              <a:t>/net/admin</a:t>
            </a:r>
          </a:p>
          <a:p>
            <a:pPr marL="342900" marR="0" lvl="0" indent="-3429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Edit /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etc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/exports (NFSv4 Server)</a:t>
            </a:r>
          </a:p>
          <a:p>
            <a:pPr marL="742950" marR="0" lvl="1" indent="-28575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dirty="0"/>
              <a:t>Must be NFSv4 format</a:t>
            </a:r>
          </a:p>
          <a:p>
            <a:pPr marL="342900" marR="0" lvl="0" indent="-3429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Edit </a:t>
            </a:r>
            <a:r>
              <a:rPr lang="en-US" dirty="0" err="1" smtClean="0"/>
              <a:t>autofs.map</a:t>
            </a:r>
            <a:r>
              <a:rPr lang="zh-TW" altLang="en-US" dirty="0" smtClean="0"/>
              <a:t> </a:t>
            </a:r>
            <a:r>
              <a:rPr lang="en-US" altLang="zh-TW" dirty="0" smtClean="0"/>
              <a:t>/ </a:t>
            </a:r>
            <a:r>
              <a:rPr lang="en-US" altLang="zh-TW" dirty="0" err="1" smtClean="0"/>
              <a:t>amd.map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Step </a:t>
            </a:r>
            <a:r>
              <a:rPr lang="en-US"/>
              <a:t>4</a:t>
            </a:r>
            <a:r>
              <a:rPr lang="en-US"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 Setup NFSv4 environment (Con</a:t>
            </a:r>
            <a:r>
              <a:rPr lang="en-US"/>
              <a:t>t</a:t>
            </a:r>
            <a:r>
              <a:rPr lang="en-US"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.) </a:t>
            </a:r>
          </a:p>
        </p:txBody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787800" y="1447800"/>
            <a:ext cx="8292300" cy="46482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342900" lvl="0" indent="-342900" rtl="0">
              <a:spcBef>
                <a:spcPts val="0"/>
              </a:spcBef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en-US" dirty="0"/>
              <a:t>Initial and start services</a:t>
            </a:r>
          </a:p>
          <a:p>
            <a:pPr marL="742950" lvl="1" indent="-285750" rtl="0">
              <a:spcBef>
                <a:spcPts val="600"/>
              </a:spcBef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dirty="0"/>
              <a:t>service [ </a:t>
            </a:r>
            <a:r>
              <a:rPr lang="en-US" dirty="0" err="1"/>
              <a:t>rpcbind</a:t>
            </a:r>
            <a:r>
              <a:rPr lang="en-US" dirty="0"/>
              <a:t> | </a:t>
            </a:r>
            <a:r>
              <a:rPr lang="en-US" dirty="0" err="1"/>
              <a:t>nfsd</a:t>
            </a:r>
            <a:r>
              <a:rPr lang="en-US" dirty="0"/>
              <a:t> | </a:t>
            </a:r>
            <a:r>
              <a:rPr lang="en-US" dirty="0" err="1" smtClean="0"/>
              <a:t>nfsuserd</a:t>
            </a:r>
            <a:r>
              <a:rPr lang="zh-TW" altLang="en-US" dirty="0" smtClean="0"/>
              <a:t> </a:t>
            </a:r>
            <a:r>
              <a:rPr lang="en-US" altLang="zh-TW" dirty="0" smtClean="0"/>
              <a:t>|</a:t>
            </a:r>
            <a:r>
              <a:rPr lang="zh-TW" altLang="en-US" dirty="0" smtClean="0"/>
              <a:t> </a:t>
            </a:r>
            <a:r>
              <a:rPr lang="en-US" altLang="zh-TW" dirty="0" err="1" smtClean="0"/>
              <a:t>mountd</a:t>
            </a:r>
            <a:r>
              <a:rPr lang="en-US" dirty="0" smtClean="0"/>
              <a:t> ] [ </a:t>
            </a:r>
            <a:r>
              <a:rPr lang="en-US" dirty="0"/>
              <a:t>start | restart | stop ]</a:t>
            </a:r>
          </a:p>
          <a:p>
            <a:pPr marL="342900" lvl="0" indent="-342900" rtl="0">
              <a:spcBef>
                <a:spcPts val="600"/>
              </a:spcBef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en-US" dirty="0"/>
              <a:t>Do something for mapping </a:t>
            </a:r>
            <a:r>
              <a:rPr lang="en-US" dirty="0" err="1"/>
              <a:t>uid</a:t>
            </a:r>
            <a:r>
              <a:rPr lang="en-US" dirty="0"/>
              <a:t>/</a:t>
            </a:r>
            <a:r>
              <a:rPr lang="en-US" dirty="0" err="1"/>
              <a:t>gid</a:t>
            </a:r>
            <a:r>
              <a:rPr lang="en-US" dirty="0"/>
              <a:t> and user/group</a:t>
            </a:r>
          </a:p>
          <a:p>
            <a:pPr marL="742950" lvl="1" indent="-285750" rtl="0">
              <a:spcBef>
                <a:spcPts val="600"/>
              </a:spcBef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dirty="0" err="1" smtClean="0"/>
              <a:t>nfsuserd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Step 5 - Finishing</a:t>
            </a:r>
          </a:p>
        </p:txBody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sudoers (/usr/local/etc/sudoers) </a:t>
            </a:r>
          </a:p>
          <a:p>
            <a:pPr marL="742950" marR="0" lvl="1" indent="-2857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Including other sudoers file from /net/data/sudoers</a:t>
            </a:r>
          </a:p>
          <a:p>
            <a:pPr marL="742950" marR="0" lvl="1" indent="-2857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man sudoers to see more about “include”.</a:t>
            </a:r>
          </a:p>
          <a:p>
            <a:pPr marL="342900" lvl="0" indent="-342900" rtl="0">
              <a:spcBef>
                <a:spcPts val="600"/>
              </a:spcBef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en-US" sz="2400"/>
              <a:t>Login permissions</a:t>
            </a:r>
          </a:p>
          <a:p>
            <a:pPr marL="742950" lvl="1" indent="-285750" rtl="0">
              <a:spcBef>
                <a:spcPts val="500"/>
              </a:spcBef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sz="2000"/>
              <a:t>only sa-adm</a:t>
            </a:r>
            <a:r>
              <a:rPr lang="en-US"/>
              <a:t>(netgroup)</a:t>
            </a:r>
            <a:r>
              <a:rPr lang="en-US" sz="2000"/>
              <a:t> can login sa-core.</a:t>
            </a:r>
          </a:p>
          <a:p>
            <a:pPr marL="342900" marR="0" lvl="0" indent="-3429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sahome:/etc/hosts.allow</a:t>
            </a:r>
          </a:p>
          <a:p>
            <a:pPr marL="742950" marR="0" lvl="1" indent="-2857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sa-adm(netgroup) only can login sahome from saduty.</a:t>
            </a:r>
          </a:p>
          <a:p>
            <a:pPr marL="342900" marR="0" lvl="0" indent="-3429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/net/data/sata </a:t>
            </a:r>
          </a:p>
          <a:p>
            <a:pPr marL="742950" marR="0" lvl="1" indent="-28575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sysadm only</a:t>
            </a:r>
          </a:p>
          <a:p>
            <a:pPr marL="342900" marR="0" lvl="0" indent="-3429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en-US"/>
              <a:t>If you restart rpcbind, all of service based on rpc also need to restart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After NIS &amp; NFS servers. </a:t>
            </a:r>
          </a:p>
        </p:txBody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Rup</a:t>
            </a:r>
          </a:p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dirty="0" err="1"/>
              <a:t>rpc</a:t>
            </a:r>
            <a:endParaRPr lang="en-US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342900" marR="0" lvl="0" indent="-3429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Log server</a:t>
            </a:r>
          </a:p>
          <a:p>
            <a:pPr marL="742950" marR="0" lvl="1" indent="-285750" algn="l" rtl="0">
              <a:spcBef>
                <a:spcPts val="600"/>
              </a:spcBef>
              <a:spcAft>
                <a:spcPts val="0"/>
              </a:spcAft>
              <a:buSzPts val="2000"/>
              <a:buChar char="•"/>
            </a:pPr>
            <a:r>
              <a:rPr lang="en-US" dirty="0" smtClean="0"/>
              <a:t>syslog</a:t>
            </a:r>
          </a:p>
          <a:p>
            <a:pPr marL="742950" marR="0" lvl="1" indent="-285750" algn="l" rtl="0">
              <a:spcBef>
                <a:spcPts val="600"/>
              </a:spcBef>
              <a:spcAft>
                <a:spcPts val="0"/>
              </a:spcAft>
              <a:buSzPts val="2000"/>
              <a:buChar char="•"/>
            </a:pPr>
            <a:endParaRPr lang="en-US" dirty="0"/>
          </a:p>
          <a:p>
            <a:r>
              <a:rPr lang="en-US" altLang="zh-TW" dirty="0"/>
              <a:t>ZFS </a:t>
            </a:r>
            <a:r>
              <a:rPr lang="en-US" altLang="zh-TW" dirty="0" smtClean="0"/>
              <a:t>snapshot</a:t>
            </a:r>
            <a:endParaRPr lang="en-US" altLang="zh-TW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Shape 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80625" y="152400"/>
            <a:ext cx="7298942" cy="65532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title" idx="4294967295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Help</a:t>
            </a:r>
          </a:p>
        </p:txBody>
      </p:sp>
      <p:sp>
        <p:nvSpPr>
          <p:cNvPr id="171" name="Shape 171"/>
          <p:cNvSpPr txBox="1">
            <a:spLocks noGrp="1"/>
          </p:cNvSpPr>
          <p:nvPr>
            <p:ph type="body" idx="4294967295"/>
          </p:nvPr>
        </p:nvSpPr>
        <p:spPr>
          <a:xfrm>
            <a:off x="990600" y="1447800"/>
            <a:ext cx="7772400" cy="51054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Email ta@nasa.cs.nctu.edu.tw</a:t>
            </a:r>
          </a:p>
          <a:p>
            <a:pPr marL="342900" marR="0" lvl="0" indent="-3429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Goto CSCC</a:t>
            </a:r>
            <a:r>
              <a:rPr lang="en-US"/>
              <a:t>@EC3F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-US"/>
              <a:t>Bonus - share autofs.map</a:t>
            </a:r>
          </a:p>
        </p:txBody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Char char="❑"/>
            </a:pPr>
            <a:r>
              <a:rPr lang="en-US" dirty="0"/>
              <a:t>Share </a:t>
            </a:r>
            <a:r>
              <a:rPr lang="en-US" dirty="0" err="1"/>
              <a:t>autofs.map</a:t>
            </a:r>
            <a:r>
              <a:rPr lang="en-US" dirty="0"/>
              <a:t> by </a:t>
            </a:r>
            <a:r>
              <a:rPr lang="en-US" dirty="0" err="1"/>
              <a:t>yp</a:t>
            </a:r>
            <a:endParaRPr lang="en-US" dirty="0"/>
          </a:p>
          <a:p>
            <a:pPr marL="9144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dirty="0" err="1"/>
              <a:t>yp</a:t>
            </a:r>
            <a:r>
              <a:rPr lang="en-US" dirty="0"/>
              <a:t> key map name must be </a:t>
            </a:r>
            <a:r>
              <a:rPr lang="en-US" dirty="0" err="1"/>
              <a:t>auto_master_forSA</a:t>
            </a:r>
            <a:endParaRPr lang="en-US" dirty="0"/>
          </a:p>
          <a:p>
            <a:pPr marL="914400" lvl="1" indent="-355600" rtl="0">
              <a:spcBef>
                <a:spcPts val="0"/>
              </a:spcBef>
              <a:buSzPts val="2000"/>
              <a:buChar char="•"/>
            </a:pPr>
            <a:r>
              <a:rPr lang="en-US" dirty="0" err="1"/>
              <a:t>ypcat</a:t>
            </a:r>
            <a:r>
              <a:rPr lang="en-US" dirty="0"/>
              <a:t> -k </a:t>
            </a:r>
            <a:r>
              <a:rPr lang="en-US" dirty="0" err="1" smtClean="0"/>
              <a:t>auto_master_forSA</a:t>
            </a:r>
            <a:endParaRPr lang="en-US" dirty="0" smtClean="0"/>
          </a:p>
          <a:p>
            <a:pPr marL="914400" lvl="1" indent="-355600" rtl="0">
              <a:spcBef>
                <a:spcPts val="0"/>
              </a:spcBef>
              <a:buSzPts val="2000"/>
              <a:buChar char="•"/>
            </a:pPr>
            <a:r>
              <a:rPr lang="en-US" dirty="0" smtClean="0"/>
              <a:t>So you need share </a:t>
            </a:r>
            <a:r>
              <a:rPr lang="en-US" dirty="0" err="1" smtClean="0"/>
              <a:t>auto_master_forSA</a:t>
            </a:r>
            <a:r>
              <a:rPr lang="en-US" dirty="0" smtClean="0"/>
              <a:t> and </a:t>
            </a:r>
            <a:r>
              <a:rPr lang="en-US" dirty="0" err="1" smtClean="0"/>
              <a:t>autofs.map</a:t>
            </a:r>
            <a:r>
              <a:rPr lang="en-US" dirty="0" smtClean="0"/>
              <a:t> defined in </a:t>
            </a:r>
            <a:r>
              <a:rPr lang="en-US" dirty="0" err="1" smtClean="0"/>
              <a:t>auto_master_forSA</a:t>
            </a:r>
            <a:endParaRPr lang="en-US" dirty="0"/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  <a:p>
            <a:pPr marL="457200" marR="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Char char="❑"/>
            </a:pPr>
            <a:r>
              <a:rPr lang="en-US" dirty="0"/>
              <a:t>Hint</a:t>
            </a:r>
          </a:p>
          <a:p>
            <a:pPr marL="9144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dirty="0"/>
              <a:t>Reference workstation</a:t>
            </a:r>
          </a:p>
          <a:p>
            <a:pPr marL="9144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dirty="0"/>
              <a:t>/</a:t>
            </a:r>
            <a:r>
              <a:rPr lang="en-US" dirty="0" err="1"/>
              <a:t>var</a:t>
            </a:r>
            <a:r>
              <a:rPr lang="en-US" dirty="0"/>
              <a:t>/</a:t>
            </a:r>
            <a:r>
              <a:rPr lang="en-US" dirty="0" err="1"/>
              <a:t>yp</a:t>
            </a:r>
            <a:r>
              <a:rPr lang="en-US" dirty="0"/>
              <a:t>/</a:t>
            </a:r>
            <a:r>
              <a:rPr lang="en-US" dirty="0" err="1"/>
              <a:t>Makefile</a:t>
            </a:r>
            <a:endParaRPr lang="en-US" dirty="0"/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-US"/>
              <a:t>Bonus - Script to create account</a:t>
            </a:r>
          </a:p>
        </p:txBody>
      </p:sp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Char char="❑"/>
            </a:pPr>
            <a:r>
              <a:rPr lang="en-US"/>
              <a:t>Write a script to create accounts on NIS</a:t>
            </a:r>
          </a:p>
          <a:p>
            <a:pPr marL="914400" lvl="1" indent="-355600" rtl="0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random password</a:t>
            </a:r>
          </a:p>
          <a:p>
            <a:pPr marL="914400" lvl="1" indent="-355600" rtl="0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read from &lt;account_info&gt; file only contain username, fullname</a:t>
            </a:r>
          </a:p>
          <a:p>
            <a: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-US"/>
              <a:t>e.g. zjlin, Zih-Jing</a:t>
            </a:r>
          </a:p>
          <a:p>
            <a:pPr marL="914400" lvl="1" indent="-355600" rtl="0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define group by args</a:t>
            </a:r>
          </a:p>
          <a:p>
            <a: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-US"/>
              <a:t>e.g. ./autocreate gcs &lt;gcs_account.txt&gt;</a:t>
            </a:r>
          </a:p>
          <a:p>
            <a:pPr marL="914400" lvl="1" indent="-355600" rtl="0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user home directory must be created on NFS</a:t>
            </a:r>
          </a:p>
          <a:p>
            <a:pPr marL="914400" lvl="1" indent="-355600" rtl="0">
              <a:spcBef>
                <a:spcPts val="0"/>
              </a:spcBef>
              <a:buSzPts val="2000"/>
              <a:buChar char="•"/>
            </a:pPr>
            <a:r>
              <a:rPr lang="en-US"/>
              <a:t>you can use any language to implement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900" y="429412"/>
            <a:ext cx="7172325" cy="6696075"/>
          </a:xfrm>
          <a:prstGeom prst="rect">
            <a:avLst/>
          </a:prstGeom>
        </p:spPr>
      </p:pic>
      <p:sp>
        <p:nvSpPr>
          <p:cNvPr id="73" name="Shape 73"/>
          <p:cNvSpPr/>
          <p:nvPr/>
        </p:nvSpPr>
        <p:spPr>
          <a:xfrm>
            <a:off x="5102721" y="3186133"/>
            <a:ext cx="1646400" cy="343500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74" name="Shape 74"/>
          <p:cNvCxnSpPr>
            <a:endCxn id="75" idx="0"/>
          </p:cNvCxnSpPr>
          <p:nvPr/>
        </p:nvCxnSpPr>
        <p:spPr>
          <a:xfrm>
            <a:off x="5925921" y="3529633"/>
            <a:ext cx="823200" cy="494079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75" name="Shape 75"/>
          <p:cNvSpPr txBox="1"/>
          <p:nvPr/>
        </p:nvSpPr>
        <p:spPr>
          <a:xfrm>
            <a:off x="6133071" y="4023712"/>
            <a:ext cx="1232100" cy="343500"/>
          </a:xfrm>
          <a:prstGeom prst="rect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en-US" sz="1700" b="1" dirty="0">
                <a:solidFill>
                  <a:srgbClr val="FF0000"/>
                </a:solidFill>
              </a:rPr>
              <a:t>Bonus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Shape 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25063" y="152400"/>
            <a:ext cx="7093863" cy="65532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Requirements (1) - Overview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Machines </a:t>
            </a:r>
          </a:p>
          <a:p>
            <a:pPr marL="857250" marR="0" lvl="1" indent="-4572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sahome: </a:t>
            </a:r>
            <a:r>
              <a:rPr lang="en-US"/>
              <a:t>NFSv4</a:t>
            </a: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Server, NIS Master Server, (NIS Client) </a:t>
            </a:r>
          </a:p>
          <a:p>
            <a:pPr marL="857250" marR="0" lvl="1" indent="-4572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saduty: NIS Slave Server, (NIS/NFSv</a:t>
            </a:r>
            <a:r>
              <a:rPr lang="en-US"/>
              <a:t>4</a:t>
            </a: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Client) </a:t>
            </a:r>
          </a:p>
          <a:p>
            <a:pPr marL="857250" marR="0" lvl="1" indent="-4572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sabsd: (NIS</a:t>
            </a:r>
            <a:r>
              <a:rPr lang="en-US"/>
              <a:t>/N</a:t>
            </a: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FSv4 Client)</a:t>
            </a:r>
          </a:p>
          <a:p>
            <a:pPr marL="457200" marR="0" lvl="0" indent="-4572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Groups</a:t>
            </a:r>
          </a:p>
          <a:p>
            <a:pPr marL="857250" marR="0" lvl="1" indent="-4572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sysadm: can access /net/data/sata, can sudo everything but su and any shells</a:t>
            </a:r>
          </a:p>
          <a:p>
            <a:pPr marL="857250" marR="0" lvl="1" indent="-4572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nctucs: everyone</a:t>
            </a:r>
          </a:p>
          <a:p>
            <a:pPr marL="457200" marR="0" lvl="0" indent="-4572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Netgroups</a:t>
            </a:r>
          </a:p>
          <a:p>
            <a:pPr marL="857250" marR="0" lvl="1" indent="-4572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sa-adm: admin users, can login sa-core</a:t>
            </a:r>
          </a:p>
          <a:p>
            <a:pPr marL="857250" marR="0" lvl="1" indent="-4572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sa-core: core machines (sahome and saduty)</a:t>
            </a:r>
          </a:p>
          <a:p>
            <a:pPr marL="857250" marR="0" lvl="1" indent="-4572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sa-bsd: all freebsd machines (sahome, saduty, sabsd)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Requirements (2) - sahome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457200" lvl="0" indent="-457200" rtl="0">
              <a:spcBef>
                <a:spcPts val="0"/>
              </a:spcBef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en-US"/>
              <a:t>NFSv4</a:t>
            </a:r>
          </a:p>
          <a:p>
            <a:pPr marL="857250" lvl="1" indent="-457200" rtl="0">
              <a:spcBef>
                <a:spcPts val="0"/>
              </a:spcBef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/>
              <a:t>exports </a:t>
            </a:r>
          </a:p>
          <a:p>
            <a:pPr marL="1143000" lvl="2" indent="-228600" rtl="0">
              <a:spcBef>
                <a:spcPts val="0"/>
              </a:spcBef>
              <a:buSzPts val="1800"/>
              <a:buChar char="➢"/>
            </a:pPr>
            <a:r>
              <a:rPr lang="en-US"/>
              <a:t>/net/home</a:t>
            </a:r>
          </a:p>
          <a:p>
            <a:pPr marL="1143000" lvl="2" indent="-228600" rtl="0">
              <a:spcBef>
                <a:spcPts val="0"/>
              </a:spcBef>
              <a:buSzPts val="1800"/>
              <a:buChar char="➢"/>
            </a:pPr>
            <a:r>
              <a:rPr lang="en-US"/>
              <a:t>/net/data</a:t>
            </a:r>
          </a:p>
          <a:p>
            <a:pPr marL="1143000" lvl="2" indent="-228600" rtl="0">
              <a:spcBef>
                <a:spcPts val="0"/>
              </a:spcBef>
              <a:buSzPts val="1800"/>
              <a:buChar char="➢"/>
            </a:pPr>
            <a:r>
              <a:rPr lang="en-US"/>
              <a:t>/net/admin</a:t>
            </a:r>
          </a:p>
          <a:p>
            <a:pPr marL="457200" marR="0" lvl="0" indent="-4572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NIS </a:t>
            </a:r>
          </a:p>
          <a:p>
            <a:pPr marL="857250" marR="0" lvl="1" indent="-4572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Bind priority: sahome &gt; saduty</a:t>
            </a:r>
          </a:p>
          <a:p>
            <a:pPr marL="457200" marR="0" lvl="0" indent="-4572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login</a:t>
            </a:r>
          </a:p>
          <a:p>
            <a:pPr marL="857250" marR="0" lvl="1" indent="-4572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sa-adm only</a:t>
            </a:r>
          </a:p>
          <a:p>
            <a:pPr marL="857250" marR="0" lvl="1" indent="-4572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Only from saduty</a:t>
            </a:r>
          </a:p>
          <a:p>
            <a:pPr marL="457200" marR="0" lvl="0" indent="-4572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endParaRPr sz="2400" b="0" i="0" u="none" strike="noStrike" cap="none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Requirements (3) - saduty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NFSv4</a:t>
            </a:r>
          </a:p>
          <a:p>
            <a:pPr marL="857250" marR="0" lvl="1" indent="-4572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sahome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:/</a:t>
            </a:r>
            <a:r>
              <a:rPr lang="en-US" dirty="0"/>
              <a:t>net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/home (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maproot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=nobody) 	-&gt; </a:t>
            </a:r>
            <a:r>
              <a:rPr lang="en-US" dirty="0"/>
              <a:t>/net/home </a:t>
            </a:r>
          </a:p>
          <a:p>
            <a:pPr marL="857250" marR="0" lvl="1" indent="-4572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sahome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:/</a:t>
            </a:r>
            <a:r>
              <a:rPr lang="en-US" dirty="0"/>
              <a:t>net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/data (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ro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			</a:t>
            </a:r>
            <a:r>
              <a:rPr lang="en-US" sz="20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-&gt; </a:t>
            </a:r>
            <a:r>
              <a:rPr lang="en-US" dirty="0"/>
              <a:t>/net/data</a:t>
            </a:r>
          </a:p>
          <a:p>
            <a:pPr marL="857250" marR="0" lvl="1" indent="-4572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sahome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:/</a:t>
            </a:r>
            <a:r>
              <a:rPr lang="en-US" dirty="0"/>
              <a:t>net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/admin (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ro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			</a:t>
            </a:r>
            <a:r>
              <a:rPr lang="en-US" sz="20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-&gt; </a:t>
            </a:r>
            <a:r>
              <a:rPr lang="en-US" dirty="0"/>
              <a:t>/net/admin</a:t>
            </a:r>
          </a:p>
          <a:p>
            <a:pPr marL="457200" marR="0" lvl="0" indent="-4572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NIS </a:t>
            </a:r>
          </a:p>
          <a:p>
            <a:pPr marL="857250" marR="0" lvl="1" indent="-4572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Bind priority: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saduty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dirty="0"/>
              <a:t>&gt;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sahome</a:t>
            </a:r>
            <a:endParaRPr lang="en-US"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0" indent="-4572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login</a:t>
            </a:r>
          </a:p>
          <a:p>
            <a:pPr marL="857250" marR="0" lvl="1" indent="-4572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sa-adm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only</a:t>
            </a:r>
          </a:p>
          <a:p>
            <a:pPr marL="0" lvl="0" indent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Requirements (4) - sabsd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NFSv4</a:t>
            </a:r>
          </a:p>
          <a:p>
            <a:pPr marL="857250" marR="0" lvl="1" indent="-4572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sahome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:/</a:t>
            </a:r>
            <a:r>
              <a:rPr lang="en-US" dirty="0"/>
              <a:t>net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/home (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maproot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=nobody) 	-&gt;  </a:t>
            </a:r>
            <a:r>
              <a:rPr lang="en-US" dirty="0"/>
              <a:t>/net/home</a:t>
            </a:r>
          </a:p>
          <a:p>
            <a:pPr marL="857250" marR="0" lvl="1" indent="-4572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sahome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:/</a:t>
            </a:r>
            <a:r>
              <a:rPr lang="en-US" dirty="0"/>
              <a:t>net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/data (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ro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			</a:t>
            </a:r>
            <a:r>
              <a:rPr lang="en-US" sz="2000" b="0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-&gt;  </a:t>
            </a:r>
            <a:r>
              <a:rPr lang="en-US" dirty="0"/>
              <a:t>/net/data </a:t>
            </a:r>
          </a:p>
          <a:p>
            <a:pPr marL="457200" marR="0" lvl="0" indent="-4572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NIS </a:t>
            </a:r>
          </a:p>
          <a:p>
            <a:pPr marL="857250" marR="0" lvl="1" indent="-4572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Bind priority: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saduty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&gt;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sahome</a:t>
            </a:r>
            <a:endParaRPr lang="en-US"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0" indent="-4572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login</a:t>
            </a:r>
          </a:p>
          <a:p>
            <a:pPr marL="857250" marR="0" lvl="1" indent="-4572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ALL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Requirement (5)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457200" marR="0" lvl="0" indent="-457200" algn="l" rtl="0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All machines share /net/data/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sudoers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marL="457200" marR="0" lvl="0" indent="-457200" algn="l" rtl="0">
              <a:lnSpc>
                <a:spcPts val="4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All user’s home directory must be in /net/home except root </a:t>
            </a:r>
          </a:p>
          <a:p>
            <a:pPr marL="457200" marR="0" lvl="0" indent="-457200" algn="l" rtl="0">
              <a:lnSpc>
                <a:spcPts val="4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Auto-start all services </a:t>
            </a:r>
          </a:p>
          <a:p>
            <a:pPr marL="457200" lvl="0" indent="-457200">
              <a:lnSpc>
                <a:spcPts val="4000"/>
              </a:lnSpc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Auto-mount all folders with </a:t>
            </a:r>
            <a:r>
              <a:rPr lang="en-US" altLang="zh-TW" dirty="0" err="1"/>
              <a:t>amd</a:t>
            </a:r>
            <a:r>
              <a:rPr lang="en-US" altLang="zh-TW" dirty="0"/>
              <a:t> </a:t>
            </a:r>
            <a:r>
              <a:rPr lang="en-US" altLang="zh-TW" dirty="0" smtClean="0"/>
              <a:t>or </a:t>
            </a:r>
            <a:r>
              <a:rPr lang="en-US" sz="2400" b="0" i="0" u="none" strike="noStrike" cap="none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autofs</a:t>
            </a:r>
            <a:endParaRPr lang="en-US" sz="2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0" indent="-457200" algn="l" rtl="0">
              <a:lnSpc>
                <a:spcPts val="4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en-US" dirty="0"/>
              <a:t>NFSv4 use </a:t>
            </a:r>
            <a:r>
              <a:rPr lang="en-US" dirty="0" err="1"/>
              <a:t>nfsuserd</a:t>
            </a:r>
            <a:r>
              <a:rPr lang="en-US" dirty="0"/>
              <a:t> mapping </a:t>
            </a:r>
            <a:r>
              <a:rPr lang="en-US" dirty="0" err="1"/>
              <a:t>uid</a:t>
            </a:r>
            <a:r>
              <a:rPr lang="en-US" dirty="0"/>
              <a:t> and </a:t>
            </a:r>
            <a:r>
              <a:rPr lang="en-US" dirty="0" smtClean="0"/>
              <a:t>username</a:t>
            </a:r>
          </a:p>
          <a:p>
            <a:pPr marL="457200" indent="-457200">
              <a:lnSpc>
                <a:spcPts val="4000"/>
              </a:lnSpc>
            </a:pPr>
            <a:r>
              <a:rPr lang="en-US" altLang="zh-TW" dirty="0"/>
              <a:t>/</a:t>
            </a:r>
            <a:r>
              <a:rPr lang="en-US" altLang="zh-TW" dirty="0" err="1"/>
              <a:t>etc</a:t>
            </a:r>
            <a:r>
              <a:rPr lang="en-US" altLang="zh-TW" dirty="0"/>
              <a:t>/exports must be NFSv4 </a:t>
            </a:r>
            <a:r>
              <a:rPr lang="en-US" altLang="zh-TW" dirty="0" smtClean="0"/>
              <a:t>format</a:t>
            </a:r>
            <a:endParaRPr lang="en-US" dirty="0"/>
          </a:p>
          <a:p>
            <a:pPr marL="457200" marR="0" lvl="0" indent="-457200" algn="l" rtl="0">
              <a:lnSpc>
                <a:spcPts val="4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User can change password on NIS Clients</a:t>
            </a:r>
          </a:p>
          <a:p>
            <a:pPr marL="457200" lvl="0" indent="-457200" rtl="0">
              <a:lnSpc>
                <a:spcPts val="4000"/>
              </a:lnSpc>
              <a:spcBef>
                <a:spcPts val="0"/>
              </a:spcBef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lang="en-US" dirty="0"/>
              <a:t>NIS share file must be in /</a:t>
            </a:r>
            <a:r>
              <a:rPr lang="en-US" dirty="0" err="1"/>
              <a:t>var</a:t>
            </a:r>
            <a:r>
              <a:rPr lang="en-US" dirty="0"/>
              <a:t>/</a:t>
            </a:r>
            <a:r>
              <a:rPr lang="en-US" dirty="0" err="1"/>
              <a:t>yp</a:t>
            </a:r>
            <a:r>
              <a:rPr lang="en-US" dirty="0"/>
              <a:t>/</a:t>
            </a:r>
            <a:r>
              <a:rPr lang="en-US" dirty="0" err="1"/>
              <a:t>src</a:t>
            </a:r>
            <a:endParaRPr lang="en-US" dirty="0"/>
          </a:p>
          <a:p>
            <a:pPr marL="742950" lvl="1" indent="-285750" rtl="0">
              <a:lnSpc>
                <a:spcPts val="3000"/>
              </a:lnSpc>
              <a:spcBef>
                <a:spcPts val="0"/>
              </a:spcBef>
              <a:buSzPts val="2000"/>
              <a:buChar char="•"/>
            </a:pPr>
            <a:r>
              <a:rPr lang="en-US" dirty="0" err="1"/>
              <a:t>confiure</a:t>
            </a:r>
            <a:r>
              <a:rPr lang="en-US" dirty="0"/>
              <a:t> /</a:t>
            </a:r>
            <a:r>
              <a:rPr lang="en-US" dirty="0" err="1"/>
              <a:t>var</a:t>
            </a:r>
            <a:r>
              <a:rPr lang="en-US" dirty="0"/>
              <a:t>/</a:t>
            </a:r>
            <a:r>
              <a:rPr lang="en-US" dirty="0" err="1"/>
              <a:t>yp</a:t>
            </a:r>
            <a:r>
              <a:rPr lang="en-US" dirty="0"/>
              <a:t>/</a:t>
            </a:r>
            <a:r>
              <a:rPr lang="en-US" dirty="0" err="1"/>
              <a:t>Makefile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754</TotalTime>
  <Words>695</Words>
  <Application>Microsoft Office PowerPoint</Application>
  <PresentationFormat>如螢幕大小 (4:3)</PresentationFormat>
  <Paragraphs>169</Paragraphs>
  <Slides>22</Slides>
  <Notes>22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22</vt:i4>
      </vt:variant>
    </vt:vector>
  </HeadingPairs>
  <TitlesOfParts>
    <vt:vector size="28" baseType="lpstr">
      <vt:lpstr>Calibri</vt:lpstr>
      <vt:lpstr>Arial</vt:lpstr>
      <vt:lpstr>Times New Roman</vt:lpstr>
      <vt:lpstr>Carme</vt:lpstr>
      <vt:lpstr>Noto Sans Symbols</vt:lpstr>
      <vt:lpstr>Computer Center</vt:lpstr>
      <vt:lpstr>System Administration HW5    - Micro Computer Center</vt:lpstr>
      <vt:lpstr>PowerPoint 簡報</vt:lpstr>
      <vt:lpstr>PowerPoint 簡報</vt:lpstr>
      <vt:lpstr>PowerPoint 簡報</vt:lpstr>
      <vt:lpstr>Requirements (1) - Overview</vt:lpstr>
      <vt:lpstr>Requirements (2) - sahome</vt:lpstr>
      <vt:lpstr>Requirements (3) - saduty</vt:lpstr>
      <vt:lpstr>Requirements (4) - sabsd</vt:lpstr>
      <vt:lpstr>Requirement (5)</vt:lpstr>
      <vt:lpstr>Rup</vt:lpstr>
      <vt:lpstr>ZFS snapshot  </vt:lpstr>
      <vt:lpstr>Log server</vt:lpstr>
      <vt:lpstr>Step 1 - Setup sahome as NIS Master Server</vt:lpstr>
      <vt:lpstr>Step 2 - Setup NIS Clients</vt:lpstr>
      <vt:lpstr>Step 3 - Setup saduty as a NIS Slave Server</vt:lpstr>
      <vt:lpstr>Step 4 - Setup NFSv4 environment </vt:lpstr>
      <vt:lpstr>Step 4 - Setup NFSv4 environment (Cont.) </vt:lpstr>
      <vt:lpstr>Step 5 - Finishing</vt:lpstr>
      <vt:lpstr>After NIS &amp; NFS servers. </vt:lpstr>
      <vt:lpstr>Help</vt:lpstr>
      <vt:lpstr>Bonus - share autofs.map</vt:lpstr>
      <vt:lpstr>Bonus - Script to create account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Administration HW5    - Micro Computer Center</dc:title>
  <cp:lastModifiedBy>Windows 使用者</cp:lastModifiedBy>
  <cp:revision>11</cp:revision>
  <dcterms:modified xsi:type="dcterms:W3CDTF">2017-12-27T07:33:21Z</dcterms:modified>
</cp:coreProperties>
</file>