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3" r:id="rId3"/>
    <p:sldId id="336" r:id="rId4"/>
    <p:sldId id="310" r:id="rId5"/>
    <p:sldId id="319" r:id="rId6"/>
    <p:sldId id="320" r:id="rId7"/>
    <p:sldId id="321" r:id="rId8"/>
    <p:sldId id="322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7" r:id="rId17"/>
    <p:sldId id="332" r:id="rId18"/>
    <p:sldId id="338" r:id="rId19"/>
    <p:sldId id="333" r:id="rId20"/>
    <p:sldId id="344" r:id="rId21"/>
    <p:sldId id="334" r:id="rId22"/>
    <p:sldId id="339" r:id="rId23"/>
    <p:sldId id="331" r:id="rId24"/>
    <p:sldId id="335" r:id="rId25"/>
    <p:sldId id="340" r:id="rId26"/>
    <p:sldId id="341" r:id="rId27"/>
    <p:sldId id="342" r:id="rId28"/>
    <p:sldId id="317" r:id="rId29"/>
    <p:sldId id="316" r:id="rId30"/>
    <p:sldId id="318" r:id="rId31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0" autoAdjust="0"/>
    <p:restoredTop sz="94732"/>
  </p:normalViewPr>
  <p:slideViewPr>
    <p:cSldViewPr>
      <p:cViewPr varScale="1">
        <p:scale>
          <a:sx n="90" d="100"/>
          <a:sy n="90" d="100"/>
        </p:scale>
        <p:origin x="2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38F9767-1C80-0448-8BAF-923BDAD633D1}" type="datetimeFigureOut">
              <a:rPr lang="zh-TW" altLang="en-US"/>
              <a:pPr>
                <a:defRPr/>
              </a:pPr>
              <a:t>2017/11/30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D755CC4-8C13-314B-886C-5B06CF57FD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FD03289-AC58-C04A-8A4D-0810B4A13BC6}" type="datetimeFigureOut">
              <a:rPr lang="zh-TW" altLang="en-US"/>
              <a:pPr>
                <a:defRPr/>
              </a:pPr>
              <a:t>2017/11/30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2453F04-E860-E54B-87A3-076B5735A5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03639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3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03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171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63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2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8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422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3895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fld id="{16221CE0-18A0-B744-AB0F-88B39B095958}" type="slidenum">
              <a:rPr lang="en-US" altLang="zh-TW" sz="1400" smtClean="0">
                <a:solidFill>
                  <a:schemeClr val="bg1"/>
                </a:solidFill>
                <a:latin typeface="Futura Md BT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doopspark.blogspot.tw/2016/03/blog-post.html" TargetMode="External"/><Relationship Id="rId3" Type="http://schemas.openxmlformats.org/officeDocument/2006/relationships/hyperlink" Target="https://askubuntu.com/questions/198452/no-host-only-adapter-select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ssllabs.com/" TargetMode="Externa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tu.me/" TargetMode="External"/><Relationship Id="rId4" Type="http://schemas.openxmlformats.org/officeDocument/2006/relationships/hyperlink" Target="https://www.noip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tucs.n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System Administration HW4</a:t>
            </a:r>
            <a:br>
              <a:rPr lang="en-US" altLang="zh-TW" dirty="0" smtClean="0"/>
            </a:br>
            <a:r>
              <a:rPr lang="en-US" altLang="zh-TW" dirty="0" smtClean="0"/>
              <a:t>			</a:t>
            </a:r>
            <a:r>
              <a:rPr lang="en-US" altLang="zh-TW" sz="2800" dirty="0" smtClean="0"/>
              <a:t>- Web </a:t>
            </a:r>
            <a:r>
              <a:rPr lang="en-US" altLang="zh-TW" sz="2800" dirty="0"/>
              <a:t>Server/Services</a:t>
            </a:r>
            <a:endParaRPr lang="zh-TW" altLang="en-US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TW"/>
              <a:t>			        yoychen, blzhuang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HTTPS </a:t>
            </a:r>
            <a:endParaRPr lang="en-US" altLang="zh-TW" dirty="0"/>
          </a:p>
        </p:txBody>
      </p:sp>
      <p:pic>
        <p:nvPicPr>
          <p:cNvPr id="1433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57375"/>
            <a:ext cx="472916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s://i.imgur.com/cmuMPu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40909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字方塊 8"/>
          <p:cNvSpPr txBox="1">
            <a:spLocks noChangeArrowheads="1"/>
          </p:cNvSpPr>
          <p:nvPr/>
        </p:nvSpPr>
        <p:spPr bwMode="auto">
          <a:xfrm>
            <a:off x="887413" y="1371600"/>
            <a:ext cx="7018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  <a:ea typeface="新細明體" charset="-120"/>
              </a:rPr>
              <a:t>啟用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https</a:t>
            </a:r>
            <a:r>
              <a:rPr kumimoji="0" lang="zh-TW" altLang="en-US" sz="1800">
                <a:latin typeface="Arial" charset="0"/>
                <a:ea typeface="新細明體" charset="-120"/>
              </a:rPr>
              <a:t>，如果是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self-signed certificate</a:t>
            </a:r>
            <a:r>
              <a:rPr kumimoji="0" lang="zh-TW" altLang="en-US" sz="1800">
                <a:latin typeface="Arial" charset="0"/>
                <a:ea typeface="新細明體" charset="-120"/>
              </a:rPr>
              <a:t>，顯示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`</a:t>
            </a:r>
            <a:r>
              <a:rPr kumimoji="0" lang="zh-TW" altLang="en-US" sz="1800">
                <a:latin typeface="Arial" charset="0"/>
                <a:ea typeface="新細明體" charset="-120"/>
              </a:rPr>
              <a:t>不安全</a:t>
            </a:r>
            <a:r>
              <a:rPr kumimoji="0" lang="en-US" altLang="zh-TW" sz="1800">
                <a:latin typeface="Arial" charset="0"/>
                <a:ea typeface="新細明體" charset="-120"/>
              </a:rPr>
              <a:t>` </a:t>
            </a:r>
            <a:r>
              <a:rPr kumimoji="0" lang="zh-TW" altLang="en-US" sz="1800">
                <a:latin typeface="Arial" charset="0"/>
                <a:ea typeface="新細明體" charset="-120"/>
              </a:rPr>
              <a:t>是正常的</a:t>
            </a:r>
          </a:p>
        </p:txBody>
      </p:sp>
      <p:sp>
        <p:nvSpPr>
          <p:cNvPr id="14342" name="文字方塊 9"/>
          <p:cNvSpPr txBox="1">
            <a:spLocks noChangeArrowheads="1"/>
          </p:cNvSpPr>
          <p:nvPr/>
        </p:nvSpPr>
        <p:spPr bwMode="auto">
          <a:xfrm>
            <a:off x="4171950" y="4171950"/>
            <a:ext cx="288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  <a:ea typeface="新細明體" charset="-120"/>
              </a:rPr>
              <a:t>將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HTTP </a:t>
            </a:r>
            <a:r>
              <a:rPr kumimoji="0" lang="zh-TW" altLang="en-US" sz="1800">
                <a:latin typeface="Arial" charset="0"/>
                <a:ea typeface="新細明體" charset="-120"/>
              </a:rPr>
              <a:t>自動導向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HTTPS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HTTPS </a:t>
            </a:r>
            <a:endParaRPr lang="en-US" altLang="zh-TW" dirty="0"/>
          </a:p>
        </p:txBody>
      </p:sp>
      <p:pic>
        <p:nvPicPr>
          <p:cNvPr id="15363" name="Picture 4" descr="https://i.imgur.com/6Y510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572000"/>
            <a:ext cx="68929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s://i.imgur.com/Vki4CF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819275"/>
            <a:ext cx="68627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字方塊 6"/>
          <p:cNvSpPr txBox="1">
            <a:spLocks noChangeArrowheads="1"/>
          </p:cNvSpPr>
          <p:nvPr/>
        </p:nvSpPr>
        <p:spPr bwMode="auto">
          <a:xfrm>
            <a:off x="1374775" y="4114800"/>
            <a:ext cx="132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  <a:ea typeface="新細明體" charset="-120"/>
              </a:rPr>
              <a:t>開啟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HSTS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sp>
        <p:nvSpPr>
          <p:cNvPr id="15366" name="文字方塊 7"/>
          <p:cNvSpPr txBox="1">
            <a:spLocks noChangeArrowheads="1"/>
          </p:cNvSpPr>
          <p:nvPr/>
        </p:nvSpPr>
        <p:spPr bwMode="auto">
          <a:xfrm>
            <a:off x="1400175" y="138271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  <a:ea typeface="新細明體" charset="-120"/>
              </a:rPr>
              <a:t>啟用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HTTP/2 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Access </a:t>
            </a:r>
            <a:r>
              <a:rPr lang="en-US" altLang="zh-TW" dirty="0" smtClean="0">
                <a:effectLst/>
              </a:rPr>
              <a:t>Control</a:t>
            </a:r>
            <a:r>
              <a:rPr lang="en-US" altLang="zh-TW" dirty="0">
                <a:effectLst/>
              </a:rPr>
              <a:t> </a:t>
            </a:r>
            <a:endParaRPr lang="en-US" altLang="zh-TW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r>
              <a:rPr lang="zh-TW" altLang="en-US">
                <a:solidFill>
                  <a:srgbClr val="FF0000"/>
                </a:solidFill>
              </a:rPr>
              <a:t>使用 </a:t>
            </a:r>
            <a:r>
              <a:rPr lang="en-US" altLang="zh-TW">
                <a:solidFill>
                  <a:srgbClr val="FF0000"/>
                </a:solidFill>
              </a:rPr>
              <a:t>ip</a:t>
            </a:r>
            <a:r>
              <a:rPr lang="zh-TW" altLang="en-US">
                <a:solidFill>
                  <a:srgbClr val="FF0000"/>
                </a:solidFill>
              </a:rPr>
              <a:t> 瀏覽網頁時</a:t>
            </a:r>
            <a:endParaRPr lang="en-US" altLang="zh-TW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 typeface="Wingdings" charset="2"/>
              <a:buNone/>
            </a:pPr>
            <a:r>
              <a:rPr lang="zh-TW" altLang="en-US" sz="2000">
                <a:solidFill>
                  <a:srgbClr val="0070C0"/>
                </a:solidFill>
              </a:rPr>
              <a:t>如果您的環境是 </a:t>
            </a:r>
            <a:r>
              <a:rPr lang="en-US" altLang="zh-TW" sz="2000">
                <a:solidFill>
                  <a:srgbClr val="0070C0"/>
                </a:solidFill>
              </a:rPr>
              <a:t>Plan A:</a:t>
            </a:r>
            <a:r>
              <a:rPr lang="en-US" altLang="zh-TW" sz="2000"/>
              <a:t> </a:t>
            </a:r>
            <a:endParaRPr lang="zh-TW" altLang="en-US" sz="2000">
              <a:solidFill>
                <a:srgbClr val="FF0000"/>
              </a:solidFill>
            </a:endParaRPr>
          </a:p>
          <a:p>
            <a:pPr marL="0" indent="0"/>
            <a:r>
              <a:rPr lang="zh-TW" altLang="en-US" sz="2000"/>
              <a:t>僅 </a:t>
            </a:r>
            <a:r>
              <a:rPr lang="en-US" altLang="zh-TW" sz="2000"/>
              <a:t>140.113.235.0/24 </a:t>
            </a:r>
            <a:r>
              <a:rPr lang="zh-TW" altLang="en-US" sz="2000"/>
              <a:t>可瀏覽 </a:t>
            </a:r>
            <a:r>
              <a:rPr lang="en-US" altLang="zh-TW" sz="2000"/>
              <a:t>http://{your apache server ip} (</a:t>
            </a:r>
            <a:r>
              <a:rPr lang="zh-TW" altLang="en-US" sz="2000"/>
              <a:t>回傳</a:t>
            </a:r>
            <a:r>
              <a:rPr lang="en-US" altLang="zh-TW" sz="2000"/>
              <a:t>200)</a:t>
            </a:r>
            <a:r>
              <a:rPr lang="zh-TW" altLang="en-US" sz="2000"/>
              <a:t>、其他 </a:t>
            </a:r>
            <a:r>
              <a:rPr lang="en-US" altLang="zh-TW" sz="2000"/>
              <a:t>IP (</a:t>
            </a:r>
            <a:r>
              <a:rPr lang="zh-TW" altLang="en-US" sz="2000"/>
              <a:t>包含 </a:t>
            </a:r>
            <a:r>
              <a:rPr lang="en-US" altLang="zh-TW" sz="2000"/>
              <a:t>localhost) </a:t>
            </a:r>
            <a:r>
              <a:rPr lang="zh-TW" altLang="en-US" sz="2000"/>
              <a:t>禁止瀏覽 </a:t>
            </a:r>
            <a:r>
              <a:rPr lang="en-US" altLang="zh-TW" sz="2000"/>
              <a:t>(</a:t>
            </a:r>
            <a:r>
              <a:rPr lang="zh-TW" altLang="en-US" sz="2000"/>
              <a:t>請回傳 </a:t>
            </a:r>
            <a:r>
              <a:rPr lang="en-US" altLang="zh-TW" sz="2000"/>
              <a:t>403) (5%)</a:t>
            </a:r>
          </a:p>
          <a:p>
            <a:pPr lvl="1"/>
            <a:r>
              <a:rPr lang="zh-TW" altLang="en-US">
                <a:ea typeface="華康標楷體(P)" charset="0"/>
              </a:rPr>
              <a:t>可以登入 </a:t>
            </a:r>
            <a:r>
              <a:rPr lang="en-US" altLang="zh-TW">
                <a:ea typeface="華康標楷體(P)" charset="0"/>
              </a:rPr>
              <a:t>linux1~6, bsd1~6 </a:t>
            </a:r>
            <a:r>
              <a:rPr lang="zh-TW" altLang="en-US">
                <a:ea typeface="華康標楷體(P)" charset="0"/>
              </a:rPr>
              <a:t>來測試</a:t>
            </a:r>
            <a:endParaRPr lang="en-US" altLang="zh-TW">
              <a:ea typeface="華康標楷體(P)" charset="0"/>
            </a:endParaRPr>
          </a:p>
          <a:p>
            <a:pPr lvl="1">
              <a:buFontTx/>
              <a:buNone/>
            </a:pPr>
            <a:endParaRPr lang="en-US" altLang="zh-TW">
              <a:ea typeface="華康標楷體(P)" charset="0"/>
            </a:endParaRPr>
          </a:p>
          <a:p>
            <a:pPr marL="0" indent="0">
              <a:lnSpc>
                <a:spcPct val="150000"/>
              </a:lnSpc>
              <a:buFont typeface="Wingdings" charset="2"/>
              <a:buNone/>
            </a:pPr>
            <a:r>
              <a:rPr lang="zh-TW" altLang="en-US" sz="2000">
                <a:solidFill>
                  <a:srgbClr val="0070C0"/>
                </a:solidFill>
              </a:rPr>
              <a:t>如果您的環境是 </a:t>
            </a:r>
            <a:r>
              <a:rPr lang="en-US" altLang="zh-TW" sz="2000">
                <a:solidFill>
                  <a:srgbClr val="0070C0"/>
                </a:solidFill>
              </a:rPr>
              <a:t>Plan B:</a:t>
            </a:r>
            <a:r>
              <a:rPr lang="en-US" altLang="zh-TW" sz="2000"/>
              <a:t> </a:t>
            </a:r>
            <a:endParaRPr lang="zh-TW" altLang="en-US" sz="2000">
              <a:solidFill>
                <a:srgbClr val="FF0000"/>
              </a:solidFill>
            </a:endParaRPr>
          </a:p>
          <a:p>
            <a:pPr marL="0" indent="0"/>
            <a:r>
              <a:rPr lang="zh-TW" altLang="en-US" sz="2000"/>
              <a:t>僅 </a:t>
            </a:r>
            <a:r>
              <a:rPr lang="en-US" altLang="zh-TW" sz="2000"/>
              <a:t>bsd2 </a:t>
            </a:r>
            <a:r>
              <a:rPr lang="zh-TW" altLang="en-US" sz="2000"/>
              <a:t>的 </a:t>
            </a:r>
            <a:r>
              <a:rPr lang="en-US" altLang="zh-TW" sz="2000"/>
              <a:t>ip </a:t>
            </a:r>
            <a:r>
              <a:rPr lang="zh-TW" altLang="en-US" sz="2000"/>
              <a:t>可瀏覽 </a:t>
            </a:r>
            <a:r>
              <a:rPr lang="en-US" altLang="zh-TW" sz="2000"/>
              <a:t>http://{your apache server ip} (</a:t>
            </a:r>
            <a:r>
              <a:rPr lang="zh-TW" altLang="en-US" sz="2000"/>
              <a:t>回傳</a:t>
            </a:r>
            <a:r>
              <a:rPr lang="en-US" altLang="zh-TW" sz="2000"/>
              <a:t>200)</a:t>
            </a:r>
            <a:r>
              <a:rPr lang="zh-TW" altLang="en-US" sz="2000"/>
              <a:t>、其他 </a:t>
            </a:r>
            <a:r>
              <a:rPr lang="en-US" altLang="zh-TW" sz="2000"/>
              <a:t>IP (</a:t>
            </a:r>
            <a:r>
              <a:rPr lang="zh-TW" altLang="en-US" sz="2000"/>
              <a:t>包含 </a:t>
            </a:r>
            <a:r>
              <a:rPr lang="en-US" altLang="zh-TW" sz="2000"/>
              <a:t>localhost)</a:t>
            </a:r>
            <a:r>
              <a:rPr lang="zh-TW" altLang="en-US" sz="2000"/>
              <a:t> 禁止瀏覽 </a:t>
            </a:r>
            <a:r>
              <a:rPr lang="en-US" altLang="zh-TW" sz="2000"/>
              <a:t>(</a:t>
            </a:r>
            <a:r>
              <a:rPr lang="zh-TW" altLang="en-US" sz="2000"/>
              <a:t>請回傳 </a:t>
            </a:r>
            <a:r>
              <a:rPr lang="en-US" altLang="zh-TW" sz="2000"/>
              <a:t>403) (5%)</a:t>
            </a:r>
          </a:p>
          <a:p>
            <a:pPr lvl="1"/>
            <a:r>
              <a:rPr lang="zh-TW" altLang="en-US">
                <a:ea typeface="華康標楷體(P)" charset="0"/>
              </a:rPr>
              <a:t>可以使用 </a:t>
            </a:r>
            <a:r>
              <a:rPr lang="en-US" altLang="zh-TW">
                <a:ea typeface="華康標楷體(P)" charset="0"/>
              </a:rPr>
              <a:t>curl </a:t>
            </a:r>
            <a:r>
              <a:rPr lang="zh-TW" altLang="en-US">
                <a:ea typeface="華康標楷體(P)" charset="0"/>
              </a:rPr>
              <a:t>做測試</a:t>
            </a:r>
          </a:p>
          <a:p>
            <a:pPr marL="0" indent="0">
              <a:buFont typeface="Wingdings" charset="2"/>
              <a:buNone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Rewrite </a:t>
            </a:r>
            <a:endParaRPr lang="en-US" altLang="zh-TW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瀏覽 </a:t>
            </a:r>
            <a:r>
              <a:rPr lang="en-US" altLang="zh-TW"/>
              <a:t>https://{your domain}/home/[a-zA-Z0-9]+/.* </a:t>
            </a:r>
            <a:r>
              <a:rPr lang="zh-TW" altLang="en-US"/>
              <a:t>會轉址到 </a:t>
            </a:r>
            <a:r>
              <a:rPr lang="en-US" altLang="zh-TW"/>
              <a:t>http://people.cs.nctu.edu.tw/~[a-zA-Z0-9]+/.* </a:t>
            </a:r>
            <a:r>
              <a:rPr lang="zh-TW" altLang="en-US"/>
              <a:t> </a:t>
            </a:r>
            <a:r>
              <a:rPr lang="en-US" altLang="zh-TW"/>
              <a:t>(5%)</a:t>
            </a:r>
            <a:endParaRPr lang="zh-TW" altLang="en-US"/>
          </a:p>
          <a:p>
            <a:endParaRPr lang="zh-TW" altLang="en-US"/>
          </a:p>
          <a:p>
            <a:pPr>
              <a:buFont typeface="Wingdings" charset="2"/>
              <a:buNone/>
            </a:pPr>
            <a:endParaRPr lang="zh-TW" altLang="en-US"/>
          </a:p>
        </p:txBody>
      </p:sp>
      <p:pic>
        <p:nvPicPr>
          <p:cNvPr id="1741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800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ffectLst/>
              </a:rPr>
              <a:t>Apache - PHP 7</a:t>
            </a:r>
            <a:endParaRPr lang="en-US" altLang="zh-TW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zh-TW" dirty="0" smtClean="0"/>
              <a:t>PHP </a:t>
            </a:r>
            <a:r>
              <a:rPr lang="zh-TW" altLang="en-US" dirty="0" smtClean="0"/>
              <a:t>版本為 </a:t>
            </a:r>
            <a:r>
              <a:rPr lang="en-US" altLang="zh-TW" dirty="0" smtClean="0"/>
              <a:t>7</a:t>
            </a:r>
            <a:r>
              <a:rPr lang="zh-TW" altLang="en-US" dirty="0" smtClean="0"/>
              <a:t> 以上 </a:t>
            </a:r>
            <a:r>
              <a:rPr lang="en-US" altLang="zh-TW" dirty="0" smtClean="0"/>
              <a:t>(5%)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zh-TW" altLang="en-US" dirty="0" smtClean="0"/>
              <a:t>瀏覽 </a:t>
            </a:r>
            <a:r>
              <a:rPr lang="en-US" altLang="zh-TW" dirty="0"/>
              <a:t>https://{your domain}/</a:t>
            </a:r>
            <a:r>
              <a:rPr lang="en-US" altLang="zh-TW" dirty="0" err="1"/>
              <a:t>phpinfo</a:t>
            </a:r>
            <a:r>
              <a:rPr lang="en-US" altLang="zh-TW" dirty="0"/>
              <a:t>-{your student ID number}.</a:t>
            </a:r>
            <a:r>
              <a:rPr lang="en-US" altLang="zh-TW" dirty="0" err="1" smtClean="0"/>
              <a:t>php</a:t>
            </a:r>
            <a:r>
              <a:rPr lang="zh-TW" altLang="en-US" dirty="0" smtClean="0"/>
              <a:t>，會顯示 </a:t>
            </a:r>
            <a:r>
              <a:rPr lang="en-US" altLang="zh-TW" dirty="0" err="1" smtClean="0"/>
              <a:t>php</a:t>
            </a:r>
            <a:r>
              <a:rPr lang="en-US" altLang="zh-TW" dirty="0" smtClean="0"/>
              <a:t> info </a:t>
            </a:r>
            <a:r>
              <a:rPr lang="zh-TW" altLang="en-US" dirty="0" smtClean="0"/>
              <a:t>頁面 </a:t>
            </a:r>
            <a:r>
              <a:rPr lang="en-US" altLang="zh-TW" dirty="0" smtClean="0"/>
              <a:t>(5%)</a:t>
            </a:r>
            <a:endParaRPr lang="zh-TW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ffectLst/>
              </a:rPr>
              <a:t>Apache - PHP 7</a:t>
            </a:r>
            <a:endParaRPr lang="en-US" altLang="zh-TW" dirty="0"/>
          </a:p>
        </p:txBody>
      </p:sp>
      <p:pic>
        <p:nvPicPr>
          <p:cNvPr id="1945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981200"/>
            <a:ext cx="7553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字方塊 7"/>
          <p:cNvSpPr txBox="1">
            <a:spLocks noChangeArrowheads="1"/>
          </p:cNvSpPr>
          <p:nvPr/>
        </p:nvSpPr>
        <p:spPr bwMode="auto">
          <a:xfrm>
            <a:off x="946150" y="1611313"/>
            <a:ext cx="374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>
                <a:latin typeface="Arial" charset="0"/>
                <a:ea typeface="新細明體" charset="-120"/>
              </a:rPr>
              <a:t>php info </a:t>
            </a:r>
            <a:r>
              <a:rPr kumimoji="0" lang="zh-TW" altLang="en-US" sz="1800">
                <a:latin typeface="Arial" charset="0"/>
                <a:ea typeface="新細明體" charset="-120"/>
              </a:rPr>
              <a:t>頁面，</a:t>
            </a:r>
            <a:r>
              <a:rPr kumimoji="0" lang="en-US" altLang="zh-TW" sz="1800">
                <a:latin typeface="Arial" charset="0"/>
                <a:ea typeface="新細明體" charset="-120"/>
              </a:rPr>
              <a:t>php </a:t>
            </a:r>
            <a:r>
              <a:rPr kumimoji="0" lang="zh-TW" altLang="en-US" sz="1800">
                <a:latin typeface="Arial" charset="0"/>
                <a:ea typeface="新細明體" charset="-120"/>
              </a:rPr>
              <a:t>安裝版本為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7.1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2819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 smtClean="0">
                <a:effectLst/>
              </a:rPr>
              <a:t>Database</a:t>
            </a:r>
            <a:endParaRPr lang="en-US" altLang="zh-TW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Database </a:t>
            </a:r>
            <a:endParaRPr lang="en-US" altLang="zh-TW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MySQL/MariaDB </a:t>
            </a:r>
            <a:r>
              <a:rPr lang="zh-TW" altLang="en-US"/>
              <a:t>擇一</a:t>
            </a:r>
            <a:endParaRPr lang="en-US" altLang="zh-TW"/>
          </a:p>
          <a:p>
            <a:r>
              <a:rPr lang="zh-TW" altLang="en-US"/>
              <a:t>限制 </a:t>
            </a:r>
            <a:r>
              <a:rPr lang="en-US" altLang="zh-TW"/>
              <a:t>root </a:t>
            </a:r>
            <a:r>
              <a:rPr lang="zh-TW" altLang="en-US"/>
              <a:t>僅本機可以登入 </a:t>
            </a:r>
            <a:r>
              <a:rPr lang="en-US" altLang="zh-TW"/>
              <a:t>(5%)</a:t>
            </a:r>
          </a:p>
          <a:p>
            <a:pPr>
              <a:lnSpc>
                <a:spcPct val="150000"/>
              </a:lnSpc>
              <a:buFont typeface="Wingdings" charset="2"/>
              <a:buNone/>
            </a:pPr>
            <a:r>
              <a:rPr lang="zh-TW" altLang="en-US" sz="2000">
                <a:solidFill>
                  <a:srgbClr val="0070C0"/>
                </a:solidFill>
              </a:rPr>
              <a:t>如果您的環境是 </a:t>
            </a:r>
            <a:r>
              <a:rPr lang="en-US" altLang="zh-TW" sz="2000">
                <a:solidFill>
                  <a:srgbClr val="0070C0"/>
                </a:solidFill>
              </a:rPr>
              <a:t>Plan A:</a:t>
            </a:r>
            <a:r>
              <a:rPr lang="en-US" altLang="zh-TW" sz="2000"/>
              <a:t> </a:t>
            </a:r>
            <a:endParaRPr lang="zh-TW" altLang="en-US" sz="2000">
              <a:solidFill>
                <a:srgbClr val="FF0000"/>
              </a:solidFill>
            </a:endParaRPr>
          </a:p>
          <a:p>
            <a:r>
              <a:rPr lang="zh-TW" altLang="en-US" sz="2000"/>
              <a:t>建立 </a:t>
            </a:r>
            <a:r>
              <a:rPr lang="en-US" altLang="zh-TW" sz="2000"/>
              <a:t>user sysadm-ta</a:t>
            </a:r>
            <a:r>
              <a:rPr lang="zh-TW" altLang="en-US" sz="2000"/>
              <a:t>，密碼為 </a:t>
            </a:r>
            <a:r>
              <a:rPr lang="en-US" altLang="zh-TW" sz="2000"/>
              <a:t>{your student ID}</a:t>
            </a:r>
            <a:r>
              <a:rPr lang="zh-TW" altLang="en-US" sz="2000"/>
              <a:t>，並限制只有 </a:t>
            </a:r>
            <a:r>
              <a:rPr lang="en-US" altLang="zh-TW" sz="2000"/>
              <a:t>140.113.235.0/24 </a:t>
            </a:r>
            <a:r>
              <a:rPr lang="zh-TW" altLang="en-US" sz="2000"/>
              <a:t>可連線 </a:t>
            </a:r>
            <a:r>
              <a:rPr lang="en-US" altLang="zh-TW" sz="2000"/>
              <a:t>(5%)</a:t>
            </a:r>
          </a:p>
          <a:p>
            <a:pPr lvl="1"/>
            <a:r>
              <a:rPr lang="zh-TW" altLang="en-US">
                <a:ea typeface="華康標楷體(P)" charset="0"/>
              </a:rPr>
              <a:t>此 </a:t>
            </a:r>
            <a:r>
              <a:rPr lang="en-US" altLang="zh-TW">
                <a:ea typeface="華康標楷體(P)" charset="0"/>
              </a:rPr>
              <a:t>User </a:t>
            </a:r>
            <a:r>
              <a:rPr lang="zh-TW" altLang="en-US">
                <a:ea typeface="華康標楷體(P)" charset="0"/>
              </a:rPr>
              <a:t>僅能存取 </a:t>
            </a:r>
            <a:r>
              <a:rPr lang="en-US" altLang="zh-TW">
                <a:ea typeface="華康標楷體(P)" charset="0"/>
              </a:rPr>
              <a:t>sysadm </a:t>
            </a:r>
            <a:r>
              <a:rPr lang="zh-TW" altLang="en-US">
                <a:ea typeface="華康標楷體(P)" charset="0"/>
              </a:rPr>
              <a:t>資料庫</a:t>
            </a:r>
            <a:endParaRPr lang="en-US" altLang="zh-TW">
              <a:ea typeface="華康標楷體(P)" charset="0"/>
            </a:endParaRPr>
          </a:p>
          <a:p>
            <a:pPr lvl="1"/>
            <a:r>
              <a:rPr lang="zh-TW" altLang="en-US">
                <a:ea typeface="華康標楷體(P)" charset="0"/>
              </a:rPr>
              <a:t>此 </a:t>
            </a:r>
            <a:r>
              <a:rPr lang="en-US" altLang="zh-TW">
                <a:ea typeface="華康標楷體(P)" charset="0"/>
              </a:rPr>
              <a:t>User </a:t>
            </a:r>
            <a:r>
              <a:rPr lang="zh-TW" altLang="en-US">
                <a:ea typeface="華康標楷體(P)" charset="0"/>
              </a:rPr>
              <a:t>可以對 </a:t>
            </a:r>
            <a:r>
              <a:rPr lang="en-US" altLang="zh-TW">
                <a:ea typeface="華康標楷體(P)" charset="0"/>
              </a:rPr>
              <a:t>sysadm </a:t>
            </a:r>
            <a:r>
              <a:rPr lang="zh-TW" altLang="en-US">
                <a:ea typeface="華康標楷體(P)" charset="0"/>
              </a:rPr>
              <a:t>進行 </a:t>
            </a:r>
            <a:r>
              <a:rPr lang="en-US" altLang="zh-TW">
                <a:ea typeface="華康標楷體(P)" charset="0"/>
              </a:rPr>
              <a:t>INSERT, SELECT, UPDATE, CREATE</a:t>
            </a:r>
          </a:p>
          <a:p>
            <a:pPr>
              <a:lnSpc>
                <a:spcPct val="150000"/>
              </a:lnSpc>
              <a:buFont typeface="Wingdings" charset="2"/>
              <a:buNone/>
            </a:pPr>
            <a:r>
              <a:rPr lang="zh-TW" altLang="en-US" sz="2000">
                <a:solidFill>
                  <a:srgbClr val="0070C0"/>
                </a:solidFill>
              </a:rPr>
              <a:t>如果您的環境是 </a:t>
            </a:r>
            <a:r>
              <a:rPr lang="en-US" altLang="zh-TW" sz="2000">
                <a:solidFill>
                  <a:srgbClr val="0070C0"/>
                </a:solidFill>
              </a:rPr>
              <a:t>Plan B:</a:t>
            </a:r>
            <a:r>
              <a:rPr lang="en-US" altLang="zh-TW" sz="2000"/>
              <a:t> </a:t>
            </a:r>
            <a:endParaRPr lang="zh-TW" altLang="en-US" sz="2000">
              <a:solidFill>
                <a:srgbClr val="FF0000"/>
              </a:solidFill>
            </a:endParaRPr>
          </a:p>
          <a:p>
            <a:r>
              <a:rPr lang="zh-TW" altLang="en-US" sz="2000"/>
              <a:t>建立 </a:t>
            </a:r>
            <a:r>
              <a:rPr lang="en-US" altLang="zh-TW" sz="2000"/>
              <a:t>user sysadm-ta</a:t>
            </a:r>
            <a:r>
              <a:rPr lang="zh-TW" altLang="en-US" sz="2000"/>
              <a:t>，密碼為 </a:t>
            </a:r>
            <a:r>
              <a:rPr lang="en-US" altLang="zh-TW" sz="2000"/>
              <a:t>{your student ID}</a:t>
            </a:r>
            <a:r>
              <a:rPr lang="zh-TW" altLang="en-US" sz="2000"/>
              <a:t>，並限制只有 </a:t>
            </a:r>
            <a:r>
              <a:rPr lang="en-US" altLang="zh-TW" sz="2000"/>
              <a:t>bsd2 </a:t>
            </a:r>
            <a:r>
              <a:rPr lang="zh-TW" altLang="en-US" sz="2000"/>
              <a:t>的 </a:t>
            </a:r>
            <a:r>
              <a:rPr lang="en-US" altLang="zh-TW" sz="2000"/>
              <a:t>ip </a:t>
            </a:r>
            <a:r>
              <a:rPr lang="zh-TW" altLang="en-US" sz="2000"/>
              <a:t>可連線 </a:t>
            </a:r>
            <a:r>
              <a:rPr lang="en-US" altLang="zh-TW" sz="2000"/>
              <a:t>(5%)</a:t>
            </a:r>
          </a:p>
          <a:p>
            <a:pPr lvl="1"/>
            <a:r>
              <a:rPr lang="zh-TW" altLang="en-US">
                <a:ea typeface="華康標楷體(P)" charset="0"/>
              </a:rPr>
              <a:t>此 </a:t>
            </a:r>
            <a:r>
              <a:rPr lang="en-US" altLang="zh-TW">
                <a:ea typeface="華康標楷體(P)" charset="0"/>
              </a:rPr>
              <a:t>User </a:t>
            </a:r>
            <a:r>
              <a:rPr lang="zh-TW" altLang="en-US">
                <a:ea typeface="華康標楷體(P)" charset="0"/>
              </a:rPr>
              <a:t>僅能存取 </a:t>
            </a:r>
            <a:r>
              <a:rPr lang="en-US" altLang="zh-TW">
                <a:ea typeface="華康標楷體(P)" charset="0"/>
              </a:rPr>
              <a:t>sysadm </a:t>
            </a:r>
            <a:r>
              <a:rPr lang="zh-TW" altLang="en-US">
                <a:ea typeface="華康標楷體(P)" charset="0"/>
              </a:rPr>
              <a:t>資料庫</a:t>
            </a:r>
            <a:endParaRPr lang="en-US" altLang="zh-TW">
              <a:ea typeface="華康標楷體(P)" charset="0"/>
            </a:endParaRPr>
          </a:p>
          <a:p>
            <a:pPr lvl="1"/>
            <a:r>
              <a:rPr lang="zh-TW" altLang="en-US">
                <a:ea typeface="華康標楷體(P)" charset="0"/>
              </a:rPr>
              <a:t>此 </a:t>
            </a:r>
            <a:r>
              <a:rPr lang="en-US" altLang="zh-TW">
                <a:ea typeface="華康標楷體(P)" charset="0"/>
              </a:rPr>
              <a:t>User </a:t>
            </a:r>
            <a:r>
              <a:rPr lang="zh-TW" altLang="en-US">
                <a:ea typeface="華康標楷體(P)" charset="0"/>
              </a:rPr>
              <a:t>可以對 </a:t>
            </a:r>
            <a:r>
              <a:rPr lang="en-US" altLang="zh-TW">
                <a:ea typeface="華康標楷體(P)" charset="0"/>
              </a:rPr>
              <a:t>sysadm </a:t>
            </a:r>
            <a:r>
              <a:rPr lang="zh-TW" altLang="en-US">
                <a:ea typeface="華康標楷體(P)" charset="0"/>
              </a:rPr>
              <a:t>進行 </a:t>
            </a:r>
            <a:r>
              <a:rPr lang="en-US" altLang="zh-TW">
                <a:ea typeface="華康標楷體(P)" charset="0"/>
              </a:rPr>
              <a:t>INSERT, SELECT, UPDATE, CREATE</a:t>
            </a:r>
            <a:endParaRPr lang="zh-TW" altLang="en-US">
              <a:ea typeface="華康標楷體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2819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dirty="0">
                <a:effectLst/>
              </a:rPr>
              <a:t>HTTP Application</a:t>
            </a:r>
            <a:endParaRPr lang="en-US" altLang="zh-TW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>
                <a:effectLst/>
              </a:rPr>
              <a:t>phpMyAdmin</a:t>
            </a:r>
            <a:r>
              <a:rPr lang="en-US" altLang="zh-TW" dirty="0" smtClean="0">
                <a:effectLst/>
              </a:rPr>
              <a:t> </a:t>
            </a:r>
            <a:endParaRPr lang="en-US" altLang="zh-TW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存取位置必須為 </a:t>
            </a:r>
            <a:r>
              <a:rPr lang="en-US" altLang="zh-TW"/>
              <a:t>https://{your domain}/phpmyadmin-{your student ID number} </a:t>
            </a:r>
            <a:r>
              <a:rPr lang="zh-TW" altLang="en-US"/>
              <a:t>若非該位置 </a:t>
            </a:r>
            <a:r>
              <a:rPr lang="en-US" altLang="zh-TW"/>
              <a:t>phpMyAdmin </a:t>
            </a:r>
            <a:r>
              <a:rPr lang="zh-TW" altLang="en-US"/>
              <a:t>部份不計分</a:t>
            </a:r>
            <a:endParaRPr lang="en-US" altLang="zh-TW"/>
          </a:p>
          <a:p>
            <a:r>
              <a:rPr lang="zh-TW" altLang="en-US"/>
              <a:t>啟用 </a:t>
            </a:r>
            <a:r>
              <a:rPr lang="en-US" altLang="zh-TW"/>
              <a:t>Access Control</a:t>
            </a:r>
            <a:r>
              <a:rPr lang="zh-TW" altLang="en-US"/>
              <a:t> </a:t>
            </a:r>
            <a:r>
              <a:rPr lang="en-US" altLang="zh-TW"/>
              <a:t>(5%)</a:t>
            </a:r>
          </a:p>
          <a:p>
            <a:pPr lvl="1"/>
            <a:r>
              <a:rPr lang="en-US" altLang="zh-TW">
                <a:solidFill>
                  <a:srgbClr val="0070C0"/>
                </a:solidFill>
                <a:ea typeface="華康標楷體(P)" charset="0"/>
              </a:rPr>
              <a:t>Plan A:</a:t>
            </a:r>
            <a:r>
              <a:rPr lang="en-US" altLang="zh-TW">
                <a:ea typeface="華康標楷體(P)" charset="0"/>
              </a:rPr>
              <a:t> 140.113.235.0/24 </a:t>
            </a:r>
            <a:r>
              <a:rPr lang="zh-TW" altLang="en-US">
                <a:ea typeface="華康標楷體(P)" charset="0"/>
              </a:rPr>
              <a:t>可直接看到 </a:t>
            </a:r>
            <a:r>
              <a:rPr lang="en-US" altLang="zh-TW">
                <a:ea typeface="華康標楷體(P)" charset="0"/>
              </a:rPr>
              <a:t>phpmyadmin </a:t>
            </a:r>
            <a:r>
              <a:rPr lang="zh-TW" altLang="en-US">
                <a:ea typeface="華康標楷體(P)" charset="0"/>
              </a:rPr>
              <a:t>登入畫面</a:t>
            </a:r>
            <a:endParaRPr lang="en-US" altLang="zh-TW">
              <a:ea typeface="華康標楷體(P)" charset="0"/>
            </a:endParaRPr>
          </a:p>
          <a:p>
            <a:pPr lvl="1"/>
            <a:r>
              <a:rPr lang="en-US" altLang="zh-TW">
                <a:solidFill>
                  <a:srgbClr val="0070C0"/>
                </a:solidFill>
                <a:ea typeface="華康標楷體(P)" charset="0"/>
              </a:rPr>
              <a:t>Plan B:</a:t>
            </a:r>
            <a:r>
              <a:rPr lang="en-US" altLang="zh-TW">
                <a:ea typeface="華康標楷體(P)" charset="0"/>
              </a:rPr>
              <a:t> bsd2 </a:t>
            </a:r>
            <a:r>
              <a:rPr lang="zh-TW" altLang="en-US">
                <a:ea typeface="華康標楷體(P)" charset="0"/>
              </a:rPr>
              <a:t>的 </a:t>
            </a:r>
            <a:r>
              <a:rPr lang="en-US" altLang="zh-TW">
                <a:ea typeface="華康標楷體(P)" charset="0"/>
              </a:rPr>
              <a:t>ip </a:t>
            </a:r>
            <a:r>
              <a:rPr lang="zh-TW" altLang="en-US">
                <a:ea typeface="華康標楷體(P)" charset="0"/>
              </a:rPr>
              <a:t>可直接看到 </a:t>
            </a:r>
            <a:r>
              <a:rPr lang="en-US" altLang="zh-TW">
                <a:ea typeface="華康標楷體(P)" charset="0"/>
              </a:rPr>
              <a:t>phpmyadmin </a:t>
            </a:r>
            <a:r>
              <a:rPr lang="zh-TW" altLang="en-US">
                <a:ea typeface="華康標楷體(P)" charset="0"/>
              </a:rPr>
              <a:t>登入畫面</a:t>
            </a:r>
            <a:endParaRPr lang="en-US" altLang="zh-TW">
              <a:ea typeface="華康標楷體(P)" charset="0"/>
            </a:endParaRPr>
          </a:p>
          <a:p>
            <a:pPr lvl="1"/>
            <a:r>
              <a:rPr lang="zh-TW" altLang="en-US">
                <a:ea typeface="華康標楷體(P)" charset="0"/>
              </a:rPr>
              <a:t>其他位置需要經過 </a:t>
            </a:r>
            <a:r>
              <a:rPr lang="en-US" altLang="zh-TW">
                <a:ea typeface="華康標楷體(P)" charset="0"/>
              </a:rPr>
              <a:t>Basic Auth </a:t>
            </a:r>
            <a:r>
              <a:rPr lang="zh-TW" altLang="en-US">
                <a:ea typeface="華康標楷體(P)" charset="0"/>
              </a:rPr>
              <a:t>認證才能看到 </a:t>
            </a:r>
            <a:r>
              <a:rPr lang="en-US" altLang="zh-TW">
                <a:ea typeface="華康標楷體(P)" charset="0"/>
              </a:rPr>
              <a:t>phpmyadmin </a:t>
            </a:r>
            <a:r>
              <a:rPr lang="zh-TW" altLang="en-US">
                <a:ea typeface="華康標楷體(P)" charset="0"/>
              </a:rPr>
              <a:t>登入畫面</a:t>
            </a:r>
            <a:endParaRPr lang="en-US" altLang="zh-TW">
              <a:ea typeface="華康標楷體(P)" charset="0"/>
            </a:endParaRPr>
          </a:p>
          <a:p>
            <a:pPr lvl="2"/>
            <a:r>
              <a:rPr lang="en-US" altLang="zh-TW">
                <a:ea typeface="華康標楷體(P)" charset="0"/>
              </a:rPr>
              <a:t>Basic Auth Username: Sysadm</a:t>
            </a:r>
          </a:p>
          <a:p>
            <a:pPr lvl="2"/>
            <a:r>
              <a:rPr lang="en-US" altLang="zh-TW">
                <a:ea typeface="華康標楷體(P)" charset="0"/>
              </a:rPr>
              <a:t>Basic Auth Password: {your student ID number}</a:t>
            </a:r>
            <a:endParaRPr lang="zh-TW" altLang="en-US">
              <a:ea typeface="華康標楷體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Environment </a:t>
            </a:r>
            <a:r>
              <a:rPr lang="en-US" altLang="zh-TW" dirty="0"/>
              <a:t>setup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zh-TW"/>
              <a:t>You can choose one of following options</a:t>
            </a:r>
          </a:p>
          <a:p>
            <a:pPr marL="0" indent="0"/>
            <a:r>
              <a:rPr lang="en-US" altLang="zh-TW">
                <a:solidFill>
                  <a:srgbClr val="0070C0"/>
                </a:solidFill>
              </a:rPr>
              <a:t>Plan A:</a:t>
            </a:r>
            <a:r>
              <a:rPr lang="en-US" altLang="zh-TW"/>
              <a:t> FreeBSD Server with Public IP</a:t>
            </a:r>
          </a:p>
          <a:p>
            <a:pPr marL="0" indent="0"/>
            <a:r>
              <a:rPr lang="en-US" altLang="zh-TW">
                <a:solidFill>
                  <a:srgbClr val="0070C0"/>
                </a:solidFill>
              </a:rPr>
              <a:t>Plan B:</a:t>
            </a:r>
            <a:r>
              <a:rPr lang="en-US" altLang="zh-TW"/>
              <a:t> </a:t>
            </a:r>
            <a:r>
              <a:rPr lang="zh-TW" altLang="en-US"/>
              <a:t>使用 </a:t>
            </a:r>
            <a:r>
              <a:rPr lang="en-US" altLang="zh-TW"/>
              <a:t>VirtualBox </a:t>
            </a:r>
            <a:r>
              <a:rPr lang="zh-TW" altLang="en-US"/>
              <a:t>開兩台 </a:t>
            </a:r>
            <a:r>
              <a:rPr lang="en-US" altLang="zh-TW"/>
              <a:t>FreeBSD server (bsd1, bsd2)</a:t>
            </a:r>
            <a:r>
              <a:rPr lang="zh-TW" altLang="en-US"/>
              <a:t>，兩台 </a:t>
            </a:r>
            <a:r>
              <a:rPr lang="en-US" altLang="zh-TW"/>
              <a:t>VM </a:t>
            </a:r>
            <a:r>
              <a:rPr lang="zh-TW" altLang="en-US"/>
              <a:t>皆須設定兩個網卡 </a:t>
            </a:r>
            <a:r>
              <a:rPr lang="en-US" altLang="zh-TW"/>
              <a:t>(NAT </a:t>
            </a:r>
            <a:r>
              <a:rPr lang="zh-TW" altLang="en-US"/>
              <a:t>及同一張 </a:t>
            </a:r>
            <a:r>
              <a:rPr lang="en-US" altLang="zh-TW"/>
              <a:t>host-only network adapter)</a:t>
            </a:r>
            <a:r>
              <a:rPr lang="zh-TW" altLang="en-US"/>
              <a:t>，</a:t>
            </a:r>
            <a:r>
              <a:rPr lang="en-US" altLang="zh-TW"/>
              <a:t>bsd1</a:t>
            </a:r>
            <a:r>
              <a:rPr lang="zh-TW" altLang="en-US"/>
              <a:t> 為安裝作業用機器，</a:t>
            </a:r>
            <a:r>
              <a:rPr lang="en-US" altLang="zh-TW"/>
              <a:t>bsd2 </a:t>
            </a:r>
            <a:r>
              <a:rPr lang="zh-TW" altLang="en-US"/>
              <a:t>為測試作業部份 </a:t>
            </a:r>
            <a:r>
              <a:rPr lang="en-US" altLang="zh-TW"/>
              <a:t>spec</a:t>
            </a:r>
            <a:r>
              <a:rPr lang="zh-TW" altLang="en-US"/>
              <a:t> 用機器</a:t>
            </a:r>
            <a:endParaRPr lang="en-US" altLang="zh-TW"/>
          </a:p>
          <a:p>
            <a:pPr marL="857250" lvl="1" indent="-457200"/>
            <a:r>
              <a:rPr lang="en-US" altLang="zh-TW">
                <a:ea typeface="華康標楷體(P)" charset="0"/>
                <a:hlinkClick r:id="rId2"/>
              </a:rPr>
              <a:t>http://hadoopspark.blogspot.tw/2016/03/blog-post.html</a:t>
            </a:r>
            <a:endParaRPr lang="en-US" altLang="zh-TW">
              <a:ea typeface="華康標楷體(P)" charset="0"/>
            </a:endParaRPr>
          </a:p>
          <a:p>
            <a:pPr marL="857250" lvl="1" indent="-457200"/>
            <a:r>
              <a:rPr lang="en-US" altLang="zh-TW">
                <a:ea typeface="華康標楷體(P)" charset="0"/>
                <a:hlinkClick r:id="rId3"/>
              </a:rPr>
              <a:t>https://askubuntu.com/questions/198452/no-host-only-adapter-selected</a:t>
            </a:r>
            <a:endParaRPr lang="en-US" altLang="zh-TW">
              <a:ea typeface="華康標楷體(P)" charset="0"/>
            </a:endParaRPr>
          </a:p>
          <a:p>
            <a:pPr marL="857250" lvl="1" indent="-457200">
              <a:buFontTx/>
              <a:buNone/>
            </a:pPr>
            <a:endParaRPr lang="en-US" altLang="zh-TW">
              <a:ea typeface="華康標楷體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>
                <a:effectLst/>
              </a:rPr>
              <a:t>phpMyAdmin</a:t>
            </a:r>
            <a:r>
              <a:rPr lang="en-US" altLang="zh-TW" dirty="0" smtClean="0">
                <a:effectLst/>
              </a:rPr>
              <a:t> </a:t>
            </a:r>
            <a:endParaRPr lang="en-US" altLang="zh-TW" dirty="0"/>
          </a:p>
        </p:txBody>
      </p:sp>
      <p:pic>
        <p:nvPicPr>
          <p:cNvPr id="2457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7720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>
                <a:effectLst/>
              </a:rPr>
              <a:t>Wordpress</a:t>
            </a:r>
            <a:r>
              <a:rPr lang="en-US" altLang="zh-TW" dirty="0" smtClean="0">
                <a:effectLst/>
              </a:rPr>
              <a:t> </a:t>
            </a: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存取位置為 </a:t>
            </a:r>
            <a:r>
              <a:rPr lang="en-US" altLang="zh-TW"/>
              <a:t>https://{your domain}/wordpress-{your student ID number}</a:t>
            </a:r>
          </a:p>
          <a:p>
            <a:r>
              <a:rPr lang="zh-TW" altLang="en-US"/>
              <a:t>可以閱覽、新增、刪除、修改文章 </a:t>
            </a:r>
            <a:r>
              <a:rPr lang="en-US" altLang="zh-TW"/>
              <a:t>(5%)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Basic PHP</a:t>
            </a:r>
            <a:r>
              <a:rPr lang="zh-TW" altLang="en-US" dirty="0" smtClean="0"/>
              <a:t> </a:t>
            </a:r>
            <a:r>
              <a:rPr lang="en-US" altLang="zh-TW" dirty="0" smtClean="0"/>
              <a:t>router</a:t>
            </a:r>
            <a:endParaRPr lang="en-US" altLang="zh-TW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於網站根目錄建立資料夾 </a:t>
            </a:r>
            <a:r>
              <a:rPr lang="en-US" altLang="zh-TW"/>
              <a:t>app</a:t>
            </a:r>
            <a:r>
              <a:rPr lang="zh-TW" altLang="en-US"/>
              <a:t>，裡面只能有一個檔案， 檔名為 </a:t>
            </a:r>
            <a:r>
              <a:rPr lang="en-US" altLang="zh-TW"/>
              <a:t>index.php</a:t>
            </a:r>
            <a:r>
              <a:rPr lang="zh-TW" altLang="en-US"/>
              <a:t>，請調整 </a:t>
            </a:r>
            <a:r>
              <a:rPr lang="en-US" altLang="zh-TW"/>
              <a:t>apache </a:t>
            </a:r>
            <a:r>
              <a:rPr lang="zh-TW" altLang="en-US"/>
              <a:t>設定及撰寫 </a:t>
            </a:r>
            <a:r>
              <a:rPr lang="en-US" altLang="zh-TW"/>
              <a:t>index.php</a:t>
            </a:r>
            <a:r>
              <a:rPr lang="zh-TW" altLang="en-US"/>
              <a:t>，來達到以下三個要求 </a:t>
            </a:r>
            <a:r>
              <a:rPr lang="en-US" altLang="zh-TW"/>
              <a:t>(10%)</a:t>
            </a:r>
          </a:p>
          <a:p>
            <a:pPr lvl="1"/>
            <a:r>
              <a:rPr lang="zh-TW" altLang="en-US">
                <a:ea typeface="華康標楷體(P)" charset="0"/>
              </a:rPr>
              <a:t>瀏覽 </a:t>
            </a:r>
            <a:r>
              <a:rPr lang="en-US" altLang="zh-TW">
                <a:ea typeface="華康標楷體(P)" charset="0"/>
              </a:rPr>
              <a:t>https://{your domain}/app/</a:t>
            </a:r>
            <a:r>
              <a:rPr lang="zh-TW" altLang="en-US">
                <a:ea typeface="華康標楷體(P)" charset="0"/>
              </a:rPr>
              <a:t>，回傳網頁內容 </a:t>
            </a:r>
            <a:r>
              <a:rPr lang="en-US" altLang="zh-TW">
                <a:ea typeface="華康標楷體(P)" charset="0"/>
              </a:rPr>
              <a:t>route /</a:t>
            </a:r>
          </a:p>
          <a:p>
            <a:pPr lvl="1"/>
            <a:r>
              <a:rPr lang="zh-TW" altLang="en-US">
                <a:ea typeface="華康標楷體(P)" charset="0"/>
              </a:rPr>
              <a:t>瀏覽 </a:t>
            </a:r>
            <a:r>
              <a:rPr lang="en-US" altLang="zh-TW">
                <a:ea typeface="華康標楷體(P)" charset="0"/>
              </a:rPr>
              <a:t>https://{your domain}/app/{string}</a:t>
            </a:r>
            <a:r>
              <a:rPr lang="zh-TW" altLang="en-US">
                <a:ea typeface="華康標楷體(P)" charset="0"/>
              </a:rPr>
              <a:t>，回傳網頁內容 </a:t>
            </a:r>
            <a:r>
              <a:rPr lang="en-US" altLang="zh-TW">
                <a:ea typeface="華康標楷體(P)" charset="0"/>
              </a:rPr>
              <a:t>route /{string}</a:t>
            </a:r>
          </a:p>
          <a:p>
            <a:pPr lvl="1"/>
            <a:r>
              <a:rPr lang="zh-TW" altLang="en-US">
                <a:ea typeface="華康標楷體(P)" charset="0"/>
              </a:rPr>
              <a:t>瀏覽 </a:t>
            </a:r>
            <a:r>
              <a:rPr lang="en-US" altLang="zh-TW">
                <a:ea typeface="華康標楷體(P)" charset="0"/>
              </a:rPr>
              <a:t>https://{your domain}/app/hello?name={string}</a:t>
            </a:r>
            <a:r>
              <a:rPr lang="zh-TW" altLang="en-US">
                <a:ea typeface="華康標楷體(P)" charset="0"/>
              </a:rPr>
              <a:t>，回傳網頁內容 </a:t>
            </a:r>
            <a:r>
              <a:rPr lang="en-US" altLang="zh-TW">
                <a:ea typeface="華康標楷體(P)" charset="0"/>
              </a:rPr>
              <a:t>Hello, {string}</a:t>
            </a:r>
            <a:endParaRPr lang="zh-TW" altLang="en-US">
              <a:ea typeface="華康標楷體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ffectLst/>
              </a:rPr>
              <a:t>Apache - PHP 7</a:t>
            </a:r>
            <a:endParaRPr lang="en-US" altLang="zh-TW" dirty="0"/>
          </a:p>
        </p:txBody>
      </p:sp>
      <p:pic>
        <p:nvPicPr>
          <p:cNvPr id="2765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6075"/>
            <a:ext cx="5429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4688"/>
            <a:ext cx="54483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881563"/>
            <a:ext cx="6076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Demo (10%)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zh-TW" altLang="en-US" dirty="0" smtClean="0"/>
              <a:t>隨機抽作業中幾項服務，請解釋如何設定及原理</a:t>
            </a:r>
            <a:endParaRPr lang="en-US" altLang="zh-TW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ffectLst/>
              </a:rPr>
              <a:t>Bonus</a:t>
            </a:r>
            <a:endParaRPr lang="en-US" altLang="zh-TW" dirty="0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zh-TW" altLang="en-US" dirty="0"/>
              <a:t>憑證使用 </a:t>
            </a:r>
            <a:r>
              <a:rPr lang="en-US" altLang="zh-TW" dirty="0"/>
              <a:t>let's encrypt </a:t>
            </a:r>
            <a:r>
              <a:rPr lang="zh-TW" altLang="en-US" dirty="0"/>
              <a:t>或其他合格第三方憑證簽發 </a:t>
            </a:r>
            <a:r>
              <a:rPr lang="en-US" altLang="zh-TW" dirty="0"/>
              <a:t>(5%)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zh-TW" altLang="en-US" dirty="0"/>
              <a:t>通過 </a:t>
            </a:r>
            <a:r>
              <a:rPr lang="en-US" altLang="zh-TW" dirty="0"/>
              <a:t>SSL Lab </a:t>
            </a:r>
            <a:r>
              <a:rPr lang="zh-TW" altLang="en-US" dirty="0"/>
              <a:t>獲得 </a:t>
            </a:r>
            <a:r>
              <a:rPr lang="en-US" altLang="zh-TW" dirty="0"/>
              <a:t>A+ (10%)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ffectLst/>
              </a:rPr>
              <a:t>Bonus</a:t>
            </a:r>
            <a:endParaRPr lang="en-US" altLang="zh-TW" dirty="0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3810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zh-TW" altLang="en-US" sz="1800"/>
              <a:t>採用 </a:t>
            </a:r>
            <a:r>
              <a:rPr lang="en-US" altLang="zh-TW" sz="1800"/>
              <a:t>let's encrypt </a:t>
            </a:r>
            <a:r>
              <a:rPr lang="zh-TW" altLang="en-US" sz="1800"/>
              <a:t>或 其它合格憑證頒發機構簽發之憑證</a:t>
            </a:r>
            <a:endParaRPr lang="en-US" altLang="zh-TW" sz="1800"/>
          </a:p>
          <a:p>
            <a:pPr marL="0" indent="0">
              <a:buFont typeface="Wingdings" charset="2"/>
              <a:buNone/>
            </a:pPr>
            <a:r>
              <a:rPr lang="en-US" altLang="zh-TW" sz="1400" b="1"/>
              <a:t>StartCom</a:t>
            </a:r>
            <a:r>
              <a:rPr lang="zh-TW" altLang="en-US" sz="1400" b="1"/>
              <a:t>、沃通以及其旗下憑證機構</a:t>
            </a:r>
            <a:r>
              <a:rPr lang="zh-TW" altLang="en-US" sz="1400" b="1">
                <a:solidFill>
                  <a:srgbClr val="C00000"/>
                </a:solidFill>
              </a:rPr>
              <a:t>不屬於</a:t>
            </a:r>
            <a:r>
              <a:rPr lang="zh-TW" altLang="en-US" sz="1400" b="1"/>
              <a:t>合格憑證頒發機構</a:t>
            </a:r>
            <a:endParaRPr lang="en-US" altLang="zh-TW" sz="1800"/>
          </a:p>
        </p:txBody>
      </p:sp>
      <p:pic>
        <p:nvPicPr>
          <p:cNvPr id="30724" name="Picture 2" descr="https://i.imgur.com/hKppw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333625"/>
            <a:ext cx="403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ffectLst/>
              </a:rPr>
              <a:t>Bonus</a:t>
            </a:r>
            <a:endParaRPr lang="en-US" altLang="zh-TW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3810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zh-TW" altLang="en-US" sz="1800"/>
              <a:t>通過 </a:t>
            </a:r>
            <a:r>
              <a:rPr lang="en-US" altLang="zh-TW" sz="1800"/>
              <a:t>SSL Lab </a:t>
            </a:r>
            <a:r>
              <a:rPr lang="zh-TW" altLang="en-US" sz="1800"/>
              <a:t>測試 </a:t>
            </a:r>
            <a:r>
              <a:rPr lang="en-US" altLang="zh-TW" sz="1800">
                <a:hlinkClick r:id="rId2"/>
              </a:rPr>
              <a:t>https://www.ssllabs.com/ </a:t>
            </a:r>
            <a:r>
              <a:rPr lang="zh-TW" altLang="en-US" sz="1800"/>
              <a:t>獲得 </a:t>
            </a:r>
            <a:r>
              <a:rPr lang="en-US" altLang="zh-TW" sz="1800"/>
              <a:t>A+ </a:t>
            </a:r>
            <a:r>
              <a:rPr lang="zh-TW" altLang="en-US" sz="1800"/>
              <a:t>評等</a:t>
            </a:r>
            <a:endParaRPr lang="en-US" altLang="zh-TW" sz="1800"/>
          </a:p>
        </p:txBody>
      </p:sp>
      <p:pic>
        <p:nvPicPr>
          <p:cNvPr id="31748" name="Picture 4" descr="https://i.imgur.com/7PULHD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22776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Deadline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2017/12/13 23:59</a:t>
            </a:r>
          </a:p>
          <a:p>
            <a:r>
              <a:rPr lang="en-US" altLang="zh-TW"/>
              <a:t>You do not need to submit anything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How to hand in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DEMO</a:t>
            </a:r>
            <a:r>
              <a:rPr lang="zh-TW" altLang="en-US"/>
              <a:t> </a:t>
            </a:r>
            <a:r>
              <a:rPr lang="en-US" altLang="zh-TW">
                <a:solidFill>
                  <a:srgbClr val="FF0000"/>
                </a:solidFill>
              </a:rPr>
              <a:t>2017/12/14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(</a:t>
            </a:r>
            <a:r>
              <a:rPr lang="zh-TW" altLang="en-US">
                <a:solidFill>
                  <a:srgbClr val="FF0000"/>
                </a:solidFill>
              </a:rPr>
              <a:t>四</a:t>
            </a:r>
            <a:r>
              <a:rPr lang="en-US" altLang="zh-TW">
                <a:solidFill>
                  <a:srgbClr val="FF0000"/>
                </a:solidFill>
              </a:rPr>
              <a:t>)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18:30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~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22:30</a:t>
            </a:r>
            <a:endParaRPr lang="en-US" altLang="zh-TW"/>
          </a:p>
          <a:p>
            <a:pPr lvl="1"/>
            <a:r>
              <a:rPr lang="zh-TW" altLang="en-US">
                <a:ea typeface="華康標楷體(P)" charset="0"/>
              </a:rPr>
              <a:t>如果當天無法來，最晚於 </a:t>
            </a:r>
            <a:r>
              <a:rPr lang="en-US" altLang="zh-TW">
                <a:solidFill>
                  <a:srgbClr val="FF0000"/>
                </a:solidFill>
                <a:ea typeface="華康標楷體(P)" charset="0"/>
              </a:rPr>
              <a:t>2017/12/10</a:t>
            </a:r>
            <a:r>
              <a:rPr lang="zh-TW" altLang="en-US">
                <a:solidFill>
                  <a:srgbClr val="FF0000"/>
                </a:solidFill>
                <a:ea typeface="華康標楷體(P)" charset="0"/>
              </a:rPr>
              <a:t> </a:t>
            </a:r>
            <a:r>
              <a:rPr lang="en-US" altLang="zh-TW">
                <a:solidFill>
                  <a:srgbClr val="FF0000"/>
                </a:solidFill>
                <a:ea typeface="華康標楷體(P)" charset="0"/>
              </a:rPr>
              <a:t>23:59</a:t>
            </a:r>
            <a:r>
              <a:rPr lang="zh-TW" altLang="en-US">
                <a:ea typeface="華康標楷體(P)" charset="0"/>
              </a:rPr>
              <a:t> 前寄信說明並提出 </a:t>
            </a:r>
            <a:r>
              <a:rPr lang="en-US" altLang="zh-TW">
                <a:ea typeface="華康標楷體(P)" charset="0"/>
              </a:rPr>
              <a:t>DEMO </a:t>
            </a:r>
            <a:r>
              <a:rPr lang="zh-TW" altLang="en-US">
                <a:ea typeface="華康標楷體(P)" charset="0"/>
              </a:rPr>
              <a:t>日期之前可以來</a:t>
            </a:r>
            <a:r>
              <a:rPr lang="zh-TW" altLang="en-US">
                <a:solidFill>
                  <a:srgbClr val="FF0000"/>
                </a:solidFill>
                <a:ea typeface="華康標楷體(P)" charset="0"/>
              </a:rPr>
              <a:t>提早 </a:t>
            </a:r>
            <a:r>
              <a:rPr lang="en-US" altLang="zh-TW">
                <a:solidFill>
                  <a:srgbClr val="FF0000"/>
                </a:solidFill>
                <a:ea typeface="華康標楷體(P)" charset="0"/>
              </a:rPr>
              <a:t>DEMO</a:t>
            </a:r>
            <a:r>
              <a:rPr lang="zh-TW" altLang="en-US">
                <a:solidFill>
                  <a:srgbClr val="FF0000"/>
                </a:solidFill>
                <a:ea typeface="華康標楷體(P)" charset="0"/>
              </a:rPr>
              <a:t> </a:t>
            </a:r>
            <a:r>
              <a:rPr lang="zh-TW" altLang="en-US">
                <a:ea typeface="華康標楷體(P)" charset="0"/>
              </a:rPr>
              <a:t>的時段</a:t>
            </a:r>
            <a:endParaRPr lang="en-US" altLang="zh-TW">
              <a:ea typeface="華康標楷體(P)" charset="0"/>
            </a:endParaRPr>
          </a:p>
          <a:p>
            <a:pPr lvl="1"/>
            <a:r>
              <a:rPr lang="zh-TW" altLang="en-US">
                <a:ea typeface="華康標楷體(P)" charset="0"/>
              </a:rPr>
              <a:t>如沒有特殊原因 </a:t>
            </a:r>
            <a:r>
              <a:rPr lang="en-US" altLang="zh-TW">
                <a:ea typeface="華康標楷體(P)" charset="0"/>
              </a:rPr>
              <a:t>(</a:t>
            </a:r>
            <a:r>
              <a:rPr lang="zh-TW" altLang="en-US">
                <a:ea typeface="華康標楷體(P)" charset="0"/>
              </a:rPr>
              <a:t>病假需要提出相關證明</a:t>
            </a:r>
            <a:r>
              <a:rPr lang="en-US" altLang="zh-TW">
                <a:ea typeface="華康標楷體(P)" charset="0"/>
              </a:rPr>
              <a:t>)</a:t>
            </a:r>
            <a:r>
              <a:rPr lang="zh-TW" altLang="en-US">
                <a:ea typeface="華康標楷體(P)" charset="0"/>
              </a:rPr>
              <a:t>，</a:t>
            </a:r>
            <a:r>
              <a:rPr lang="zh-TW" altLang="en-US">
                <a:solidFill>
                  <a:srgbClr val="FF0000"/>
                </a:solidFill>
                <a:ea typeface="華康標楷體(P)" charset="0"/>
              </a:rPr>
              <a:t>不開放補 </a:t>
            </a:r>
            <a:r>
              <a:rPr lang="en-US" altLang="zh-TW">
                <a:solidFill>
                  <a:srgbClr val="FF0000"/>
                </a:solidFill>
                <a:ea typeface="華康標楷體(P)" charset="0"/>
              </a:rPr>
              <a:t>DEMO</a:t>
            </a:r>
          </a:p>
          <a:p>
            <a:pPr>
              <a:buFont typeface="Wingdings" charset="2"/>
              <a:buNone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Requirements </a:t>
            </a:r>
            <a:endParaRPr lang="en-US" altLang="zh-TW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marL="457200" indent="-457200"/>
            <a:r>
              <a:rPr lang="en-US" altLang="zh-TW"/>
              <a:t>Web Service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Virtual Host (5%)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Hide Server Token (5%)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HTTPS (30%)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Access Control / Rewrite   (10%)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PHP (10%)</a:t>
            </a:r>
          </a:p>
          <a:p>
            <a:pPr marL="457200" indent="-457200"/>
            <a:r>
              <a:rPr lang="en-US" altLang="zh-TW"/>
              <a:t>Database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MySQL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/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MariaDB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(10%)</a:t>
            </a:r>
          </a:p>
          <a:p>
            <a:pPr marL="457200" indent="-457200"/>
            <a:r>
              <a:rPr lang="en-US" altLang="zh-TW"/>
              <a:t>HTTP Application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phpMyAdmin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(5%)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Wordpress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(5%)</a:t>
            </a:r>
          </a:p>
          <a:p>
            <a:pPr marL="857250" lvl="1" indent="-457200"/>
            <a:r>
              <a:rPr lang="en-US" altLang="zh-TW">
                <a:ea typeface="華康標楷體(P)" charset="0"/>
              </a:rPr>
              <a:t>Basic PHP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router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(10%)</a:t>
            </a:r>
          </a:p>
          <a:p>
            <a:pPr marL="457200" indent="-457200"/>
            <a:r>
              <a:rPr lang="en-US" altLang="zh-TW"/>
              <a:t>DEMO (10%)</a:t>
            </a:r>
          </a:p>
          <a:p>
            <a:pPr marL="857250" lvl="1" indent="-457200"/>
            <a:endParaRPr lang="en-US" altLang="zh-TW">
              <a:ea typeface="華康標楷體(P)" charset="0"/>
            </a:endParaRPr>
          </a:p>
          <a:p>
            <a:pPr marL="857250" lvl="1" indent="-457200"/>
            <a:endParaRPr lang="en-US" altLang="zh-TW">
              <a:ea typeface="華康標楷體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Help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r>
              <a:rPr lang="en-US" altLang="zh-TW"/>
              <a:t>Email ta@nasa.cs.nctu.edu.tw</a:t>
            </a:r>
          </a:p>
          <a:p>
            <a:r>
              <a:rPr lang="en-US" altLang="zh-TW"/>
              <a:t>Goto CSCC to ask professional 3F!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188" y="2819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>
                <a:effectLst/>
              </a:rPr>
              <a:t>Apache</a:t>
            </a:r>
            <a:endParaRPr lang="en-US" altLang="zh-TW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 </a:t>
            </a:r>
            <a:r>
              <a:rPr lang="en-US" altLang="zh-TW" dirty="0">
                <a:effectLst/>
              </a:rPr>
              <a:t>Virtual Host</a:t>
            </a:r>
            <a:endParaRPr lang="en-US" altLang="zh-TW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zh-TW"/>
              <a:t>Setup a name-based virtual hosts in Apache.</a:t>
            </a:r>
          </a:p>
          <a:p>
            <a:pPr marL="457200" indent="-457200"/>
            <a:r>
              <a:rPr lang="zh-TW" altLang="en-US"/>
              <a:t>使用 </a:t>
            </a:r>
            <a:r>
              <a:rPr lang="en-US" altLang="zh-TW"/>
              <a:t>ip </a:t>
            </a:r>
            <a:r>
              <a:rPr lang="zh-TW" altLang="en-US"/>
              <a:t>和 </a:t>
            </a:r>
            <a:r>
              <a:rPr lang="en-US" altLang="zh-TW"/>
              <a:t>Domain </a:t>
            </a:r>
            <a:r>
              <a:rPr lang="zh-TW" altLang="en-US"/>
              <a:t>瀏覽網站根目錄會看到不同內容 </a:t>
            </a:r>
            <a:r>
              <a:rPr lang="en-US" altLang="zh-TW"/>
              <a:t>(5%)</a:t>
            </a:r>
          </a:p>
          <a:p>
            <a:pPr marL="457200" indent="-457200"/>
            <a:r>
              <a:rPr lang="en-US" altLang="zh-TW"/>
              <a:t>You can get domain names from: </a:t>
            </a:r>
          </a:p>
          <a:p>
            <a:pPr marL="457200" indent="-457200">
              <a:buFont typeface="Wingdings" charset="2"/>
              <a:buNone/>
            </a:pPr>
            <a:r>
              <a:rPr lang="en-US" altLang="zh-TW"/>
              <a:t>	• </a:t>
            </a:r>
            <a:r>
              <a:rPr lang="en-US" altLang="zh-TW">
                <a:hlinkClick r:id="rId2"/>
              </a:rPr>
              <a:t>https://www.nctucs.net/</a:t>
            </a:r>
            <a:endParaRPr lang="en-US" altLang="zh-TW"/>
          </a:p>
          <a:p>
            <a:pPr marL="457200" indent="-457200">
              <a:buFont typeface="Wingdings" charset="2"/>
              <a:buNone/>
            </a:pPr>
            <a:r>
              <a:rPr lang="zh-TW" altLang="en-US"/>
              <a:t>            </a:t>
            </a:r>
            <a:r>
              <a:rPr lang="en-US" altLang="zh-TW"/>
              <a:t>• </a:t>
            </a:r>
            <a:r>
              <a:rPr lang="en-US" altLang="zh-TW">
                <a:solidFill>
                  <a:srgbClr val="FF0000"/>
                </a:solidFill>
                <a:hlinkClick r:id="rId3"/>
              </a:rPr>
              <a:t>https://nctu.me/</a:t>
            </a:r>
            <a:endParaRPr lang="en-US" altLang="zh-TW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None/>
            </a:pPr>
            <a:r>
              <a:rPr lang="en-US" altLang="zh-TW"/>
              <a:t>	• </a:t>
            </a:r>
            <a:r>
              <a:rPr lang="en-US" altLang="zh-TW">
                <a:solidFill>
                  <a:srgbClr val="FF0000"/>
                </a:solidFill>
                <a:hlinkClick r:id="rId4"/>
              </a:rPr>
              <a:t>https://www.noip.com/</a:t>
            </a:r>
            <a:endParaRPr lang="en-US" altLang="zh-TW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 </a:t>
            </a:r>
            <a:r>
              <a:rPr lang="en-US" altLang="zh-TW" dirty="0">
                <a:effectLst/>
              </a:rPr>
              <a:t>Virtual Host</a:t>
            </a:r>
            <a:endParaRPr lang="en-US" altLang="zh-TW" dirty="0"/>
          </a:p>
        </p:txBody>
      </p:sp>
      <p:pic>
        <p:nvPicPr>
          <p:cNvPr id="102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342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Hide Server Token</a:t>
            </a:r>
            <a:endParaRPr lang="en-US" altLang="zh-TW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瀏覽 </a:t>
            </a:r>
            <a:r>
              <a:rPr lang="en-US" altLang="zh-TW"/>
              <a:t>php </a:t>
            </a:r>
            <a:r>
              <a:rPr lang="zh-TW" altLang="en-US"/>
              <a:t>網頁時，</a:t>
            </a:r>
            <a:r>
              <a:rPr lang="en-US" altLang="zh-TW"/>
              <a:t>Response header </a:t>
            </a:r>
            <a:r>
              <a:rPr lang="zh-TW" altLang="en-US"/>
              <a:t>中不包含 </a:t>
            </a:r>
            <a:r>
              <a:rPr lang="en-US" altLang="zh-TW"/>
              <a:t>php </a:t>
            </a:r>
            <a:r>
              <a:rPr lang="zh-TW" altLang="en-US"/>
              <a:t>相關資訊 </a:t>
            </a:r>
            <a:r>
              <a:rPr lang="en-US" altLang="zh-TW"/>
              <a:t>(1%)</a:t>
            </a:r>
          </a:p>
          <a:p>
            <a:r>
              <a:rPr lang="zh-TW" altLang="en-US"/>
              <a:t>網站的 </a:t>
            </a:r>
            <a:r>
              <a:rPr lang="en-US" altLang="zh-TW"/>
              <a:t>Response header </a:t>
            </a:r>
            <a:r>
              <a:rPr lang="zh-TW" altLang="en-US"/>
              <a:t>只顯示沒有版本的 </a:t>
            </a:r>
            <a:r>
              <a:rPr lang="en-US" altLang="zh-TW"/>
              <a:t>Apache </a:t>
            </a:r>
            <a:r>
              <a:rPr lang="zh-TW" altLang="en-US"/>
              <a:t>資訊可以得到 </a:t>
            </a:r>
            <a:r>
              <a:rPr lang="en-US" altLang="zh-TW"/>
              <a:t>(2%)</a:t>
            </a:r>
            <a:r>
              <a:rPr lang="zh-TW" altLang="en-US"/>
              <a:t>，如果完全隱藏 </a:t>
            </a:r>
            <a:r>
              <a:rPr lang="en-US" altLang="zh-TW"/>
              <a:t>Apache</a:t>
            </a:r>
            <a:r>
              <a:rPr lang="zh-TW" altLang="en-US"/>
              <a:t> 資訊或是偽裝成其他 </a:t>
            </a:r>
            <a:r>
              <a:rPr lang="en-US" altLang="zh-TW"/>
              <a:t>web service </a:t>
            </a:r>
            <a:r>
              <a:rPr lang="zh-TW" altLang="en-US"/>
              <a:t>的名字則得 </a:t>
            </a:r>
            <a:r>
              <a:rPr lang="en-US" altLang="zh-TW"/>
              <a:t>(4%)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Hide Server Token</a:t>
            </a:r>
            <a:endParaRPr lang="en-US" altLang="zh-TW" dirty="0"/>
          </a:p>
        </p:txBody>
      </p:sp>
      <p:sp>
        <p:nvSpPr>
          <p:cNvPr id="12291" name="文字方塊 11"/>
          <p:cNvSpPr txBox="1">
            <a:spLocks noChangeArrowheads="1"/>
          </p:cNvSpPr>
          <p:nvPr/>
        </p:nvSpPr>
        <p:spPr bwMode="auto">
          <a:xfrm>
            <a:off x="887413" y="1771650"/>
            <a:ext cx="682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  <a:ea typeface="新細明體" charset="-120"/>
              </a:rPr>
              <a:t>只顯示不帶版本號的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Apache </a:t>
            </a:r>
            <a:r>
              <a:rPr kumimoji="0" lang="zh-TW" altLang="en-US" sz="1800">
                <a:latin typeface="Arial" charset="0"/>
                <a:ea typeface="新細明體" charset="-120"/>
              </a:rPr>
              <a:t>資訊，以及隱藏 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php</a:t>
            </a:r>
            <a:r>
              <a:rPr kumimoji="0" lang="zh-TW" altLang="en-US" sz="1800">
                <a:latin typeface="Arial" charset="0"/>
                <a:ea typeface="新細明體" charset="-120"/>
              </a:rPr>
              <a:t> 相關資訊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(3%)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  <p:grpSp>
        <p:nvGrpSpPr>
          <p:cNvPr id="12292" name="群組 18"/>
          <p:cNvGrpSpPr>
            <a:grpSpLocks/>
          </p:cNvGrpSpPr>
          <p:nvPr/>
        </p:nvGrpSpPr>
        <p:grpSpPr bwMode="auto">
          <a:xfrm>
            <a:off x="984250" y="2319338"/>
            <a:ext cx="7993063" cy="1209675"/>
            <a:chOff x="990600" y="2286000"/>
            <a:chExt cx="7993930" cy="1210437"/>
          </a:xfrm>
        </p:grpSpPr>
        <p:pic>
          <p:nvPicPr>
            <p:cNvPr id="12297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286000"/>
              <a:ext cx="7993930" cy="1210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線接點 16"/>
            <p:cNvCxnSpPr/>
            <p:nvPr/>
          </p:nvCxnSpPr>
          <p:spPr bwMode="auto">
            <a:xfrm>
              <a:off x="1752683" y="3048480"/>
              <a:ext cx="53345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93" name="群組 14"/>
          <p:cNvGrpSpPr>
            <a:grpSpLocks/>
          </p:cNvGrpSpPr>
          <p:nvPr/>
        </p:nvGrpSpPr>
        <p:grpSpPr bwMode="auto">
          <a:xfrm>
            <a:off x="990600" y="4876800"/>
            <a:ext cx="7994650" cy="1219200"/>
            <a:chOff x="990600" y="4267200"/>
            <a:chExt cx="7993930" cy="1219200"/>
          </a:xfrm>
        </p:grpSpPr>
        <p:pic>
          <p:nvPicPr>
            <p:cNvPr id="12295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267200"/>
              <a:ext cx="799393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線接點 17"/>
            <p:cNvCxnSpPr/>
            <p:nvPr/>
          </p:nvCxnSpPr>
          <p:spPr bwMode="auto">
            <a:xfrm>
              <a:off x="1676338" y="5029200"/>
              <a:ext cx="1600056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294" name="文字方塊 21"/>
          <p:cNvSpPr txBox="1">
            <a:spLocks noChangeArrowheads="1"/>
          </p:cNvSpPr>
          <p:nvPr/>
        </p:nvSpPr>
        <p:spPr bwMode="auto">
          <a:xfrm>
            <a:off x="887413" y="4259263"/>
            <a:ext cx="6351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charset="2"/>
              <a:buChar char="q"/>
              <a:defRPr kumimoji="1" sz="2400">
                <a:solidFill>
                  <a:schemeClr val="tx1"/>
                </a:solidFill>
                <a:latin typeface="Times New Roman" charset="0"/>
                <a:ea typeface="華康儷中黑(P)" charset="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charset="2"/>
              <a:buChar char="Ø"/>
              <a:defRPr kumimoji="1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華康標楷體(P)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800">
                <a:latin typeface="Arial" charset="0"/>
                <a:ea typeface="新細明體" charset="-120"/>
              </a:rPr>
              <a:t>偽裝成其他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web service </a:t>
            </a:r>
            <a:r>
              <a:rPr kumimoji="0" lang="zh-TW" altLang="en-US" sz="1800">
                <a:latin typeface="Arial" charset="0"/>
                <a:ea typeface="新細明體" charset="-120"/>
              </a:rPr>
              <a:t>資訊，以及隱藏 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php</a:t>
            </a:r>
            <a:r>
              <a:rPr kumimoji="0" lang="zh-TW" altLang="en-US" sz="1800">
                <a:latin typeface="Arial" charset="0"/>
                <a:ea typeface="新細明體" charset="-120"/>
              </a:rPr>
              <a:t> 相關資訊 </a:t>
            </a:r>
            <a:r>
              <a:rPr kumimoji="0" lang="en-US" altLang="zh-TW" sz="1800">
                <a:latin typeface="Arial" charset="0"/>
                <a:ea typeface="新細明體" charset="-120"/>
              </a:rPr>
              <a:t>(5%)</a:t>
            </a:r>
            <a:endParaRPr kumimoji="0" lang="zh-TW" altLang="en-US" sz="180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ffectLst/>
              </a:rPr>
              <a:t>Apache -</a:t>
            </a:r>
            <a:r>
              <a:rPr lang="zh-TW" altLang="en-US" dirty="0" smtClean="0">
                <a:effectLst/>
              </a:rPr>
              <a:t> </a:t>
            </a:r>
            <a:r>
              <a:rPr lang="en-US" altLang="zh-TW" dirty="0">
                <a:effectLst/>
              </a:rPr>
              <a:t>HTTPS </a:t>
            </a:r>
            <a:endParaRPr lang="en-US" altLang="zh-TW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r>
              <a:rPr lang="zh-TW" altLang="en-US">
                <a:solidFill>
                  <a:srgbClr val="FF0000"/>
                </a:solidFill>
              </a:rPr>
              <a:t>使用 </a:t>
            </a:r>
            <a:r>
              <a:rPr lang="en-US" altLang="zh-TW">
                <a:solidFill>
                  <a:srgbClr val="FF0000"/>
                </a:solidFill>
              </a:rPr>
              <a:t>domain</a:t>
            </a:r>
            <a:r>
              <a:rPr lang="zh-TW" altLang="en-US">
                <a:solidFill>
                  <a:srgbClr val="FF0000"/>
                </a:solidFill>
              </a:rPr>
              <a:t> 瀏覽時</a:t>
            </a:r>
            <a:endParaRPr lang="en-US" altLang="zh-TW">
              <a:solidFill>
                <a:srgbClr val="FF0000"/>
              </a:solidFill>
            </a:endParaRPr>
          </a:p>
          <a:p>
            <a:pPr marL="0" indent="0"/>
            <a:r>
              <a:rPr lang="zh-TW" altLang="en-US"/>
              <a:t>啟用 </a:t>
            </a:r>
            <a:r>
              <a:rPr lang="en-US" altLang="zh-TW"/>
              <a:t>HTTPS</a:t>
            </a:r>
            <a:r>
              <a:rPr lang="zh-TW" altLang="en-US"/>
              <a:t> </a:t>
            </a:r>
            <a:r>
              <a:rPr lang="en-US" altLang="zh-TW"/>
              <a:t>(5%)</a:t>
            </a:r>
            <a:endParaRPr lang="zh-TW" altLang="en-US"/>
          </a:p>
          <a:p>
            <a:pPr lvl="1"/>
            <a:r>
              <a:rPr lang="zh-TW" altLang="en-US">
                <a:ea typeface="華康標楷體(P)" charset="0"/>
              </a:rPr>
              <a:t>可使用 </a:t>
            </a:r>
            <a:r>
              <a:rPr lang="en-US" altLang="zh-TW">
                <a:ea typeface="華康標楷體(P)" charset="0"/>
              </a:rPr>
              <a:t>self-signed certificate</a:t>
            </a:r>
          </a:p>
          <a:p>
            <a:pPr lvl="1"/>
            <a:r>
              <a:rPr lang="zh-TW" altLang="en-US">
                <a:ea typeface="華康標楷體(P)" charset="0"/>
              </a:rPr>
              <a:t>未啟用 </a:t>
            </a:r>
            <a:r>
              <a:rPr lang="en-US" altLang="zh-TW">
                <a:ea typeface="華康標楷體(P)" charset="0"/>
              </a:rPr>
              <a:t>HTTPS</a:t>
            </a:r>
            <a:r>
              <a:rPr lang="zh-TW" altLang="en-US">
                <a:ea typeface="華康標楷體(P)" charset="0"/>
              </a:rPr>
              <a:t> </a:t>
            </a:r>
            <a:r>
              <a:rPr lang="en-US" altLang="zh-TW">
                <a:ea typeface="華康標楷體(P)" charset="0"/>
              </a:rPr>
              <a:t>(-5%)</a:t>
            </a:r>
          </a:p>
          <a:p>
            <a:pPr lvl="1"/>
            <a:r>
              <a:rPr lang="en-US" altLang="zh-TW">
                <a:ea typeface="華康標楷體(P)" charset="0"/>
              </a:rPr>
              <a:t>self-signed certificate</a:t>
            </a:r>
            <a:r>
              <a:rPr lang="zh-TW" altLang="en-US">
                <a:ea typeface="華康標楷體(P)" charset="0"/>
              </a:rPr>
              <a:t> 如果要使用 </a:t>
            </a:r>
            <a:r>
              <a:rPr lang="en-US" altLang="zh-TW">
                <a:ea typeface="華康標楷體(P)" charset="0"/>
              </a:rPr>
              <a:t>curl </a:t>
            </a:r>
            <a:r>
              <a:rPr lang="zh-TW" altLang="en-US">
                <a:ea typeface="華康標楷體(P)" charset="0"/>
              </a:rPr>
              <a:t>做測試，記得加 </a:t>
            </a:r>
            <a:r>
              <a:rPr lang="en-US" altLang="zh-TW">
                <a:ea typeface="華康標楷體(P)" charset="0"/>
              </a:rPr>
              <a:t>-k</a:t>
            </a:r>
            <a:r>
              <a:rPr lang="zh-TW" altLang="en-US">
                <a:ea typeface="華康標楷體(P)" charset="0"/>
              </a:rPr>
              <a:t> 喔</a:t>
            </a:r>
          </a:p>
          <a:p>
            <a:pPr marL="0" indent="0"/>
            <a:r>
              <a:rPr lang="en-US" altLang="zh-TW"/>
              <a:t>HTTP auto redirect HTTPS (5%)</a:t>
            </a:r>
          </a:p>
          <a:p>
            <a:pPr lvl="1"/>
            <a:r>
              <a:rPr lang="zh-TW" altLang="en-US">
                <a:ea typeface="華康標楷體(P)" charset="0"/>
              </a:rPr>
              <a:t>未啟用 </a:t>
            </a:r>
            <a:r>
              <a:rPr lang="en-US" altLang="zh-TW">
                <a:ea typeface="華康標楷體(P)" charset="0"/>
              </a:rPr>
              <a:t>HTTPS</a:t>
            </a:r>
            <a:r>
              <a:rPr lang="zh-TW" altLang="en-US">
                <a:ea typeface="華康標楷體(P)" charset="0"/>
              </a:rPr>
              <a:t> 不給分</a:t>
            </a:r>
          </a:p>
          <a:p>
            <a:pPr marL="0" indent="0"/>
            <a:r>
              <a:rPr lang="zh-TW" altLang="en-US"/>
              <a:t>啟用 </a:t>
            </a:r>
            <a:r>
              <a:rPr lang="en-US" altLang="zh-TW"/>
              <a:t>HSTS</a:t>
            </a:r>
            <a:r>
              <a:rPr lang="zh-TW" altLang="en-US"/>
              <a:t> </a:t>
            </a:r>
            <a:r>
              <a:rPr lang="en-US" altLang="zh-TW"/>
              <a:t>(10%)</a:t>
            </a:r>
          </a:p>
          <a:p>
            <a:pPr lvl="1"/>
            <a:r>
              <a:rPr lang="zh-TW" altLang="en-US">
                <a:ea typeface="華康標楷體(P)" charset="0"/>
              </a:rPr>
              <a:t>僅驗證 </a:t>
            </a:r>
            <a:r>
              <a:rPr lang="en-US" altLang="zh-TW">
                <a:ea typeface="華康標楷體(P)" charset="0"/>
              </a:rPr>
              <a:t>HTTPS</a:t>
            </a:r>
            <a:r>
              <a:rPr lang="zh-TW" altLang="en-US">
                <a:ea typeface="華康標楷體(P)" charset="0"/>
              </a:rPr>
              <a:t> 回傳的 </a:t>
            </a:r>
            <a:r>
              <a:rPr lang="en-US" altLang="zh-TW">
                <a:ea typeface="華康標楷體(P)" charset="0"/>
              </a:rPr>
              <a:t>header</a:t>
            </a:r>
            <a:endParaRPr lang="zh-TW" altLang="en-US">
              <a:ea typeface="華康標楷體(P)" charset="0"/>
            </a:endParaRPr>
          </a:p>
          <a:p>
            <a:pPr marL="0" indent="0"/>
            <a:r>
              <a:rPr lang="zh-TW" altLang="en-US"/>
              <a:t>所有 </a:t>
            </a:r>
            <a:r>
              <a:rPr lang="en-US" altLang="zh-TW"/>
              <a:t>https </a:t>
            </a:r>
            <a:r>
              <a:rPr lang="zh-TW" altLang="en-US"/>
              <a:t>頁面皆啟用 </a:t>
            </a:r>
            <a:r>
              <a:rPr lang="en-US" altLang="zh-TW"/>
              <a:t>HTTP/2 (10%)</a:t>
            </a:r>
            <a:endParaRPr lang="zh-TW" altLang="en-US"/>
          </a:p>
          <a:p>
            <a:pPr lvl="1">
              <a:buFontTx/>
              <a:buNone/>
            </a:pPr>
            <a:endParaRPr lang="zh-TW" altLang="en-US">
              <a:ea typeface="華康標楷體(P)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12465</TotalTime>
  <Words>867</Words>
  <Application>Microsoft Macintosh PowerPoint</Application>
  <PresentationFormat>如螢幕大小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Arial</vt:lpstr>
      <vt:lpstr>新細明體</vt:lpstr>
      <vt:lpstr>Times New Roman</vt:lpstr>
      <vt:lpstr>華康儷粗黑(P)</vt:lpstr>
      <vt:lpstr>華康儷中黑(P)</vt:lpstr>
      <vt:lpstr>Wingdings</vt:lpstr>
      <vt:lpstr>華康標楷體(P)</vt:lpstr>
      <vt:lpstr>Calibri</vt:lpstr>
      <vt:lpstr>Futura Md BT</vt:lpstr>
      <vt:lpstr>Computer Center</vt:lpstr>
      <vt:lpstr>System Administration HW4    - Web Server/Services</vt:lpstr>
      <vt:lpstr>Environment setup </vt:lpstr>
      <vt:lpstr>Requirements </vt:lpstr>
      <vt:lpstr>Apache</vt:lpstr>
      <vt:lpstr>Apache - Virtual Host</vt:lpstr>
      <vt:lpstr>Apache - Virtual Host</vt:lpstr>
      <vt:lpstr>Apache - Hide Server Token</vt:lpstr>
      <vt:lpstr>Apache - Hide Server Token</vt:lpstr>
      <vt:lpstr>Apache - HTTPS </vt:lpstr>
      <vt:lpstr>Apache - HTTPS </vt:lpstr>
      <vt:lpstr>Apache - HTTPS </vt:lpstr>
      <vt:lpstr>Apache - Access Control </vt:lpstr>
      <vt:lpstr>Apache - Rewrite </vt:lpstr>
      <vt:lpstr>Apache - PHP 7</vt:lpstr>
      <vt:lpstr>Apache - PHP 7</vt:lpstr>
      <vt:lpstr>Database</vt:lpstr>
      <vt:lpstr>Database </vt:lpstr>
      <vt:lpstr>HTTP Application</vt:lpstr>
      <vt:lpstr>phpMyAdmin </vt:lpstr>
      <vt:lpstr>phpMyAdmin </vt:lpstr>
      <vt:lpstr>Wordpress </vt:lpstr>
      <vt:lpstr>Basic PHP router</vt:lpstr>
      <vt:lpstr>Apache - PHP 7</vt:lpstr>
      <vt:lpstr>Demo (10%)</vt:lpstr>
      <vt:lpstr>Bonus</vt:lpstr>
      <vt:lpstr>Bonus</vt:lpstr>
      <vt:lpstr>Bonus</vt:lpstr>
      <vt:lpstr>Deadline</vt:lpstr>
      <vt:lpstr>How to hand in</vt:lpstr>
      <vt:lpstr>Help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miyuki</dc:creator>
  <cp:lastModifiedBy>Tse-Han Wang</cp:lastModifiedBy>
  <cp:revision>328</cp:revision>
  <cp:lastPrinted>1601-01-01T00:00:00Z</cp:lastPrinted>
  <dcterms:created xsi:type="dcterms:W3CDTF">1601-01-01T00:00:00Z</dcterms:created>
  <dcterms:modified xsi:type="dcterms:W3CDTF">2017-11-30T10:16:39Z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