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6"/>
  </p:notesMasterIdLst>
  <p:sldIdLst>
    <p:sldId id="256" r:id="rId2"/>
    <p:sldId id="278" r:id="rId3"/>
    <p:sldId id="279" r:id="rId4"/>
    <p:sldId id="281" r:id="rId5"/>
    <p:sldId id="280" r:id="rId6"/>
    <p:sldId id="282" r:id="rId7"/>
    <p:sldId id="257" r:id="rId8"/>
    <p:sldId id="285" r:id="rId9"/>
    <p:sldId id="259" r:id="rId10"/>
    <p:sldId id="284" r:id="rId11"/>
    <p:sldId id="286" r:id="rId12"/>
    <p:sldId id="287" r:id="rId13"/>
    <p:sldId id="283" r:id="rId14"/>
    <p:sldId id="277" r:id="rId15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55" autoAdjust="0"/>
    <p:restoredTop sz="93971" autoAdjust="0"/>
  </p:normalViewPr>
  <p:slideViewPr>
    <p:cSldViewPr>
      <p:cViewPr varScale="1">
        <p:scale>
          <a:sx n="64" d="100"/>
          <a:sy n="64" d="100"/>
        </p:scale>
        <p:origin x="9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nasa.cs.nctu.edu.tw/sap/2017/hw2/captcha-solver/README.md" TargetMode="External"/><Relationship Id="rId2" Type="http://schemas.openxmlformats.org/officeDocument/2006/relationships/hyperlink" Target="https://course.nctu.edu.tw/index.asp" TargetMode="External"/><Relationship Id="rId1" Type="http://schemas.openxmlformats.org/officeDocument/2006/relationships/hyperlink" Target="https://portal.nctu.edu.tw/portal/relay.php?D=cos" TargetMode="External"/><Relationship Id="rId4" Type="http://schemas.openxmlformats.org/officeDocument/2006/relationships/hyperlink" Target="https://portal.nctu.edu.tw/captcha/pitctest/pic.php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nctu.edu.tw/portal/relay.php?D=cos" TargetMode="External"/><Relationship Id="rId2" Type="http://schemas.openxmlformats.org/officeDocument/2006/relationships/hyperlink" Target="https://nasa.cs.nctu.edu.tw/sap/2017/hw2/captcha-solver/README.md" TargetMode="External"/><Relationship Id="rId1" Type="http://schemas.openxmlformats.org/officeDocument/2006/relationships/hyperlink" Target="https://portal.nctu.edu.tw/captcha/pitctest/pic.php" TargetMode="External"/><Relationship Id="rId4" Type="http://schemas.openxmlformats.org/officeDocument/2006/relationships/hyperlink" Target="https://course.nctu.edu.tw/index.asp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32AEE9-0F68-48FE-93E7-F1A72D39D293}" type="doc">
      <dgm:prSet loTypeId="urn:microsoft.com/office/officeart/2005/8/layout/chevron2" loCatId="process" qsTypeId="urn:microsoft.com/office/officeart/2005/8/quickstyle/simple1" qsCatId="simple" csTypeId="urn:microsoft.com/office/officeart/2005/8/colors/accent2_2" csCatId="accent2" phldr="1"/>
      <dgm:spPr/>
    </dgm:pt>
    <dgm:pt modelId="{04C23B2E-C809-49CE-807E-E8244D1EE96B}">
      <dgm:prSet phldrT="[文字]"/>
      <dgm:spPr/>
      <dgm:t>
        <a:bodyPr/>
        <a:lstStyle/>
        <a:p>
          <a:r>
            <a:rPr lang="zh-TW" altLang="en-US" dirty="0" smtClean="0"/>
            <a:t>登入「校務系統單一入口」</a:t>
          </a:r>
          <a:endParaRPr lang="zh-TW" altLang="en-US" dirty="0"/>
        </a:p>
      </dgm:t>
    </dgm:pt>
    <dgm:pt modelId="{ED1B6105-84E1-4AFA-9797-275D682E3AAC}" type="parTrans" cxnId="{6DCD3442-B5BD-4F00-AF7B-C7D1C251A7FB}">
      <dgm:prSet/>
      <dgm:spPr/>
      <dgm:t>
        <a:bodyPr/>
        <a:lstStyle/>
        <a:p>
          <a:endParaRPr lang="zh-TW" altLang="en-US"/>
        </a:p>
      </dgm:t>
    </dgm:pt>
    <dgm:pt modelId="{B2AF2736-9F97-45C9-A028-8AA43232B348}" type="sibTrans" cxnId="{6DCD3442-B5BD-4F00-AF7B-C7D1C251A7FB}">
      <dgm:prSet/>
      <dgm:spPr/>
      <dgm:t>
        <a:bodyPr/>
        <a:lstStyle/>
        <a:p>
          <a:endParaRPr lang="zh-TW" altLang="en-US"/>
        </a:p>
      </dgm:t>
    </dgm:pt>
    <dgm:pt modelId="{144393F9-5205-4387-89AB-BF9CB7E191BF}">
      <dgm:prSet phldrT="[文字]"/>
      <dgm:spPr/>
      <dgm:t>
        <a:bodyPr/>
        <a:lstStyle/>
        <a:p>
          <a:r>
            <a:rPr lang="zh-TW" altLang="en-US" dirty="0" smtClean="0"/>
            <a:t>登入「一般選課系統」</a:t>
          </a:r>
          <a:endParaRPr lang="zh-TW" altLang="en-US" dirty="0"/>
        </a:p>
      </dgm:t>
    </dgm:pt>
    <dgm:pt modelId="{4AFB6BA9-43EF-420B-B670-01636F99CB2B}" type="parTrans" cxnId="{AB9A73C2-30E6-4F42-B513-A79AD7F4BB93}">
      <dgm:prSet/>
      <dgm:spPr/>
      <dgm:t>
        <a:bodyPr/>
        <a:lstStyle/>
        <a:p>
          <a:endParaRPr lang="zh-TW" altLang="en-US"/>
        </a:p>
      </dgm:t>
    </dgm:pt>
    <dgm:pt modelId="{A7D0A014-4144-41DF-A7C8-A04F554E2F03}" type="sibTrans" cxnId="{AB9A73C2-30E6-4F42-B513-A79AD7F4BB93}">
      <dgm:prSet/>
      <dgm:spPr/>
      <dgm:t>
        <a:bodyPr/>
        <a:lstStyle/>
        <a:p>
          <a:endParaRPr lang="zh-TW" altLang="en-US"/>
        </a:p>
      </dgm:t>
    </dgm:pt>
    <dgm:pt modelId="{12BF41AB-0212-430F-950A-A32EA085A876}">
      <dgm:prSet phldrT="[文字]"/>
      <dgm:spPr/>
      <dgm:t>
        <a:bodyPr/>
        <a:lstStyle/>
        <a:p>
          <a:r>
            <a:rPr lang="zh-TW" altLang="en-US" dirty="0" smtClean="0"/>
            <a:t>爬</a:t>
          </a:r>
          <a:r>
            <a:rPr lang="en-US" altLang="zh-TW" dirty="0" smtClean="0"/>
            <a:t>+</a:t>
          </a:r>
          <a:r>
            <a:rPr lang="zh-TW" altLang="en-US" dirty="0" smtClean="0"/>
            <a:t>剖析課表</a:t>
          </a:r>
          <a:endParaRPr lang="zh-TW" altLang="en-US" dirty="0"/>
        </a:p>
      </dgm:t>
    </dgm:pt>
    <dgm:pt modelId="{92622930-86F9-4260-A795-500821F671F6}" type="parTrans" cxnId="{3C0466E9-E6B7-4665-9E5B-A1315DBAF235}">
      <dgm:prSet/>
      <dgm:spPr/>
      <dgm:t>
        <a:bodyPr/>
        <a:lstStyle/>
        <a:p>
          <a:endParaRPr lang="zh-TW" altLang="en-US"/>
        </a:p>
      </dgm:t>
    </dgm:pt>
    <dgm:pt modelId="{76F30999-8327-4B1A-83FD-947DADDDE632}" type="sibTrans" cxnId="{3C0466E9-E6B7-4665-9E5B-A1315DBAF235}">
      <dgm:prSet/>
      <dgm:spPr/>
      <dgm:t>
        <a:bodyPr/>
        <a:lstStyle/>
        <a:p>
          <a:endParaRPr lang="zh-TW" altLang="en-US"/>
        </a:p>
      </dgm:t>
    </dgm:pt>
    <dgm:pt modelId="{3143F7D0-8AEA-4467-988A-733EC9782B9D}">
      <dgm:prSet phldrT="[文字]"/>
      <dgm:spPr/>
      <dgm:t>
        <a:bodyPr/>
        <a:lstStyle/>
        <a:p>
          <a:r>
            <a:rPr lang="zh-TW" altLang="en-US" dirty="0" smtClean="0"/>
            <a:t>辨識驗證碼</a:t>
          </a:r>
          <a:endParaRPr lang="zh-TW" altLang="en-US" dirty="0"/>
        </a:p>
      </dgm:t>
    </dgm:pt>
    <dgm:pt modelId="{CC9121F9-A83E-4F78-B6C1-248DF5CBEDAF}" type="parTrans" cxnId="{4592D3E3-9148-4B2D-B1DF-8120EC1E38AA}">
      <dgm:prSet/>
      <dgm:spPr/>
      <dgm:t>
        <a:bodyPr/>
        <a:lstStyle/>
        <a:p>
          <a:endParaRPr lang="zh-TW" altLang="en-US"/>
        </a:p>
      </dgm:t>
    </dgm:pt>
    <dgm:pt modelId="{CF6E0027-D176-4943-BAC0-ABDC78C9FD34}" type="sibTrans" cxnId="{4592D3E3-9148-4B2D-B1DF-8120EC1E38AA}">
      <dgm:prSet/>
      <dgm:spPr/>
      <dgm:t>
        <a:bodyPr/>
        <a:lstStyle/>
        <a:p>
          <a:endParaRPr lang="zh-TW" altLang="en-US"/>
        </a:p>
      </dgm:t>
    </dgm:pt>
    <dgm:pt modelId="{6F8473D3-823D-426D-9E22-4EEAA956A836}">
      <dgm:prSet/>
      <dgm:spPr/>
      <dgm:t>
        <a:bodyPr/>
        <a:lstStyle/>
        <a:p>
          <a:r>
            <a:rPr lang="en-US" altLang="zh-TW" dirty="0" smtClean="0"/>
            <a:t>Bonus(+5%): </a:t>
          </a:r>
          <a:r>
            <a:rPr lang="zh-TW" altLang="en-US" dirty="0" smtClean="0"/>
            <a:t>使用自己的方式辨識，可使用外部服務或工具。</a:t>
          </a:r>
          <a:endParaRPr lang="zh-TW" altLang="en-US" dirty="0"/>
        </a:p>
      </dgm:t>
    </dgm:pt>
    <dgm:pt modelId="{473F57E1-25DC-4495-9557-AD39C7BEF8C4}" type="parTrans" cxnId="{114C1E03-6A20-431A-B7D8-648F753E7DF4}">
      <dgm:prSet/>
      <dgm:spPr/>
      <dgm:t>
        <a:bodyPr/>
        <a:lstStyle/>
        <a:p>
          <a:endParaRPr lang="zh-TW" altLang="en-US"/>
        </a:p>
      </dgm:t>
    </dgm:pt>
    <dgm:pt modelId="{DD915723-17DB-4A10-8E88-FF9152268E37}" type="sibTrans" cxnId="{114C1E03-6A20-431A-B7D8-648F753E7DF4}">
      <dgm:prSet/>
      <dgm:spPr/>
      <dgm:t>
        <a:bodyPr/>
        <a:lstStyle/>
        <a:p>
          <a:endParaRPr lang="zh-TW" altLang="en-US"/>
        </a:p>
      </dgm:t>
    </dgm:pt>
    <dgm:pt modelId="{1B83CB4A-CDEE-4418-9DC5-A3E496B6402A}">
      <dgm:prSet/>
      <dgm:spPr/>
      <dgm:t>
        <a:bodyPr/>
        <a:lstStyle/>
        <a:p>
          <a:r>
            <a:rPr lang="en-US" altLang="zh-TW" dirty="0" smtClean="0"/>
            <a:t>POST</a:t>
          </a:r>
          <a:r>
            <a:rPr lang="zh-TW" altLang="en-US" dirty="0" smtClean="0"/>
            <a:t> </a:t>
          </a:r>
          <a:r>
            <a:rPr lang="en-US" altLang="en-US" dirty="0" smtClean="0"/>
            <a:t>https://portal.nctu.edu.tw/portal/chkpas.php?</a:t>
          </a:r>
          <a:endParaRPr lang="zh-TW" altLang="en-US" dirty="0"/>
        </a:p>
      </dgm:t>
    </dgm:pt>
    <dgm:pt modelId="{DDE126DB-6C35-4662-94FC-2F6028879306}" type="parTrans" cxnId="{4E8F911C-2555-4FF5-AEBB-B32AD4352E38}">
      <dgm:prSet/>
      <dgm:spPr/>
      <dgm:t>
        <a:bodyPr/>
        <a:lstStyle/>
        <a:p>
          <a:endParaRPr lang="zh-TW" altLang="en-US"/>
        </a:p>
      </dgm:t>
    </dgm:pt>
    <dgm:pt modelId="{9ECFF959-E248-41B3-B196-81C72B0D93C3}" type="sibTrans" cxnId="{4E8F911C-2555-4FF5-AEBB-B32AD4352E38}">
      <dgm:prSet/>
      <dgm:spPr/>
      <dgm:t>
        <a:bodyPr/>
        <a:lstStyle/>
        <a:p>
          <a:endParaRPr lang="zh-TW" altLang="en-US"/>
        </a:p>
      </dgm:t>
    </dgm:pt>
    <dgm:pt modelId="{F0529D3C-5B51-4190-82B0-B21E838F93B5}">
      <dgm:prSet/>
      <dgm:spPr/>
      <dgm:t>
        <a:bodyPr/>
        <a:lstStyle/>
        <a:p>
          <a:r>
            <a:rPr lang="en-US" altLang="en-US" dirty="0" smtClean="0">
              <a:hlinkClick xmlns:r="http://schemas.openxmlformats.org/officeDocument/2006/relationships" r:id="rId1"/>
            </a:rPr>
            <a:t>https://portal.nctu.edu.tw/portal/relay.php?D</a:t>
          </a:r>
          <a:r>
            <a:rPr lang="en-US" altLang="zh-TW" dirty="0" smtClean="0">
              <a:hlinkClick xmlns:r="http://schemas.openxmlformats.org/officeDocument/2006/relationships" r:id="rId1"/>
            </a:rPr>
            <a:t>=cos</a:t>
          </a:r>
          <a:endParaRPr lang="zh-TW" altLang="en-US" dirty="0"/>
        </a:p>
      </dgm:t>
    </dgm:pt>
    <dgm:pt modelId="{3C020C30-1CB3-40BC-A4BF-CEEDB014F11F}" type="parTrans" cxnId="{E1C11B11-74B3-4371-B179-45E076328FF0}">
      <dgm:prSet/>
      <dgm:spPr/>
      <dgm:t>
        <a:bodyPr/>
        <a:lstStyle/>
        <a:p>
          <a:endParaRPr lang="zh-TW" altLang="en-US"/>
        </a:p>
      </dgm:t>
    </dgm:pt>
    <dgm:pt modelId="{9AEFF501-9D84-45BB-AB02-2CCA0009D1BC}" type="sibTrans" cxnId="{E1C11B11-74B3-4371-B179-45E076328FF0}">
      <dgm:prSet/>
      <dgm:spPr/>
      <dgm:t>
        <a:bodyPr/>
        <a:lstStyle/>
        <a:p>
          <a:endParaRPr lang="zh-TW" altLang="en-US"/>
        </a:p>
      </dgm:t>
    </dgm:pt>
    <dgm:pt modelId="{602B8E11-9FEC-4B07-B903-95B6F2DF976B}">
      <dgm:prSet/>
      <dgm:spPr/>
      <dgm:t>
        <a:bodyPr/>
        <a:lstStyle/>
        <a:p>
          <a:r>
            <a:rPr lang="en-US" altLang="en-US" dirty="0" smtClean="0">
              <a:hlinkClick xmlns:r="http://schemas.openxmlformats.org/officeDocument/2006/relationships" r:id="rId2"/>
            </a:rPr>
            <a:t>https://course.nctu.edu.tw/index.asp</a:t>
          </a:r>
          <a:endParaRPr lang="zh-TW" altLang="en-US" dirty="0"/>
        </a:p>
      </dgm:t>
    </dgm:pt>
    <dgm:pt modelId="{DD175B6C-0A2C-4C6E-8944-FA10E2072A49}" type="parTrans" cxnId="{8CEFB75E-E04F-485D-93DF-A9023060DE73}">
      <dgm:prSet/>
      <dgm:spPr/>
      <dgm:t>
        <a:bodyPr/>
        <a:lstStyle/>
        <a:p>
          <a:endParaRPr lang="zh-TW" altLang="en-US"/>
        </a:p>
      </dgm:t>
    </dgm:pt>
    <dgm:pt modelId="{0093EC7F-FB20-4D61-BD47-094DBB67AC64}" type="sibTrans" cxnId="{8CEFB75E-E04F-485D-93DF-A9023060DE73}">
      <dgm:prSet/>
      <dgm:spPr/>
      <dgm:t>
        <a:bodyPr/>
        <a:lstStyle/>
        <a:p>
          <a:endParaRPr lang="zh-TW" altLang="en-US"/>
        </a:p>
      </dgm:t>
    </dgm:pt>
    <dgm:pt modelId="{565E7D50-6AA5-4AEE-85C5-E88757F6E8CE}">
      <dgm:prSet/>
      <dgm:spPr/>
      <dgm:t>
        <a:bodyPr/>
        <a:lstStyle/>
        <a:p>
          <a:r>
            <a:rPr lang="en-US" altLang="en-US" dirty="0" smtClean="0"/>
            <a:t>https://course.nctu.edu.tw/adSchedule.asp</a:t>
          </a:r>
          <a:endParaRPr lang="zh-TW" altLang="en-US" dirty="0"/>
        </a:p>
      </dgm:t>
    </dgm:pt>
    <dgm:pt modelId="{DBE9AAB4-2548-4973-A444-D69882656015}" type="parTrans" cxnId="{F3F39592-3E29-41F1-94E9-F4E60A8CF056}">
      <dgm:prSet/>
      <dgm:spPr/>
      <dgm:t>
        <a:bodyPr/>
        <a:lstStyle/>
        <a:p>
          <a:endParaRPr lang="zh-TW" altLang="en-US"/>
        </a:p>
      </dgm:t>
    </dgm:pt>
    <dgm:pt modelId="{63C58ACF-7DEE-44E6-B25A-5BEF49D82271}" type="sibTrans" cxnId="{F3F39592-3E29-41F1-94E9-F4E60A8CF056}">
      <dgm:prSet/>
      <dgm:spPr/>
      <dgm:t>
        <a:bodyPr/>
        <a:lstStyle/>
        <a:p>
          <a:endParaRPr lang="zh-TW" altLang="en-US"/>
        </a:p>
      </dgm:t>
    </dgm:pt>
    <dgm:pt modelId="{13A53798-67D5-4D85-8DCE-62A68B1C5E3C}">
      <dgm:prSet/>
      <dgm:spPr/>
      <dgm:t>
        <a:bodyPr/>
        <a:lstStyle/>
        <a:p>
          <a:r>
            <a:rPr lang="zh-TW" altLang="en-US" dirty="0" smtClean="0"/>
            <a:t>可使用提供的 </a:t>
          </a:r>
          <a:r>
            <a:rPr lang="en-US" altLang="zh-TW" dirty="0" smtClean="0"/>
            <a:t>tool</a:t>
          </a:r>
          <a:r>
            <a:rPr lang="zh-TW" altLang="en-US" dirty="0" smtClean="0"/>
            <a:t> 處理 </a:t>
          </a:r>
          <a:r>
            <a:rPr lang="en-US" altLang="zh-TW" dirty="0" smtClean="0"/>
            <a:t>HTML:</a:t>
          </a:r>
          <a:r>
            <a:rPr lang="zh-TW" altLang="en-US" dirty="0" smtClean="0"/>
            <a:t> </a:t>
          </a:r>
          <a:r>
            <a:rPr lang="en-US" altLang="en-US" dirty="0" smtClean="0"/>
            <a:t>https://github.com/nctu-cscc/sa2017-hw2/tree/master/extractFormdata</a:t>
          </a:r>
          <a:r>
            <a:rPr lang="zh-TW" altLang="en-US" dirty="0" smtClean="0"/>
            <a:t> </a:t>
          </a:r>
          <a:endParaRPr lang="zh-TW" altLang="en-US" dirty="0"/>
        </a:p>
      </dgm:t>
    </dgm:pt>
    <dgm:pt modelId="{3CCD6A92-AFAE-4A8B-9846-B3B9F26ACFF1}" type="parTrans" cxnId="{E295C7F3-DFAA-43C6-9527-6FA4D6A19C86}">
      <dgm:prSet/>
      <dgm:spPr/>
      <dgm:t>
        <a:bodyPr/>
        <a:lstStyle/>
        <a:p>
          <a:endParaRPr lang="zh-TW" altLang="en-US"/>
        </a:p>
      </dgm:t>
    </dgm:pt>
    <dgm:pt modelId="{4CC8D760-7C1C-4EB1-8B36-7A4CE814FEAE}" type="sibTrans" cxnId="{E295C7F3-DFAA-43C6-9527-6FA4D6A19C86}">
      <dgm:prSet/>
      <dgm:spPr/>
      <dgm:t>
        <a:bodyPr/>
        <a:lstStyle/>
        <a:p>
          <a:endParaRPr lang="zh-TW" altLang="en-US"/>
        </a:p>
      </dgm:t>
    </dgm:pt>
    <dgm:pt modelId="{A97B148D-3295-4AC4-B57F-BC5947A9EC78}">
      <dgm:prSet/>
      <dgm:spPr/>
      <dgm:t>
        <a:bodyPr/>
        <a:lstStyle/>
        <a:p>
          <a:r>
            <a:rPr lang="zh-TW" altLang="en-US" dirty="0" smtClean="0"/>
            <a:t>可以 </a:t>
          </a:r>
          <a:r>
            <a:rPr lang="en-US" altLang="zh-TW" dirty="0" smtClean="0"/>
            <a:t>call</a:t>
          </a:r>
          <a:r>
            <a:rPr lang="zh-TW" altLang="en-US" dirty="0" smtClean="0"/>
            <a:t> 提供的 </a:t>
          </a:r>
          <a:r>
            <a:rPr lang="en-US" altLang="zh-TW" dirty="0" smtClean="0"/>
            <a:t>API</a:t>
          </a:r>
          <a:r>
            <a:rPr lang="zh-TW" altLang="en-US" dirty="0" smtClean="0"/>
            <a:t>，請參照 </a:t>
          </a:r>
          <a:r>
            <a:rPr lang="en-US" altLang="zh-TW" dirty="0" smtClean="0">
              <a:hlinkClick xmlns:r="http://schemas.openxmlformats.org/officeDocument/2006/relationships" r:id="rId3"/>
            </a:rPr>
            <a:t>https://nasa.cs.nctu.edu.tw/sap/2017/hw2/captcha-solver/README.md</a:t>
          </a:r>
          <a:r>
            <a:rPr lang="zh-TW" altLang="en-US" dirty="0" smtClean="0"/>
            <a:t> </a:t>
          </a:r>
          <a:endParaRPr lang="zh-TW" altLang="en-US" dirty="0"/>
        </a:p>
      </dgm:t>
    </dgm:pt>
    <dgm:pt modelId="{1ECA36D2-4D3D-4C5C-B677-89449FEDBD82}" type="parTrans" cxnId="{615FB950-BEBA-40AC-AD3A-E91146F00E70}">
      <dgm:prSet/>
      <dgm:spPr/>
      <dgm:t>
        <a:bodyPr/>
        <a:lstStyle/>
        <a:p>
          <a:endParaRPr lang="zh-TW" altLang="en-US"/>
        </a:p>
      </dgm:t>
    </dgm:pt>
    <dgm:pt modelId="{81C394F2-4414-47D6-BE59-6C0BD9542EE0}" type="sibTrans" cxnId="{615FB950-BEBA-40AC-AD3A-E91146F00E70}">
      <dgm:prSet/>
      <dgm:spPr/>
      <dgm:t>
        <a:bodyPr/>
        <a:lstStyle/>
        <a:p>
          <a:endParaRPr lang="zh-TW" altLang="en-US"/>
        </a:p>
      </dgm:t>
    </dgm:pt>
    <dgm:pt modelId="{F866FB92-AA8C-42B9-B669-B30936E991D6}">
      <dgm:prSet/>
      <dgm:spPr/>
      <dgm:t>
        <a:bodyPr/>
        <a:lstStyle/>
        <a:p>
          <a:r>
            <a:rPr lang="zh-TW" altLang="en-US" dirty="0" smtClean="0"/>
            <a:t>先存取 </a:t>
          </a:r>
          <a:r>
            <a:rPr lang="en-US" altLang="en-US" dirty="0" smtClean="0"/>
            <a:t>https://portal.nctu.edu.tw/captcha/pic.php</a:t>
          </a:r>
          <a:r>
            <a:rPr lang="zh-TW" altLang="en-US" dirty="0" smtClean="0"/>
            <a:t> 讓登入系統建立 </a:t>
          </a:r>
          <a:r>
            <a:rPr lang="en-US" altLang="zh-TW" dirty="0" smtClean="0"/>
            <a:t>session </a:t>
          </a:r>
          <a:r>
            <a:rPr lang="zh-TW" altLang="en-US" dirty="0" smtClean="0"/>
            <a:t>與驗證碼</a:t>
          </a:r>
          <a:endParaRPr lang="zh-TW" altLang="en-US" dirty="0"/>
        </a:p>
      </dgm:t>
    </dgm:pt>
    <dgm:pt modelId="{6AFD91F8-436C-4186-857D-FBC86D53CDE6}" type="parTrans" cxnId="{08E080B5-466C-4385-B798-1C453A916E59}">
      <dgm:prSet/>
      <dgm:spPr/>
      <dgm:t>
        <a:bodyPr/>
        <a:lstStyle/>
        <a:p>
          <a:endParaRPr lang="zh-TW" altLang="en-US"/>
        </a:p>
      </dgm:t>
    </dgm:pt>
    <dgm:pt modelId="{D20FB426-C891-42A4-8DEF-CF28A4C03BE4}" type="sibTrans" cxnId="{08E080B5-466C-4385-B798-1C453A916E59}">
      <dgm:prSet/>
      <dgm:spPr/>
      <dgm:t>
        <a:bodyPr/>
        <a:lstStyle/>
        <a:p>
          <a:endParaRPr lang="zh-TW" altLang="en-US"/>
        </a:p>
      </dgm:t>
    </dgm:pt>
    <dgm:pt modelId="{C034C076-5E37-4B55-BA93-E8B7170EAC24}">
      <dgm:prSet/>
      <dgm:spPr/>
      <dgm:t>
        <a:bodyPr/>
        <a:lstStyle/>
        <a:p>
          <a:r>
            <a:rPr lang="zh-TW" altLang="en-US" dirty="0" smtClean="0"/>
            <a:t>再使用 </a:t>
          </a:r>
          <a:r>
            <a:rPr lang="en-US" altLang="en-US" dirty="0" smtClean="0">
              <a:hlinkClick xmlns:r="http://schemas.openxmlformats.org/officeDocument/2006/relationships" r:id="rId4"/>
            </a:rPr>
            <a:t>https://portal.nctu.edu.tw/captcha/pitctest/pic.php</a:t>
          </a:r>
          <a:r>
            <a:rPr lang="zh-TW" altLang="en-US" dirty="0" smtClean="0"/>
            <a:t> 取得驗證圖片</a:t>
          </a:r>
          <a:endParaRPr lang="zh-TW" altLang="en-US" dirty="0"/>
        </a:p>
      </dgm:t>
    </dgm:pt>
    <dgm:pt modelId="{94A6558F-6858-426F-B38F-25BE0A5D65EC}" type="parTrans" cxnId="{8BEC1591-1DA1-4A23-84A2-BBFCD853964B}">
      <dgm:prSet/>
      <dgm:spPr/>
      <dgm:t>
        <a:bodyPr/>
        <a:lstStyle/>
        <a:p>
          <a:endParaRPr lang="zh-TW" altLang="en-US"/>
        </a:p>
      </dgm:t>
    </dgm:pt>
    <dgm:pt modelId="{26982CA4-BD65-4643-9EE4-64309C9D484D}" type="sibTrans" cxnId="{8BEC1591-1DA1-4A23-84A2-BBFCD853964B}">
      <dgm:prSet/>
      <dgm:spPr/>
      <dgm:t>
        <a:bodyPr/>
        <a:lstStyle/>
        <a:p>
          <a:endParaRPr lang="zh-TW" altLang="en-US"/>
        </a:p>
      </dgm:t>
    </dgm:pt>
    <dgm:pt modelId="{EE98E080-5558-4C00-9E8F-7829608B35E0}">
      <dgm:prSet/>
      <dgm:spPr/>
      <dgm:t>
        <a:bodyPr/>
        <a:lstStyle/>
        <a:p>
          <a:r>
            <a:rPr lang="en-US" altLang="zh-TW" dirty="0" smtClean="0"/>
            <a:t>body: username=&lt;</a:t>
          </a:r>
          <a:r>
            <a:rPr lang="zh-TW" altLang="en-US" dirty="0" smtClean="0"/>
            <a:t>帳號</a:t>
          </a:r>
          <a:r>
            <a:rPr lang="en-US" altLang="zh-TW" dirty="0" smtClean="0"/>
            <a:t>&gt;&amp;password=&lt;</a:t>
          </a:r>
          <a:r>
            <a:rPr lang="zh-TW" altLang="en-US" dirty="0" smtClean="0"/>
            <a:t>密碼</a:t>
          </a:r>
          <a:r>
            <a:rPr lang="en-US" altLang="zh-TW" dirty="0" smtClean="0"/>
            <a:t>&gt;&amp;</a:t>
          </a:r>
          <a:r>
            <a:rPr lang="en-US" altLang="zh-TW" dirty="0" err="1" smtClean="0"/>
            <a:t>seccode</a:t>
          </a:r>
          <a:r>
            <a:rPr lang="en-US" altLang="zh-TW" dirty="0" smtClean="0"/>
            <a:t>=&lt;</a:t>
          </a:r>
          <a:r>
            <a:rPr lang="zh-TW" altLang="en-US" dirty="0" smtClean="0"/>
            <a:t>驗證碼</a:t>
          </a:r>
          <a:r>
            <a:rPr lang="en-US" altLang="zh-TW" dirty="0" smtClean="0"/>
            <a:t>&gt;&amp;</a:t>
          </a:r>
          <a:r>
            <a:rPr lang="en-US" altLang="zh-TW" dirty="0" err="1" smtClean="0"/>
            <a:t>pwdtype</a:t>
          </a:r>
          <a:r>
            <a:rPr lang="en-US" altLang="zh-TW" dirty="0" smtClean="0"/>
            <a:t>=static&amp;Submit2=</a:t>
          </a:r>
          <a:r>
            <a:rPr lang="zh-TW" altLang="zh-TW" dirty="0" smtClean="0"/>
            <a:t>登入</a:t>
          </a:r>
          <a:r>
            <a:rPr lang="en-US" altLang="zh-TW" dirty="0" smtClean="0"/>
            <a:t>(Login)</a:t>
          </a:r>
          <a:endParaRPr lang="zh-TW" altLang="en-US" dirty="0"/>
        </a:p>
      </dgm:t>
    </dgm:pt>
    <dgm:pt modelId="{535BE5DE-BC02-45D4-81EE-0A31CBE5ECB6}" type="parTrans" cxnId="{30A77495-5C85-4E67-9954-DF9A51FA4D42}">
      <dgm:prSet/>
      <dgm:spPr/>
      <dgm:t>
        <a:bodyPr/>
        <a:lstStyle/>
        <a:p>
          <a:endParaRPr lang="zh-TW" altLang="en-US"/>
        </a:p>
      </dgm:t>
    </dgm:pt>
    <dgm:pt modelId="{841D189E-A438-4D8C-BDA4-51AD32491283}" type="sibTrans" cxnId="{30A77495-5C85-4E67-9954-DF9A51FA4D42}">
      <dgm:prSet/>
      <dgm:spPr/>
      <dgm:t>
        <a:bodyPr/>
        <a:lstStyle/>
        <a:p>
          <a:endParaRPr lang="zh-TW" altLang="en-US"/>
        </a:p>
      </dgm:t>
    </dgm:pt>
    <dgm:pt modelId="{6450F75A-9227-4856-9AAA-2D0620EC551E}">
      <dgm:prSet/>
      <dgm:spPr/>
      <dgm:t>
        <a:bodyPr/>
        <a:lstStyle/>
        <a:p>
          <a:r>
            <a:rPr lang="zh-TW" altLang="en-US" dirty="0" smtClean="0"/>
            <a:t>注意：系統限制</a:t>
          </a:r>
          <a:r>
            <a:rPr lang="en-US" altLang="zh-TW" dirty="0" smtClean="0"/>
            <a:t>10</a:t>
          </a:r>
          <a:r>
            <a:rPr lang="zh-TW" altLang="en-US" dirty="0" smtClean="0"/>
            <a:t>分鐘內僅能登入</a:t>
          </a:r>
          <a:r>
            <a:rPr lang="en-US" altLang="zh-TW" dirty="0" smtClean="0"/>
            <a:t>5</a:t>
          </a:r>
          <a:r>
            <a:rPr lang="zh-TW" altLang="en-US" dirty="0" smtClean="0"/>
            <a:t>次，超過必須等待時間解鎖。</a:t>
          </a:r>
          <a:endParaRPr lang="zh-TW" altLang="en-US" dirty="0"/>
        </a:p>
      </dgm:t>
    </dgm:pt>
    <dgm:pt modelId="{9F36AC93-0C7C-45E5-B994-54446AEF419A}" type="parTrans" cxnId="{92AB70A8-44BE-4227-91FF-4F1497341E80}">
      <dgm:prSet/>
      <dgm:spPr/>
      <dgm:t>
        <a:bodyPr/>
        <a:lstStyle/>
        <a:p>
          <a:endParaRPr lang="zh-TW" altLang="en-US"/>
        </a:p>
      </dgm:t>
    </dgm:pt>
    <dgm:pt modelId="{7B0DD0D1-8EEC-4622-970C-6F2BD75257EC}" type="sibTrans" cxnId="{92AB70A8-44BE-4227-91FF-4F1497341E80}">
      <dgm:prSet/>
      <dgm:spPr/>
      <dgm:t>
        <a:bodyPr/>
        <a:lstStyle/>
        <a:p>
          <a:endParaRPr lang="zh-TW" altLang="en-US"/>
        </a:p>
      </dgm:t>
    </dgm:pt>
    <dgm:pt modelId="{3BA1C918-D8BA-4CBE-9D90-8C02AB778AE0}" type="pres">
      <dgm:prSet presAssocID="{DF32AEE9-0F68-48FE-93E7-F1A72D39D293}" presName="linearFlow" presStyleCnt="0">
        <dgm:presLayoutVars>
          <dgm:dir/>
          <dgm:animLvl val="lvl"/>
          <dgm:resizeHandles val="exact"/>
        </dgm:presLayoutVars>
      </dgm:prSet>
      <dgm:spPr/>
    </dgm:pt>
    <dgm:pt modelId="{B1F12218-07CB-42F3-A8C6-1AF258E87299}" type="pres">
      <dgm:prSet presAssocID="{3143F7D0-8AEA-4467-988A-733EC9782B9D}" presName="composite" presStyleCnt="0"/>
      <dgm:spPr/>
    </dgm:pt>
    <dgm:pt modelId="{2705F10F-0856-4B13-838A-3CD655DCC50E}" type="pres">
      <dgm:prSet presAssocID="{3143F7D0-8AEA-4467-988A-733EC9782B9D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4E19E0-85C5-4C87-BD1B-6B8E5F7AB4D5}" type="pres">
      <dgm:prSet presAssocID="{3143F7D0-8AEA-4467-988A-733EC9782B9D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024B65-F408-4616-B2E7-11278FE21A36}" type="pres">
      <dgm:prSet presAssocID="{CF6E0027-D176-4943-BAC0-ABDC78C9FD34}" presName="sp" presStyleCnt="0"/>
      <dgm:spPr/>
    </dgm:pt>
    <dgm:pt modelId="{55331B97-8418-413A-8FD7-E1A22CFED668}" type="pres">
      <dgm:prSet presAssocID="{04C23B2E-C809-49CE-807E-E8244D1EE96B}" presName="composite" presStyleCnt="0"/>
      <dgm:spPr/>
    </dgm:pt>
    <dgm:pt modelId="{60999921-A5AD-4B9C-A06B-506D080470C0}" type="pres">
      <dgm:prSet presAssocID="{04C23B2E-C809-49CE-807E-E8244D1EE96B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462E4F-6116-481F-83C5-2F4A236A862C}" type="pres">
      <dgm:prSet presAssocID="{04C23B2E-C809-49CE-807E-E8244D1EE96B}" presName="descendantText" presStyleLbl="alignAcc1" presStyleIdx="1" presStyleCnt="4" custLinFactNeighborX="0" custLinFactNeighborY="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340278-1A2B-481E-80BC-DE20350B449C}" type="pres">
      <dgm:prSet presAssocID="{B2AF2736-9F97-45C9-A028-8AA43232B348}" presName="sp" presStyleCnt="0"/>
      <dgm:spPr/>
    </dgm:pt>
    <dgm:pt modelId="{C86904BC-594D-475C-9E71-139DE8747419}" type="pres">
      <dgm:prSet presAssocID="{144393F9-5205-4387-89AB-BF9CB7E191BF}" presName="composite" presStyleCnt="0"/>
      <dgm:spPr/>
    </dgm:pt>
    <dgm:pt modelId="{D0EA27B9-CD40-45CA-BE93-9D90555337A0}" type="pres">
      <dgm:prSet presAssocID="{144393F9-5205-4387-89AB-BF9CB7E191BF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F55F0DA-4FD9-4A46-BD55-78DA8E22DBA1}" type="pres">
      <dgm:prSet presAssocID="{144393F9-5205-4387-89AB-BF9CB7E191BF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D40E53-397A-4406-A045-F6399DC0D314}" type="pres">
      <dgm:prSet presAssocID="{A7D0A014-4144-41DF-A7C8-A04F554E2F03}" presName="sp" presStyleCnt="0"/>
      <dgm:spPr/>
    </dgm:pt>
    <dgm:pt modelId="{B55692C3-12CC-4CCC-B0FA-C3A4CC57361E}" type="pres">
      <dgm:prSet presAssocID="{12BF41AB-0212-430F-950A-A32EA085A876}" presName="composite" presStyleCnt="0"/>
      <dgm:spPr/>
    </dgm:pt>
    <dgm:pt modelId="{AC073C09-C5B1-4647-84D3-E63980ED7BE6}" type="pres">
      <dgm:prSet presAssocID="{12BF41AB-0212-430F-950A-A32EA085A876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9D5773-EE46-4F10-B366-20860C079028}" type="pres">
      <dgm:prSet presAssocID="{12BF41AB-0212-430F-950A-A32EA085A876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3F010DE-D8D3-4DB3-A20E-1336F92AE792}" type="presOf" srcId="{602B8E11-9FEC-4B07-B903-95B6F2DF976B}" destId="{AF55F0DA-4FD9-4A46-BD55-78DA8E22DBA1}" srcOrd="0" destOrd="2" presId="urn:microsoft.com/office/officeart/2005/8/layout/chevron2"/>
    <dgm:cxn modelId="{8E246A60-7BF9-4FA8-869B-AA20E311093C}" type="presOf" srcId="{6F8473D3-823D-426D-9E22-4EEAA956A836}" destId="{EA4E19E0-85C5-4C87-BD1B-6B8E5F7AB4D5}" srcOrd="0" destOrd="3" presId="urn:microsoft.com/office/officeart/2005/8/layout/chevron2"/>
    <dgm:cxn modelId="{F3F39592-3E29-41F1-94E9-F4E60A8CF056}" srcId="{12BF41AB-0212-430F-950A-A32EA085A876}" destId="{565E7D50-6AA5-4AEE-85C5-E88757F6E8CE}" srcOrd="0" destOrd="0" parTransId="{DBE9AAB4-2548-4973-A444-D69882656015}" sibTransId="{63C58ACF-7DEE-44E6-B25A-5BEF49D82271}"/>
    <dgm:cxn modelId="{08E080B5-466C-4385-B798-1C453A916E59}" srcId="{3143F7D0-8AEA-4467-988A-733EC9782B9D}" destId="{F866FB92-AA8C-42B9-B669-B30936E991D6}" srcOrd="0" destOrd="0" parTransId="{6AFD91F8-436C-4186-857D-FBC86D53CDE6}" sibTransId="{D20FB426-C891-42A4-8DEF-CF28A4C03BE4}"/>
    <dgm:cxn modelId="{6DCD3442-B5BD-4F00-AF7B-C7D1C251A7FB}" srcId="{DF32AEE9-0F68-48FE-93E7-F1A72D39D293}" destId="{04C23B2E-C809-49CE-807E-E8244D1EE96B}" srcOrd="1" destOrd="0" parTransId="{ED1B6105-84E1-4AFA-9797-275D682E3AAC}" sibTransId="{B2AF2736-9F97-45C9-A028-8AA43232B348}"/>
    <dgm:cxn modelId="{0C8B9323-A1BF-4493-A017-3E4662AFABAD}" type="presOf" srcId="{6450F75A-9227-4856-9AAA-2D0620EC551E}" destId="{AF55F0DA-4FD9-4A46-BD55-78DA8E22DBA1}" srcOrd="0" destOrd="3" presId="urn:microsoft.com/office/officeart/2005/8/layout/chevron2"/>
    <dgm:cxn modelId="{3C0466E9-E6B7-4665-9E5B-A1315DBAF235}" srcId="{DF32AEE9-0F68-48FE-93E7-F1A72D39D293}" destId="{12BF41AB-0212-430F-950A-A32EA085A876}" srcOrd="3" destOrd="0" parTransId="{92622930-86F9-4260-A795-500821F671F6}" sibTransId="{76F30999-8327-4B1A-83FD-947DADDDE632}"/>
    <dgm:cxn modelId="{692D707E-F36C-479F-B2F3-E49BFA0DD79A}" type="presOf" srcId="{565E7D50-6AA5-4AEE-85C5-E88757F6E8CE}" destId="{199D5773-EE46-4F10-B366-20860C079028}" srcOrd="0" destOrd="0" presId="urn:microsoft.com/office/officeart/2005/8/layout/chevron2"/>
    <dgm:cxn modelId="{8BEC1591-1DA1-4A23-84A2-BBFCD853964B}" srcId="{3143F7D0-8AEA-4467-988A-733EC9782B9D}" destId="{C034C076-5E37-4B55-BA93-E8B7170EAC24}" srcOrd="1" destOrd="0" parTransId="{94A6558F-6858-426F-B38F-25BE0A5D65EC}" sibTransId="{26982CA4-BD65-4643-9EE4-64309C9D484D}"/>
    <dgm:cxn modelId="{5534FFE5-ABF3-4713-87B7-745266CA28DA}" type="presOf" srcId="{F0529D3C-5B51-4190-82B0-B21E838F93B5}" destId="{AF55F0DA-4FD9-4A46-BD55-78DA8E22DBA1}" srcOrd="0" destOrd="0" presId="urn:microsoft.com/office/officeart/2005/8/layout/chevron2"/>
    <dgm:cxn modelId="{114C1E03-6A20-431A-B7D8-648F753E7DF4}" srcId="{3143F7D0-8AEA-4467-988A-733EC9782B9D}" destId="{6F8473D3-823D-426D-9E22-4EEAA956A836}" srcOrd="3" destOrd="0" parTransId="{473F57E1-25DC-4495-9557-AD39C7BEF8C4}" sibTransId="{DD915723-17DB-4A10-8E88-FF9152268E37}"/>
    <dgm:cxn modelId="{23254AF3-D9BD-4316-8FF3-3CC8728069CD}" type="presOf" srcId="{EE98E080-5558-4C00-9E8F-7829608B35E0}" destId="{3C462E4F-6116-481F-83C5-2F4A236A862C}" srcOrd="0" destOrd="1" presId="urn:microsoft.com/office/officeart/2005/8/layout/chevron2"/>
    <dgm:cxn modelId="{FAFA26B9-A6DC-4B5D-A0A2-BA4BC19A04C8}" type="presOf" srcId="{A97B148D-3295-4AC4-B57F-BC5947A9EC78}" destId="{EA4E19E0-85C5-4C87-BD1B-6B8E5F7AB4D5}" srcOrd="0" destOrd="2" presId="urn:microsoft.com/office/officeart/2005/8/layout/chevron2"/>
    <dgm:cxn modelId="{615FB950-BEBA-40AC-AD3A-E91146F00E70}" srcId="{3143F7D0-8AEA-4467-988A-733EC9782B9D}" destId="{A97B148D-3295-4AC4-B57F-BC5947A9EC78}" srcOrd="2" destOrd="0" parTransId="{1ECA36D2-4D3D-4C5C-B677-89449FEDBD82}" sibTransId="{81C394F2-4414-47D6-BE59-6C0BD9542EE0}"/>
    <dgm:cxn modelId="{F631EE14-5DA3-4077-85C3-FC2CEE4867E4}" type="presOf" srcId="{3143F7D0-8AEA-4467-988A-733EC9782B9D}" destId="{2705F10F-0856-4B13-838A-3CD655DCC50E}" srcOrd="0" destOrd="0" presId="urn:microsoft.com/office/officeart/2005/8/layout/chevron2"/>
    <dgm:cxn modelId="{4592D3E3-9148-4B2D-B1DF-8120EC1E38AA}" srcId="{DF32AEE9-0F68-48FE-93E7-F1A72D39D293}" destId="{3143F7D0-8AEA-4467-988A-733EC9782B9D}" srcOrd="0" destOrd="0" parTransId="{CC9121F9-A83E-4F78-B6C1-248DF5CBEDAF}" sibTransId="{CF6E0027-D176-4943-BAC0-ABDC78C9FD34}"/>
    <dgm:cxn modelId="{6B595E1E-9E4D-4541-8D9D-ADF24BAAF7A7}" type="presOf" srcId="{F866FB92-AA8C-42B9-B669-B30936E991D6}" destId="{EA4E19E0-85C5-4C87-BD1B-6B8E5F7AB4D5}" srcOrd="0" destOrd="0" presId="urn:microsoft.com/office/officeart/2005/8/layout/chevron2"/>
    <dgm:cxn modelId="{E1C11B11-74B3-4371-B179-45E076328FF0}" srcId="{144393F9-5205-4387-89AB-BF9CB7E191BF}" destId="{F0529D3C-5B51-4190-82B0-B21E838F93B5}" srcOrd="0" destOrd="0" parTransId="{3C020C30-1CB3-40BC-A4BF-CEEDB014F11F}" sibTransId="{9AEFF501-9D84-45BB-AB02-2CCA0009D1BC}"/>
    <dgm:cxn modelId="{7B00424F-D254-420D-9190-74704E01327C}" type="presOf" srcId="{C034C076-5E37-4B55-BA93-E8B7170EAC24}" destId="{EA4E19E0-85C5-4C87-BD1B-6B8E5F7AB4D5}" srcOrd="0" destOrd="1" presId="urn:microsoft.com/office/officeart/2005/8/layout/chevron2"/>
    <dgm:cxn modelId="{AB9A73C2-30E6-4F42-B513-A79AD7F4BB93}" srcId="{DF32AEE9-0F68-48FE-93E7-F1A72D39D293}" destId="{144393F9-5205-4387-89AB-BF9CB7E191BF}" srcOrd="2" destOrd="0" parTransId="{4AFB6BA9-43EF-420B-B670-01636F99CB2B}" sibTransId="{A7D0A014-4144-41DF-A7C8-A04F554E2F03}"/>
    <dgm:cxn modelId="{B0B02BEF-CA4D-4AFD-B304-59614A8C2656}" type="presOf" srcId="{DF32AEE9-0F68-48FE-93E7-F1A72D39D293}" destId="{3BA1C918-D8BA-4CBE-9D90-8C02AB778AE0}" srcOrd="0" destOrd="0" presId="urn:microsoft.com/office/officeart/2005/8/layout/chevron2"/>
    <dgm:cxn modelId="{8CEFB75E-E04F-485D-93DF-A9023060DE73}" srcId="{144393F9-5205-4387-89AB-BF9CB7E191BF}" destId="{602B8E11-9FEC-4B07-B903-95B6F2DF976B}" srcOrd="2" destOrd="0" parTransId="{DD175B6C-0A2C-4C6E-8944-FA10E2072A49}" sibTransId="{0093EC7F-FB20-4D61-BD47-094DBB67AC64}"/>
    <dgm:cxn modelId="{30A77495-5C85-4E67-9954-DF9A51FA4D42}" srcId="{04C23B2E-C809-49CE-807E-E8244D1EE96B}" destId="{EE98E080-5558-4C00-9E8F-7829608B35E0}" srcOrd="1" destOrd="0" parTransId="{535BE5DE-BC02-45D4-81EE-0A31CBE5ECB6}" sibTransId="{841D189E-A438-4D8C-BDA4-51AD32491283}"/>
    <dgm:cxn modelId="{AF9DF0C3-1AC9-4FBC-A633-B09B6083AB1C}" type="presOf" srcId="{144393F9-5205-4387-89AB-BF9CB7E191BF}" destId="{D0EA27B9-CD40-45CA-BE93-9D90555337A0}" srcOrd="0" destOrd="0" presId="urn:microsoft.com/office/officeart/2005/8/layout/chevron2"/>
    <dgm:cxn modelId="{92AB70A8-44BE-4227-91FF-4F1497341E80}" srcId="{144393F9-5205-4387-89AB-BF9CB7E191BF}" destId="{6450F75A-9227-4856-9AAA-2D0620EC551E}" srcOrd="3" destOrd="0" parTransId="{9F36AC93-0C7C-45E5-B994-54446AEF419A}" sibTransId="{7B0DD0D1-8EEC-4622-970C-6F2BD75257EC}"/>
    <dgm:cxn modelId="{AE705B7E-808B-47CA-8A5B-BE6EB03FD3B8}" type="presOf" srcId="{1B83CB4A-CDEE-4418-9DC5-A3E496B6402A}" destId="{3C462E4F-6116-481F-83C5-2F4A236A862C}" srcOrd="0" destOrd="0" presId="urn:microsoft.com/office/officeart/2005/8/layout/chevron2"/>
    <dgm:cxn modelId="{1811674C-95B5-4A77-B50B-9108E67C1984}" type="presOf" srcId="{04C23B2E-C809-49CE-807E-E8244D1EE96B}" destId="{60999921-A5AD-4B9C-A06B-506D080470C0}" srcOrd="0" destOrd="0" presId="urn:microsoft.com/office/officeart/2005/8/layout/chevron2"/>
    <dgm:cxn modelId="{E295C7F3-DFAA-43C6-9527-6FA4D6A19C86}" srcId="{144393F9-5205-4387-89AB-BF9CB7E191BF}" destId="{13A53798-67D5-4D85-8DCE-62A68B1C5E3C}" srcOrd="1" destOrd="0" parTransId="{3CCD6A92-AFAE-4A8B-9846-B3B9F26ACFF1}" sibTransId="{4CC8D760-7C1C-4EB1-8B36-7A4CE814FEAE}"/>
    <dgm:cxn modelId="{A8AD26ED-B946-498F-A44E-D69443FA27AC}" type="presOf" srcId="{13A53798-67D5-4D85-8DCE-62A68B1C5E3C}" destId="{AF55F0DA-4FD9-4A46-BD55-78DA8E22DBA1}" srcOrd="0" destOrd="1" presId="urn:microsoft.com/office/officeart/2005/8/layout/chevron2"/>
    <dgm:cxn modelId="{4E8F911C-2555-4FF5-AEBB-B32AD4352E38}" srcId="{04C23B2E-C809-49CE-807E-E8244D1EE96B}" destId="{1B83CB4A-CDEE-4418-9DC5-A3E496B6402A}" srcOrd="0" destOrd="0" parTransId="{DDE126DB-6C35-4662-94FC-2F6028879306}" sibTransId="{9ECFF959-E248-41B3-B196-81C72B0D93C3}"/>
    <dgm:cxn modelId="{DC263FB2-7AC0-49DD-863D-58376771A2A7}" type="presOf" srcId="{12BF41AB-0212-430F-950A-A32EA085A876}" destId="{AC073C09-C5B1-4647-84D3-E63980ED7BE6}" srcOrd="0" destOrd="0" presId="urn:microsoft.com/office/officeart/2005/8/layout/chevron2"/>
    <dgm:cxn modelId="{6449D02C-C5B8-48F3-B8FA-342F49586A37}" type="presParOf" srcId="{3BA1C918-D8BA-4CBE-9D90-8C02AB778AE0}" destId="{B1F12218-07CB-42F3-A8C6-1AF258E87299}" srcOrd="0" destOrd="0" presId="urn:microsoft.com/office/officeart/2005/8/layout/chevron2"/>
    <dgm:cxn modelId="{E98F6617-D4C1-41CB-BF96-6CE2D4084415}" type="presParOf" srcId="{B1F12218-07CB-42F3-A8C6-1AF258E87299}" destId="{2705F10F-0856-4B13-838A-3CD655DCC50E}" srcOrd="0" destOrd="0" presId="urn:microsoft.com/office/officeart/2005/8/layout/chevron2"/>
    <dgm:cxn modelId="{3410F588-A242-4D38-A41E-E4A58702212F}" type="presParOf" srcId="{B1F12218-07CB-42F3-A8C6-1AF258E87299}" destId="{EA4E19E0-85C5-4C87-BD1B-6B8E5F7AB4D5}" srcOrd="1" destOrd="0" presId="urn:microsoft.com/office/officeart/2005/8/layout/chevron2"/>
    <dgm:cxn modelId="{4EE2048B-2E0D-4D6F-9E25-7130301FC124}" type="presParOf" srcId="{3BA1C918-D8BA-4CBE-9D90-8C02AB778AE0}" destId="{C7024B65-F408-4616-B2E7-11278FE21A36}" srcOrd="1" destOrd="0" presId="urn:microsoft.com/office/officeart/2005/8/layout/chevron2"/>
    <dgm:cxn modelId="{0025C609-ED80-42C6-A444-21D9532D8718}" type="presParOf" srcId="{3BA1C918-D8BA-4CBE-9D90-8C02AB778AE0}" destId="{55331B97-8418-413A-8FD7-E1A22CFED668}" srcOrd="2" destOrd="0" presId="urn:microsoft.com/office/officeart/2005/8/layout/chevron2"/>
    <dgm:cxn modelId="{A1A5EAA4-A6D6-45C6-A039-FFDE2733BBE4}" type="presParOf" srcId="{55331B97-8418-413A-8FD7-E1A22CFED668}" destId="{60999921-A5AD-4B9C-A06B-506D080470C0}" srcOrd="0" destOrd="0" presId="urn:microsoft.com/office/officeart/2005/8/layout/chevron2"/>
    <dgm:cxn modelId="{A8AEAA3C-E5A2-41AA-ADA5-E696ADB14707}" type="presParOf" srcId="{55331B97-8418-413A-8FD7-E1A22CFED668}" destId="{3C462E4F-6116-481F-83C5-2F4A236A862C}" srcOrd="1" destOrd="0" presId="urn:microsoft.com/office/officeart/2005/8/layout/chevron2"/>
    <dgm:cxn modelId="{CC227C1A-3D07-456A-92DE-72C5E9124ED3}" type="presParOf" srcId="{3BA1C918-D8BA-4CBE-9D90-8C02AB778AE0}" destId="{22340278-1A2B-481E-80BC-DE20350B449C}" srcOrd="3" destOrd="0" presId="urn:microsoft.com/office/officeart/2005/8/layout/chevron2"/>
    <dgm:cxn modelId="{4DD6D82B-A34E-4ACE-8607-579CEDCB0EF0}" type="presParOf" srcId="{3BA1C918-D8BA-4CBE-9D90-8C02AB778AE0}" destId="{C86904BC-594D-475C-9E71-139DE8747419}" srcOrd="4" destOrd="0" presId="urn:microsoft.com/office/officeart/2005/8/layout/chevron2"/>
    <dgm:cxn modelId="{E083388A-D8D5-4834-BD6C-4EA24D559CF3}" type="presParOf" srcId="{C86904BC-594D-475C-9E71-139DE8747419}" destId="{D0EA27B9-CD40-45CA-BE93-9D90555337A0}" srcOrd="0" destOrd="0" presId="urn:microsoft.com/office/officeart/2005/8/layout/chevron2"/>
    <dgm:cxn modelId="{DF0CFA53-3468-42DE-BAD7-C2F9B2C655A8}" type="presParOf" srcId="{C86904BC-594D-475C-9E71-139DE8747419}" destId="{AF55F0DA-4FD9-4A46-BD55-78DA8E22DBA1}" srcOrd="1" destOrd="0" presId="urn:microsoft.com/office/officeart/2005/8/layout/chevron2"/>
    <dgm:cxn modelId="{6E527F75-B94A-4AFC-AB67-0BDEC4E4688A}" type="presParOf" srcId="{3BA1C918-D8BA-4CBE-9D90-8C02AB778AE0}" destId="{F6D40E53-397A-4406-A045-F6399DC0D314}" srcOrd="5" destOrd="0" presId="urn:microsoft.com/office/officeart/2005/8/layout/chevron2"/>
    <dgm:cxn modelId="{0D2072E0-2B1C-4BA4-9711-8C1A62F5D123}" type="presParOf" srcId="{3BA1C918-D8BA-4CBE-9D90-8C02AB778AE0}" destId="{B55692C3-12CC-4CCC-B0FA-C3A4CC57361E}" srcOrd="6" destOrd="0" presId="urn:microsoft.com/office/officeart/2005/8/layout/chevron2"/>
    <dgm:cxn modelId="{BFBDFE86-4381-4426-B4E3-3071D15C5743}" type="presParOf" srcId="{B55692C3-12CC-4CCC-B0FA-C3A4CC57361E}" destId="{AC073C09-C5B1-4647-84D3-E63980ED7BE6}" srcOrd="0" destOrd="0" presId="urn:microsoft.com/office/officeart/2005/8/layout/chevron2"/>
    <dgm:cxn modelId="{04BC54BE-70BE-42BB-B528-930511544E9B}" type="presParOf" srcId="{B55692C3-12CC-4CCC-B0FA-C3A4CC57361E}" destId="{199D5773-EE46-4F10-B366-20860C07902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05F10F-0856-4B13-838A-3CD655DCC50E}">
      <dsp:nvSpPr>
        <dsp:cNvPr id="0" name=""/>
        <dsp:cNvSpPr/>
      </dsp:nvSpPr>
      <dsp:spPr>
        <a:xfrm rot="5400000">
          <a:off x="-190648" y="192476"/>
          <a:ext cx="1270992" cy="88969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100" kern="1200" dirty="0" smtClean="0"/>
            <a:t>辨識驗證碼</a:t>
          </a:r>
          <a:endParaRPr lang="zh-TW" altLang="en-US" sz="1100" kern="1200" dirty="0"/>
        </a:p>
      </dsp:txBody>
      <dsp:txXfrm rot="-5400000">
        <a:off x="1" y="446674"/>
        <a:ext cx="889694" cy="381298"/>
      </dsp:txXfrm>
    </dsp:sp>
    <dsp:sp modelId="{EA4E19E0-85C5-4C87-BD1B-6B8E5F7AB4D5}">
      <dsp:nvSpPr>
        <dsp:cNvPr id="0" name=""/>
        <dsp:cNvSpPr/>
      </dsp:nvSpPr>
      <dsp:spPr>
        <a:xfrm rot="5400000">
          <a:off x="3917974" y="-3026452"/>
          <a:ext cx="826144" cy="68827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100" kern="1200" dirty="0" smtClean="0"/>
            <a:t>先存取 </a:t>
          </a:r>
          <a:r>
            <a:rPr lang="en-US" altLang="en-US" sz="1100" kern="1200" dirty="0" smtClean="0"/>
            <a:t>https://portal.nctu.edu.tw/captcha/pic.php</a:t>
          </a:r>
          <a:r>
            <a:rPr lang="zh-TW" altLang="en-US" sz="1100" kern="1200" dirty="0" smtClean="0"/>
            <a:t> 讓登入系統建立 </a:t>
          </a:r>
          <a:r>
            <a:rPr lang="en-US" altLang="zh-TW" sz="1100" kern="1200" dirty="0" smtClean="0"/>
            <a:t>session </a:t>
          </a:r>
          <a:r>
            <a:rPr lang="zh-TW" altLang="en-US" sz="1100" kern="1200" dirty="0" smtClean="0"/>
            <a:t>與驗證碼</a:t>
          </a:r>
          <a:endParaRPr lang="zh-TW" alt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100" kern="1200" dirty="0" smtClean="0"/>
            <a:t>再使用 </a:t>
          </a:r>
          <a:r>
            <a:rPr lang="en-US" altLang="en-US" sz="1100" kern="1200" dirty="0" smtClean="0">
              <a:hlinkClick xmlns:r="http://schemas.openxmlformats.org/officeDocument/2006/relationships" r:id="rId1"/>
            </a:rPr>
            <a:t>https://portal.nctu.edu.tw/captcha/pitctest/pic.php</a:t>
          </a:r>
          <a:r>
            <a:rPr lang="zh-TW" altLang="en-US" sz="1100" kern="1200" dirty="0" smtClean="0"/>
            <a:t> 取得驗證圖片</a:t>
          </a:r>
          <a:endParaRPr lang="zh-TW" alt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100" kern="1200" dirty="0" smtClean="0"/>
            <a:t>可以 </a:t>
          </a:r>
          <a:r>
            <a:rPr lang="en-US" altLang="zh-TW" sz="1100" kern="1200" dirty="0" smtClean="0"/>
            <a:t>call</a:t>
          </a:r>
          <a:r>
            <a:rPr lang="zh-TW" altLang="en-US" sz="1100" kern="1200" dirty="0" smtClean="0"/>
            <a:t> 提供的 </a:t>
          </a:r>
          <a:r>
            <a:rPr lang="en-US" altLang="zh-TW" sz="1100" kern="1200" dirty="0" smtClean="0"/>
            <a:t>API</a:t>
          </a:r>
          <a:r>
            <a:rPr lang="zh-TW" altLang="en-US" sz="1100" kern="1200" dirty="0" smtClean="0"/>
            <a:t>，請參照 </a:t>
          </a:r>
          <a:r>
            <a:rPr lang="en-US" altLang="zh-TW" sz="1100" kern="1200" dirty="0" smtClean="0">
              <a:hlinkClick xmlns:r="http://schemas.openxmlformats.org/officeDocument/2006/relationships" r:id="rId2"/>
            </a:rPr>
            <a:t>https://nasa.cs.nctu.edu.tw/sap/2017/hw2/captcha-solver/README.md</a:t>
          </a:r>
          <a:r>
            <a:rPr lang="zh-TW" altLang="en-US" sz="1100" kern="1200" dirty="0" smtClean="0"/>
            <a:t> </a:t>
          </a:r>
          <a:endParaRPr lang="zh-TW" alt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TW" sz="1100" kern="1200" dirty="0" smtClean="0"/>
            <a:t>Bonus(+5%): </a:t>
          </a:r>
          <a:r>
            <a:rPr lang="zh-TW" altLang="en-US" sz="1100" kern="1200" dirty="0" smtClean="0"/>
            <a:t>使用自己的方式辨識，可使用外部服務或工具。</a:t>
          </a:r>
          <a:endParaRPr lang="zh-TW" altLang="en-US" sz="1100" kern="1200" dirty="0"/>
        </a:p>
      </dsp:txBody>
      <dsp:txXfrm rot="-5400000">
        <a:off x="889694" y="42157"/>
        <a:ext cx="6842376" cy="745486"/>
      </dsp:txXfrm>
    </dsp:sp>
    <dsp:sp modelId="{60999921-A5AD-4B9C-A06B-506D080470C0}">
      <dsp:nvSpPr>
        <dsp:cNvPr id="0" name=""/>
        <dsp:cNvSpPr/>
      </dsp:nvSpPr>
      <dsp:spPr>
        <a:xfrm rot="5400000">
          <a:off x="-190648" y="1316994"/>
          <a:ext cx="1270992" cy="88969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100" kern="1200" dirty="0" smtClean="0"/>
            <a:t>登入「校務系統單一入口」</a:t>
          </a:r>
          <a:endParaRPr lang="zh-TW" altLang="en-US" sz="1100" kern="1200" dirty="0"/>
        </a:p>
      </dsp:txBody>
      <dsp:txXfrm rot="-5400000">
        <a:off x="1" y="1571192"/>
        <a:ext cx="889694" cy="381298"/>
      </dsp:txXfrm>
    </dsp:sp>
    <dsp:sp modelId="{3C462E4F-6116-481F-83C5-2F4A236A862C}">
      <dsp:nvSpPr>
        <dsp:cNvPr id="0" name=""/>
        <dsp:cNvSpPr/>
      </dsp:nvSpPr>
      <dsp:spPr>
        <a:xfrm rot="5400000">
          <a:off x="3917974" y="-1901934"/>
          <a:ext cx="826144" cy="68827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TW" sz="1100" kern="1200" dirty="0" smtClean="0"/>
            <a:t>POST</a:t>
          </a:r>
          <a:r>
            <a:rPr lang="zh-TW" altLang="en-US" sz="1100" kern="1200" dirty="0" smtClean="0"/>
            <a:t> </a:t>
          </a:r>
          <a:r>
            <a:rPr lang="en-US" altLang="en-US" sz="1100" kern="1200" dirty="0" smtClean="0"/>
            <a:t>https://portal.nctu.edu.tw/portal/chkpas.php?</a:t>
          </a:r>
          <a:endParaRPr lang="zh-TW" alt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TW" sz="1100" kern="1200" dirty="0" smtClean="0"/>
            <a:t>body: username=&lt;</a:t>
          </a:r>
          <a:r>
            <a:rPr lang="zh-TW" altLang="en-US" sz="1100" kern="1200" dirty="0" smtClean="0"/>
            <a:t>帳號</a:t>
          </a:r>
          <a:r>
            <a:rPr lang="en-US" altLang="zh-TW" sz="1100" kern="1200" dirty="0" smtClean="0"/>
            <a:t>&gt;&amp;password=&lt;</a:t>
          </a:r>
          <a:r>
            <a:rPr lang="zh-TW" altLang="en-US" sz="1100" kern="1200" dirty="0" smtClean="0"/>
            <a:t>密碼</a:t>
          </a:r>
          <a:r>
            <a:rPr lang="en-US" altLang="zh-TW" sz="1100" kern="1200" dirty="0" smtClean="0"/>
            <a:t>&gt;&amp;</a:t>
          </a:r>
          <a:r>
            <a:rPr lang="en-US" altLang="zh-TW" sz="1100" kern="1200" dirty="0" err="1" smtClean="0"/>
            <a:t>seccode</a:t>
          </a:r>
          <a:r>
            <a:rPr lang="en-US" altLang="zh-TW" sz="1100" kern="1200" dirty="0" smtClean="0"/>
            <a:t>=&lt;</a:t>
          </a:r>
          <a:r>
            <a:rPr lang="zh-TW" altLang="en-US" sz="1100" kern="1200" dirty="0" smtClean="0"/>
            <a:t>驗證碼</a:t>
          </a:r>
          <a:r>
            <a:rPr lang="en-US" altLang="zh-TW" sz="1100" kern="1200" dirty="0" smtClean="0"/>
            <a:t>&gt;&amp;</a:t>
          </a:r>
          <a:r>
            <a:rPr lang="en-US" altLang="zh-TW" sz="1100" kern="1200" dirty="0" err="1" smtClean="0"/>
            <a:t>pwdtype</a:t>
          </a:r>
          <a:r>
            <a:rPr lang="en-US" altLang="zh-TW" sz="1100" kern="1200" dirty="0" smtClean="0"/>
            <a:t>=static&amp;Submit2=</a:t>
          </a:r>
          <a:r>
            <a:rPr lang="zh-TW" altLang="zh-TW" sz="1100" kern="1200" dirty="0" smtClean="0"/>
            <a:t>登入</a:t>
          </a:r>
          <a:r>
            <a:rPr lang="en-US" altLang="zh-TW" sz="1100" kern="1200" dirty="0" smtClean="0"/>
            <a:t>(Login)</a:t>
          </a:r>
          <a:endParaRPr lang="zh-TW" altLang="en-US" sz="1100" kern="1200" dirty="0"/>
        </a:p>
      </dsp:txBody>
      <dsp:txXfrm rot="-5400000">
        <a:off x="889694" y="1166675"/>
        <a:ext cx="6842376" cy="745486"/>
      </dsp:txXfrm>
    </dsp:sp>
    <dsp:sp modelId="{D0EA27B9-CD40-45CA-BE93-9D90555337A0}">
      <dsp:nvSpPr>
        <dsp:cNvPr id="0" name=""/>
        <dsp:cNvSpPr/>
      </dsp:nvSpPr>
      <dsp:spPr>
        <a:xfrm rot="5400000">
          <a:off x="-190648" y="2441511"/>
          <a:ext cx="1270992" cy="88969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100" kern="1200" dirty="0" smtClean="0"/>
            <a:t>登入「一般選課系統」</a:t>
          </a:r>
          <a:endParaRPr lang="zh-TW" altLang="en-US" sz="1100" kern="1200" dirty="0"/>
        </a:p>
      </dsp:txBody>
      <dsp:txXfrm rot="-5400000">
        <a:off x="1" y="2695709"/>
        <a:ext cx="889694" cy="381298"/>
      </dsp:txXfrm>
    </dsp:sp>
    <dsp:sp modelId="{AF55F0DA-4FD9-4A46-BD55-78DA8E22DBA1}">
      <dsp:nvSpPr>
        <dsp:cNvPr id="0" name=""/>
        <dsp:cNvSpPr/>
      </dsp:nvSpPr>
      <dsp:spPr>
        <a:xfrm rot="5400000">
          <a:off x="3917974" y="-777417"/>
          <a:ext cx="826144" cy="68827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en-US" sz="1100" kern="1200" dirty="0" smtClean="0">
              <a:hlinkClick xmlns:r="http://schemas.openxmlformats.org/officeDocument/2006/relationships" r:id="rId3"/>
            </a:rPr>
            <a:t>https://portal.nctu.edu.tw/portal/relay.php?D</a:t>
          </a:r>
          <a:r>
            <a:rPr lang="en-US" altLang="zh-TW" sz="1100" kern="1200" dirty="0" smtClean="0">
              <a:hlinkClick xmlns:r="http://schemas.openxmlformats.org/officeDocument/2006/relationships" r:id="rId3"/>
            </a:rPr>
            <a:t>=cos</a:t>
          </a:r>
          <a:endParaRPr lang="zh-TW" alt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100" kern="1200" dirty="0" smtClean="0"/>
            <a:t>可使用提供的 </a:t>
          </a:r>
          <a:r>
            <a:rPr lang="en-US" altLang="zh-TW" sz="1100" kern="1200" dirty="0" smtClean="0"/>
            <a:t>tool</a:t>
          </a:r>
          <a:r>
            <a:rPr lang="zh-TW" altLang="en-US" sz="1100" kern="1200" dirty="0" smtClean="0"/>
            <a:t> 處理 </a:t>
          </a:r>
          <a:r>
            <a:rPr lang="en-US" altLang="zh-TW" sz="1100" kern="1200" dirty="0" smtClean="0"/>
            <a:t>HTML:</a:t>
          </a:r>
          <a:r>
            <a:rPr lang="zh-TW" altLang="en-US" sz="1100" kern="1200" dirty="0" smtClean="0"/>
            <a:t> </a:t>
          </a:r>
          <a:r>
            <a:rPr lang="en-US" altLang="en-US" sz="1100" kern="1200" dirty="0" smtClean="0"/>
            <a:t>https://github.com/nctu-cscc/sa2017-hw2/tree/master/extractFormdata</a:t>
          </a:r>
          <a:r>
            <a:rPr lang="zh-TW" altLang="en-US" sz="1100" kern="1200" dirty="0" smtClean="0"/>
            <a:t> </a:t>
          </a:r>
          <a:endParaRPr lang="zh-TW" alt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en-US" sz="1100" kern="1200" dirty="0" smtClean="0">
              <a:hlinkClick xmlns:r="http://schemas.openxmlformats.org/officeDocument/2006/relationships" r:id="rId4"/>
            </a:rPr>
            <a:t>https://course.nctu.edu.tw/index.asp</a:t>
          </a:r>
          <a:endParaRPr lang="zh-TW" alt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100" kern="1200" dirty="0" smtClean="0"/>
            <a:t>注意：系統限制</a:t>
          </a:r>
          <a:r>
            <a:rPr lang="en-US" altLang="zh-TW" sz="1100" kern="1200" dirty="0" smtClean="0"/>
            <a:t>10</a:t>
          </a:r>
          <a:r>
            <a:rPr lang="zh-TW" altLang="en-US" sz="1100" kern="1200" dirty="0" smtClean="0"/>
            <a:t>分鐘內僅能登入</a:t>
          </a:r>
          <a:r>
            <a:rPr lang="en-US" altLang="zh-TW" sz="1100" kern="1200" dirty="0" smtClean="0"/>
            <a:t>5</a:t>
          </a:r>
          <a:r>
            <a:rPr lang="zh-TW" altLang="en-US" sz="1100" kern="1200" dirty="0" smtClean="0"/>
            <a:t>次，超過必須等待時間解鎖。</a:t>
          </a:r>
          <a:endParaRPr lang="zh-TW" altLang="en-US" sz="1100" kern="1200" dirty="0"/>
        </a:p>
      </dsp:txBody>
      <dsp:txXfrm rot="-5400000">
        <a:off x="889694" y="2291192"/>
        <a:ext cx="6842376" cy="745486"/>
      </dsp:txXfrm>
    </dsp:sp>
    <dsp:sp modelId="{AC073C09-C5B1-4647-84D3-E63980ED7BE6}">
      <dsp:nvSpPr>
        <dsp:cNvPr id="0" name=""/>
        <dsp:cNvSpPr/>
      </dsp:nvSpPr>
      <dsp:spPr>
        <a:xfrm rot="5400000">
          <a:off x="-190648" y="3566028"/>
          <a:ext cx="1270992" cy="88969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100" kern="1200" dirty="0" smtClean="0"/>
            <a:t>爬</a:t>
          </a:r>
          <a:r>
            <a:rPr lang="en-US" altLang="zh-TW" sz="1100" kern="1200" dirty="0" smtClean="0"/>
            <a:t>+</a:t>
          </a:r>
          <a:r>
            <a:rPr lang="zh-TW" altLang="en-US" sz="1100" kern="1200" dirty="0" smtClean="0"/>
            <a:t>剖析課表</a:t>
          </a:r>
          <a:endParaRPr lang="zh-TW" altLang="en-US" sz="1100" kern="1200" dirty="0"/>
        </a:p>
      </dsp:txBody>
      <dsp:txXfrm rot="-5400000">
        <a:off x="1" y="3820226"/>
        <a:ext cx="889694" cy="381298"/>
      </dsp:txXfrm>
    </dsp:sp>
    <dsp:sp modelId="{199D5773-EE46-4F10-B366-20860C079028}">
      <dsp:nvSpPr>
        <dsp:cNvPr id="0" name=""/>
        <dsp:cNvSpPr/>
      </dsp:nvSpPr>
      <dsp:spPr>
        <a:xfrm rot="5400000">
          <a:off x="3917974" y="347099"/>
          <a:ext cx="826144" cy="68827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en-US" sz="1100" kern="1200" dirty="0" smtClean="0"/>
            <a:t>https://course.nctu.edu.tw/adSchedule.asp</a:t>
          </a:r>
          <a:endParaRPr lang="zh-TW" altLang="en-US" sz="1100" kern="1200" dirty="0"/>
        </a:p>
      </dsp:txBody>
      <dsp:txXfrm rot="-5400000">
        <a:off x="889694" y="3415709"/>
        <a:ext cx="6842376" cy="7454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 smtClean="0"/>
            </a:lvl1pPr>
          </a:lstStyle>
          <a:p>
            <a:pPr>
              <a:defRPr/>
            </a:pPr>
            <a:fld id="{CBF8152F-17EC-4C9C-9F69-C047A189DF1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071337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F8152F-17EC-4C9C-9F69-C047A189DF19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39865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F8152F-17EC-4C9C-9F69-C047A189DF19}" type="slidenum">
              <a:rPr lang="en-US" altLang="zh-TW" smtClean="0"/>
              <a:pPr>
                <a:defRPr/>
              </a:pPr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3721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F8152F-17EC-4C9C-9F69-C047A189DF19}" type="slidenum">
              <a:rPr lang="en-US" altLang="zh-TW" smtClean="0"/>
              <a:pPr>
                <a:defRPr/>
              </a:pPr>
              <a:t>12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86820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如果有變動，會公布在</a:t>
            </a:r>
            <a:r>
              <a:rPr lang="en-US" altLang="zh-TW" dirty="0" smtClean="0"/>
              <a:t>FB</a:t>
            </a:r>
            <a:r>
              <a:rPr lang="zh-TW" altLang="en-US" dirty="0" smtClean="0"/>
              <a:t>社團上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F8152F-17EC-4C9C-9F69-C047A189DF19}" type="slidenum">
              <a:rPr lang="en-US" altLang="zh-TW" smtClean="0"/>
              <a:pPr>
                <a:defRPr/>
              </a:pPr>
              <a:t>14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84004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28006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2236437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9792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5767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953000" y="1447800"/>
            <a:ext cx="3810000" cy="2247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953000" y="3848100"/>
            <a:ext cx="3810000" cy="2247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13877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</p:spTree>
    <p:extLst>
      <p:ext uri="{BB962C8B-B14F-4D97-AF65-F5344CB8AC3E}">
        <p14:creationId xmlns:p14="http://schemas.microsoft.com/office/powerpoint/2010/main" val="2933643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0152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680642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9560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133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9663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5303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043855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59310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325FCC2B-0BBB-4464-94B3-5BE2FFEB3271}" type="slidenum">
              <a:rPr lang="en-US" altLang="zh-TW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  <p:sldLayoutId id="2147483872" r:id="rId12"/>
    <p:sldLayoutId id="214748387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groups/NCTUCSNASA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ta@nasa.cs.nctu.edu.tw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zh-TW" dirty="0" smtClean="0"/>
              <a:t>System Administration Practice</a:t>
            </a:r>
            <a:br>
              <a:rPr lang="en-US" altLang="zh-TW" dirty="0" smtClean="0"/>
            </a:br>
            <a:r>
              <a:rPr lang="en-US" altLang="zh-TW" dirty="0" smtClean="0"/>
              <a:t>Homework 2:</a:t>
            </a:r>
            <a:r>
              <a:rPr lang="zh-TW" altLang="en-US" dirty="0"/>
              <a:t> </a:t>
            </a:r>
            <a:r>
              <a:rPr lang="en-US" altLang="zh-TW" dirty="0" smtClean="0"/>
              <a:t>Shell Programming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zh-TW" dirty="0" err="1" smtClean="0"/>
              <a:t>wlliou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8597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2-2: </a:t>
            </a:r>
            <a:r>
              <a:rPr lang="en-US" altLang="zh-TW" dirty="0" smtClean="0"/>
              <a:t>Hint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課表在一般選課</a:t>
            </a:r>
            <a:r>
              <a:rPr lang="zh-TW" altLang="en-US" dirty="0" smtClean="0"/>
              <a:t>系統裡有。</a:t>
            </a:r>
            <a:endParaRPr lang="en-US" altLang="zh-TW" dirty="0" smtClean="0"/>
          </a:p>
          <a:p>
            <a:r>
              <a:rPr lang="zh-TW" altLang="en-US" dirty="0" smtClean="0"/>
              <a:t>可以用校園系統單一入</a:t>
            </a:r>
            <a:r>
              <a:rPr lang="zh-TW" altLang="en-US" dirty="0"/>
              <a:t>口</a:t>
            </a:r>
            <a:r>
              <a:rPr lang="zh-TW" altLang="en-US" dirty="0" smtClean="0"/>
              <a:t>來</a:t>
            </a:r>
            <a:r>
              <a:rPr lang="zh-TW" altLang="en-US" dirty="0"/>
              <a:t>登入一般選課</a:t>
            </a:r>
            <a:r>
              <a:rPr lang="zh-TW" altLang="en-US" dirty="0" smtClean="0"/>
              <a:t>系統。</a:t>
            </a:r>
            <a:endParaRPr lang="en-US" altLang="zh-TW" dirty="0" smtClean="0"/>
          </a:p>
          <a:p>
            <a:r>
              <a:rPr lang="zh-TW" altLang="en-US" dirty="0" smtClean="0"/>
              <a:t>善用</a:t>
            </a:r>
            <a:r>
              <a:rPr lang="en-US" altLang="zh-TW" dirty="0" smtClean="0"/>
              <a:t>Browser </a:t>
            </a:r>
            <a:r>
              <a:rPr lang="en-US" altLang="zh-TW" dirty="0" err="1"/>
              <a:t>Devtool</a:t>
            </a:r>
            <a:r>
              <a:rPr lang="en-US" altLang="zh-TW" dirty="0"/>
              <a:t> (F12) / Network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2971800"/>
            <a:ext cx="4443111" cy="409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311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2-2: Hint </a:t>
            </a:r>
            <a:r>
              <a:rPr lang="en-US" altLang="zh-TW" dirty="0" smtClean="0"/>
              <a:t>(Keywords)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dialog</a:t>
            </a:r>
          </a:p>
          <a:p>
            <a:r>
              <a:rPr lang="en-US" altLang="zh-TW" dirty="0"/>
              <a:t>f</a:t>
            </a:r>
            <a:r>
              <a:rPr lang="en-US" altLang="zh-TW" dirty="0" smtClean="0"/>
              <a:t>unction</a:t>
            </a:r>
            <a:r>
              <a:rPr lang="zh-TW" altLang="en-US" dirty="0" smtClean="0"/>
              <a:t> </a:t>
            </a:r>
            <a:r>
              <a:rPr lang="en-US" altLang="zh-TW" dirty="0" smtClean="0"/>
              <a:t>(retry)</a:t>
            </a:r>
          </a:p>
          <a:p>
            <a:r>
              <a:rPr lang="en-US" altLang="zh-TW" dirty="0" err="1" smtClean="0"/>
              <a:t>sed</a:t>
            </a:r>
            <a:endParaRPr lang="en-US" altLang="zh-TW" dirty="0" smtClean="0"/>
          </a:p>
          <a:p>
            <a:r>
              <a:rPr lang="en-US" altLang="zh-TW" dirty="0" err="1" smtClean="0"/>
              <a:t>awk</a:t>
            </a:r>
            <a:endParaRPr lang="en-US" altLang="zh-TW" dirty="0" smtClean="0"/>
          </a:p>
          <a:p>
            <a:r>
              <a:rPr lang="en-US" altLang="zh-TW" dirty="0" err="1" smtClean="0"/>
              <a:t>grep</a:t>
            </a:r>
            <a:endParaRPr lang="en-US" altLang="zh-TW" dirty="0" smtClean="0"/>
          </a:p>
          <a:p>
            <a:r>
              <a:rPr lang="en-US" altLang="zh-TW" dirty="0" smtClean="0"/>
              <a:t>curl</a:t>
            </a:r>
          </a:p>
          <a:p>
            <a:pPr lvl="1"/>
            <a:r>
              <a:rPr lang="en-US" altLang="zh-TW" dirty="0" smtClean="0"/>
              <a:t>Cookie jar</a:t>
            </a:r>
          </a:p>
          <a:p>
            <a:r>
              <a:rPr lang="en-US" altLang="zh-TW" dirty="0" err="1"/>
              <a:t>iconv</a:t>
            </a:r>
            <a:r>
              <a:rPr lang="en-US" altLang="zh-TW" dirty="0"/>
              <a:t> </a:t>
            </a:r>
            <a:r>
              <a:rPr lang="en-US" altLang="zh-TW" dirty="0" smtClean="0"/>
              <a:t>(</a:t>
            </a:r>
            <a:r>
              <a:rPr lang="zh-TW" altLang="en-US" dirty="0" smtClean="0"/>
              <a:t>轉編碼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while</a:t>
            </a:r>
          </a:p>
          <a:p>
            <a:r>
              <a:rPr lang="en-US" altLang="zh-TW" dirty="0" smtClean="0"/>
              <a:t>if</a:t>
            </a:r>
          </a:p>
          <a:p>
            <a:r>
              <a:rPr lang="en-US" altLang="zh-TW" dirty="0" smtClean="0"/>
              <a:t>HTML</a:t>
            </a:r>
            <a:endParaRPr lang="en-US" altLang="zh-TW" dirty="0"/>
          </a:p>
          <a:p>
            <a:r>
              <a:rPr lang="en-US" altLang="zh-TW" dirty="0" smtClean="0"/>
              <a:t>HTTP form-data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1025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2-2: Recommend </a:t>
            </a:r>
            <a:r>
              <a:rPr lang="en-US" altLang="zh-TW" dirty="0" smtClean="0"/>
              <a:t>Workflow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8795607"/>
              </p:ext>
            </p:extLst>
          </p:nvPr>
        </p:nvGraphicFramePr>
        <p:xfrm>
          <a:off x="990600" y="1447800"/>
          <a:ext cx="77724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3920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2-2: </a:t>
            </a:r>
            <a:r>
              <a:rPr kumimoji="1" lang="en-US" altLang="zh-TW" dirty="0" smtClean="0"/>
              <a:t>Bonus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/>
              <a:t>3-2</a:t>
            </a:r>
            <a:r>
              <a:rPr kumimoji="1" lang="zh-TW" altLang="en-US" dirty="0" smtClean="0"/>
              <a:t> </a:t>
            </a:r>
            <a:endParaRPr kumimoji="1" lang="en-US" altLang="zh-TW" dirty="0" smtClean="0"/>
          </a:p>
          <a:p>
            <a:pPr lvl="1"/>
            <a:r>
              <a:rPr lang="zh-TW" altLang="en-US" dirty="0"/>
              <a:t>使用自己的方式</a:t>
            </a:r>
            <a:r>
              <a:rPr lang="zh-TW" altLang="en-US" dirty="0" smtClean="0"/>
              <a:t>辨識驗證碼，</a:t>
            </a:r>
            <a:r>
              <a:rPr lang="zh-TW" altLang="en-US" dirty="0"/>
              <a:t>可使用外部服務或工具</a:t>
            </a:r>
            <a:r>
              <a:rPr lang="zh-TW" altLang="en-US" dirty="0" smtClean="0"/>
              <a:t>。</a:t>
            </a:r>
            <a:r>
              <a:rPr lang="en-US" altLang="zh-TW" dirty="0" smtClean="0"/>
              <a:t>(+5%)</a:t>
            </a:r>
            <a:endParaRPr kumimoji="1" lang="en-US" altLang="zh-TW" dirty="0" smtClean="0"/>
          </a:p>
          <a:p>
            <a:pPr lvl="1"/>
            <a:r>
              <a:rPr lang="zh-TW" altLang="en-US" dirty="0" smtClean="0"/>
              <a:t>自己處理登入一般選課系統的 </a:t>
            </a:r>
            <a:r>
              <a:rPr lang="en-US" altLang="zh-TW" dirty="0" smtClean="0"/>
              <a:t>Form</a:t>
            </a:r>
            <a:r>
              <a:rPr lang="zh-TW" altLang="en-US" dirty="0"/>
              <a:t> </a:t>
            </a:r>
            <a:r>
              <a:rPr lang="en-US" altLang="zh-TW" dirty="0" smtClean="0"/>
              <a:t>(</a:t>
            </a:r>
            <a:r>
              <a:rPr lang="zh-TW" altLang="en-US" dirty="0" smtClean="0"/>
              <a:t>將 </a:t>
            </a:r>
            <a:r>
              <a:rPr lang="en-US" altLang="zh-TW" dirty="0" smtClean="0"/>
              <a:t>HTML</a:t>
            </a:r>
            <a:r>
              <a:rPr lang="zh-TW" altLang="en-US" dirty="0" smtClean="0"/>
              <a:t> 的 </a:t>
            </a:r>
            <a:r>
              <a:rPr lang="en-US" altLang="zh-TW" dirty="0" smtClean="0"/>
              <a:t>form </a:t>
            </a:r>
            <a:r>
              <a:rPr lang="zh-TW" altLang="en-US" dirty="0" smtClean="0"/>
              <a:t>轉為 </a:t>
            </a:r>
            <a:r>
              <a:rPr lang="en-US" altLang="zh-TW" dirty="0" err="1" smtClean="0"/>
              <a:t>url</a:t>
            </a:r>
            <a:r>
              <a:rPr lang="zh-TW" altLang="en-US" dirty="0" smtClean="0"/>
              <a:t> 格式</a:t>
            </a:r>
            <a:r>
              <a:rPr lang="en-US" altLang="zh-TW" dirty="0" smtClean="0"/>
              <a:t>)</a:t>
            </a:r>
            <a:r>
              <a:rPr lang="zh-TW" altLang="en-US" dirty="0" smtClean="0"/>
              <a:t>。</a:t>
            </a:r>
            <a:r>
              <a:rPr lang="en-US" altLang="zh-TW" dirty="0" smtClean="0"/>
              <a:t>(+5%)</a:t>
            </a:r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9668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2-2: </a:t>
            </a:r>
            <a:r>
              <a:rPr kumimoji="1" lang="en-US" altLang="zh-TW" dirty="0" smtClean="0"/>
              <a:t>Help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FB Group:</a:t>
            </a:r>
            <a:r>
              <a:rPr lang="zh-TW" altLang="en-US" dirty="0" smtClean="0"/>
              <a:t> </a:t>
            </a:r>
            <a:r>
              <a:rPr lang="en-US" altLang="zh-TW" dirty="0" err="1"/>
              <a:t>nctu</a:t>
            </a:r>
            <a:r>
              <a:rPr lang="en-US" altLang="zh-TW" dirty="0"/>
              <a:t> </a:t>
            </a:r>
            <a:r>
              <a:rPr lang="en-US" altLang="zh-TW" dirty="0" err="1"/>
              <a:t>nasa</a:t>
            </a:r>
            <a:r>
              <a:rPr lang="en-US" altLang="zh-TW" dirty="0"/>
              <a:t> </a:t>
            </a:r>
            <a:r>
              <a:rPr lang="zh-TW" altLang="en-US" dirty="0"/>
              <a:t>課程討論區</a:t>
            </a:r>
            <a:r>
              <a:rPr lang="en-US" altLang="zh-TW" dirty="0" smtClean="0">
                <a:hlinkClick r:id="rId3"/>
              </a:rPr>
              <a:t>https</a:t>
            </a:r>
            <a:r>
              <a:rPr lang="en-US" altLang="zh-TW" dirty="0">
                <a:hlinkClick r:id="rId3"/>
              </a:rPr>
              <a:t>://www.facebook.com/groups/NCTUCSNASA</a:t>
            </a:r>
            <a:r>
              <a:rPr lang="en-US" altLang="zh-TW" dirty="0" smtClean="0">
                <a:hlinkClick r:id="rId3"/>
              </a:rPr>
              <a:t>/</a:t>
            </a:r>
            <a:endParaRPr lang="en-US" altLang="zh-TW" dirty="0" smtClean="0"/>
          </a:p>
          <a:p>
            <a:r>
              <a:rPr lang="en-US" altLang="zh-TW" dirty="0" smtClean="0"/>
              <a:t>Email </a:t>
            </a:r>
            <a:r>
              <a:rPr lang="en-US" altLang="zh-TW" dirty="0" smtClean="0">
                <a:hlinkClick r:id="rId4"/>
              </a:rPr>
              <a:t>ta@nasa.cs.nctu.edu.tw</a:t>
            </a:r>
            <a:r>
              <a:rPr lang="en-US" altLang="zh-TW" dirty="0" smtClean="0"/>
              <a:t> or E3</a:t>
            </a:r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sz="1800" dirty="0" smtClean="0"/>
              <a:t>Q</a:t>
            </a:r>
            <a:r>
              <a:rPr lang="zh-TW" altLang="en-US" sz="1800" dirty="0" smtClean="0"/>
              <a:t>為何出這個作業？</a:t>
            </a:r>
            <a:r>
              <a:rPr lang="en-US" altLang="zh-TW" sz="1800" dirty="0" smtClean="0"/>
              <a:t/>
            </a:r>
            <a:br>
              <a:rPr lang="en-US" altLang="zh-TW" sz="1800" dirty="0" smtClean="0"/>
            </a:br>
            <a:r>
              <a:rPr lang="en-US" altLang="zh-TW" sz="1800" dirty="0" smtClean="0"/>
              <a:t>A</a:t>
            </a:r>
            <a:r>
              <a:rPr lang="zh-TW" altLang="en-US" sz="1800" dirty="0"/>
              <a:t>覺得好玩😜</a:t>
            </a:r>
            <a:endParaRPr lang="en-US" altLang="zh-TW" sz="1800" dirty="0" smtClean="0"/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6890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Requirements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/>
              <a:t>2-1: </a:t>
            </a:r>
            <a:r>
              <a:rPr kumimoji="1" lang="en-US" altLang="zh-TW" dirty="0" err="1" smtClean="0"/>
              <a:t>Filesystem</a:t>
            </a:r>
            <a:r>
              <a:rPr kumimoji="1" lang="en-US" altLang="zh-TW" dirty="0" smtClean="0"/>
              <a:t> </a:t>
            </a:r>
            <a:r>
              <a:rPr lang="en-US" altLang="zh-TW" dirty="0"/>
              <a:t>Statistics</a:t>
            </a:r>
            <a:r>
              <a:rPr lang="en-US" altLang="zh-TW" dirty="0" smtClean="0"/>
              <a:t> (20%)</a:t>
            </a:r>
            <a:endParaRPr kumimoji="1" lang="en-US" altLang="zh-TW" dirty="0" smtClean="0"/>
          </a:p>
          <a:p>
            <a:r>
              <a:rPr kumimoji="1" lang="en-US" altLang="zh-TW" dirty="0" smtClean="0"/>
              <a:t>2-2: Web Crawler + Dialog(60%)</a:t>
            </a:r>
          </a:p>
          <a:p>
            <a:pPr lvl="1"/>
            <a:r>
              <a:rPr lang="zh-TW" altLang="en-US" dirty="0" smtClean="0"/>
              <a:t>用 </a:t>
            </a:r>
            <a:r>
              <a:rPr lang="en-US" altLang="zh-TW" dirty="0" smtClean="0"/>
              <a:t>shell </a:t>
            </a:r>
            <a:r>
              <a:rPr lang="zh-TW" altLang="en-US" dirty="0" smtClean="0"/>
              <a:t>爬課表，並且用 </a:t>
            </a:r>
            <a:r>
              <a:rPr lang="en-US" altLang="zh-TW" dirty="0" smtClean="0"/>
              <a:t>column</a:t>
            </a:r>
            <a:r>
              <a:rPr lang="zh-TW" altLang="en-US" dirty="0" smtClean="0"/>
              <a:t> 排版輸出。 </a:t>
            </a:r>
            <a:r>
              <a:rPr lang="zh-TW" altLang="en-US" dirty="0" smtClean="0">
                <a:solidFill>
                  <a:srgbClr val="FF0000"/>
                </a:solidFill>
              </a:rPr>
              <a:t>❤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kumimoji="1" lang="en-US" altLang="zh-TW" dirty="0" smtClean="0"/>
              <a:t>Modify code by yourself at demo (20%)</a:t>
            </a:r>
          </a:p>
          <a:p>
            <a:r>
              <a:rPr lang="en-US" altLang="zh-TW" dirty="0" smtClean="0"/>
              <a:t>Please write the scripts in Bourne Shell (</a:t>
            </a:r>
            <a:r>
              <a:rPr lang="en-US" altLang="zh-TW" dirty="0" err="1" smtClean="0"/>
              <a:t>sh</a:t>
            </a:r>
            <a:r>
              <a:rPr lang="en-US" altLang="zh-TW" dirty="0" smtClean="0"/>
              <a:t>)</a:t>
            </a:r>
          </a:p>
          <a:p>
            <a:pPr lvl="1"/>
            <a:r>
              <a:rPr kumimoji="1" lang="en-US" altLang="zh-TW" dirty="0" smtClean="0"/>
              <a:t>No score if you use </a:t>
            </a:r>
            <a:r>
              <a:rPr kumimoji="1" lang="en-US" altLang="zh-TW" dirty="0" err="1" smtClean="0"/>
              <a:t>csh</a:t>
            </a:r>
            <a:r>
              <a:rPr lang="en-US" altLang="zh-TW" dirty="0" smtClean="0"/>
              <a:t>, bash or other languages.</a:t>
            </a:r>
          </a:p>
          <a:p>
            <a:r>
              <a:rPr kumimoji="1" lang="en-US" altLang="zh-TW" dirty="0" smtClean="0"/>
              <a:t>Due: 2017/10/12 upload ${student_ID}.tar on E3</a:t>
            </a:r>
          </a:p>
          <a:p>
            <a:r>
              <a:rPr lang="en-US" altLang="zh-TW" dirty="0" smtClean="0"/>
              <a:t>Demo at next week. 2017/10/16~19 19:00~22:00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13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2-1: </a:t>
            </a:r>
            <a:r>
              <a:rPr kumimoji="1" lang="en-US" altLang="zh-TW" dirty="0" err="1" smtClean="0"/>
              <a:t>Filesystem</a:t>
            </a:r>
            <a:r>
              <a:rPr kumimoji="1" lang="en-US" altLang="zh-TW" dirty="0" smtClean="0"/>
              <a:t> </a:t>
            </a:r>
            <a:r>
              <a:rPr lang="en-US" altLang="zh-TW" dirty="0"/>
              <a:t>Statistics</a:t>
            </a:r>
            <a:endParaRPr kumimoji="1"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934"/>
          <a:stretch/>
        </p:blipFill>
        <p:spPr>
          <a:xfrm>
            <a:off x="609600" y="1600200"/>
            <a:ext cx="8287905" cy="4724400"/>
          </a:xfrm>
        </p:spPr>
      </p:pic>
    </p:spTree>
    <p:extLst>
      <p:ext uri="{BB962C8B-B14F-4D97-AF65-F5344CB8AC3E}">
        <p14:creationId xmlns:p14="http://schemas.microsoft.com/office/powerpoint/2010/main" val="156349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2-1: </a:t>
            </a:r>
            <a:r>
              <a:rPr kumimoji="1" lang="en-US" altLang="zh-TW" dirty="0" err="1" smtClean="0"/>
              <a:t>Filesystem</a:t>
            </a:r>
            <a:r>
              <a:rPr kumimoji="1" lang="en-US" altLang="zh-TW" dirty="0" smtClean="0"/>
              <a:t> </a:t>
            </a:r>
            <a:r>
              <a:rPr lang="en-US" altLang="zh-TW" dirty="0"/>
              <a:t>Statistics </a:t>
            </a:r>
            <a:r>
              <a:rPr kumimoji="1" lang="en-US" altLang="zh-TW" dirty="0" smtClean="0"/>
              <a:t>- Requirement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Inspect </a:t>
            </a:r>
            <a:r>
              <a:rPr lang="en-US" altLang="zh-TW" dirty="0"/>
              <a:t>the current directory(“.”) and all sub-directory</a:t>
            </a:r>
            <a:r>
              <a:rPr lang="en-US" altLang="zh-TW" dirty="0" smtClean="0"/>
              <a:t>.</a:t>
            </a:r>
          </a:p>
          <a:p>
            <a:r>
              <a:rPr lang="en-US" altLang="zh-TW" dirty="0"/>
              <a:t>Calculate the number of </a:t>
            </a:r>
            <a:r>
              <a:rPr lang="en-US" altLang="zh-TW" dirty="0" smtClean="0"/>
              <a:t>directories.</a:t>
            </a:r>
          </a:p>
          <a:p>
            <a:r>
              <a:rPr lang="en-US" altLang="zh-TW" dirty="0" smtClean="0"/>
              <a:t>Do not include ‘.’ and ‘..’</a:t>
            </a:r>
          </a:p>
          <a:p>
            <a:r>
              <a:rPr lang="en-US" altLang="zh-TW" dirty="0" smtClean="0"/>
              <a:t>Calculate the number of files.</a:t>
            </a:r>
          </a:p>
          <a:p>
            <a:r>
              <a:rPr lang="en-US" altLang="zh-TW" dirty="0" smtClean="0"/>
              <a:t>Calculate </a:t>
            </a:r>
            <a:r>
              <a:rPr lang="en-US" altLang="zh-TW" dirty="0"/>
              <a:t>the sum of all file </a:t>
            </a:r>
            <a:r>
              <a:rPr lang="en-US" altLang="zh-TW" dirty="0" smtClean="0"/>
              <a:t>size.</a:t>
            </a:r>
          </a:p>
          <a:p>
            <a:r>
              <a:rPr lang="en-US" altLang="zh-TW" dirty="0" smtClean="0"/>
              <a:t>List </a:t>
            </a:r>
            <a:r>
              <a:rPr lang="en-US" altLang="zh-TW" dirty="0"/>
              <a:t>the top 5 biggest </a:t>
            </a:r>
            <a:r>
              <a:rPr lang="en-US" altLang="zh-TW" dirty="0" smtClean="0"/>
              <a:t>files.</a:t>
            </a:r>
          </a:p>
          <a:p>
            <a:r>
              <a:rPr lang="en-US" altLang="zh-TW" dirty="0" smtClean="0"/>
              <a:t>Only </a:t>
            </a:r>
            <a:r>
              <a:rPr lang="en-US" altLang="zh-TW" dirty="0"/>
              <a:t>consider the regular file. Do not count in the link, FIFO, block device... etc.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359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2-1: </a:t>
            </a:r>
            <a:r>
              <a:rPr kumimoji="1" lang="en-US" altLang="zh-TW" dirty="0" err="1" smtClean="0"/>
              <a:t>Filesystem</a:t>
            </a:r>
            <a:r>
              <a:rPr kumimoji="1" lang="en-US" altLang="zh-TW" dirty="0" smtClean="0"/>
              <a:t> </a:t>
            </a:r>
            <a:r>
              <a:rPr lang="en-US" altLang="zh-TW" dirty="0"/>
              <a:t>Statistics </a:t>
            </a:r>
            <a:r>
              <a:rPr kumimoji="1" lang="en-US" altLang="zh-TW" dirty="0" smtClean="0"/>
              <a:t>- Requirement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/>
              <a:t>Use </a:t>
            </a:r>
            <a:r>
              <a:rPr kumimoji="1" lang="en-US" altLang="zh-TW" dirty="0" smtClean="0">
                <a:solidFill>
                  <a:srgbClr val="FF0000"/>
                </a:solidFill>
              </a:rPr>
              <a:t>one-line</a:t>
            </a:r>
            <a:r>
              <a:rPr kumimoji="1" lang="en-US" altLang="zh-TW" dirty="0" smtClean="0"/>
              <a:t> command</a:t>
            </a:r>
          </a:p>
          <a:p>
            <a:r>
              <a:rPr kumimoji="1" lang="en-US" altLang="zh-TW" dirty="0" smtClean="0"/>
              <a:t>No temporary file or shell variables.</a:t>
            </a:r>
          </a:p>
          <a:p>
            <a:r>
              <a:rPr lang="en-US" altLang="zh-TW" dirty="0" smtClean="0"/>
              <a:t>No “</a:t>
            </a:r>
            <a:r>
              <a:rPr lang="en-US" altLang="zh-TW" dirty="0" smtClean="0">
                <a:solidFill>
                  <a:srgbClr val="FF0000"/>
                </a:solidFill>
              </a:rPr>
              <a:t>&amp;&amp;</a:t>
            </a:r>
            <a:r>
              <a:rPr lang="en-US" altLang="zh-TW" dirty="0" smtClean="0"/>
              <a:t>” “</a:t>
            </a:r>
            <a:r>
              <a:rPr lang="en-US" altLang="zh-TW" dirty="0" smtClean="0">
                <a:solidFill>
                  <a:srgbClr val="FF0000"/>
                </a:solidFill>
              </a:rPr>
              <a:t>||</a:t>
            </a:r>
            <a:r>
              <a:rPr lang="en-US" altLang="zh-TW" dirty="0" smtClean="0"/>
              <a:t>” “</a:t>
            </a:r>
            <a:r>
              <a:rPr lang="en-US" altLang="zh-TW" dirty="0" smtClean="0">
                <a:solidFill>
                  <a:srgbClr val="FF0000"/>
                </a:solidFill>
              </a:rPr>
              <a:t>&gt;</a:t>
            </a:r>
            <a:r>
              <a:rPr lang="en-US" altLang="zh-TW" dirty="0" smtClean="0"/>
              <a:t>” “</a:t>
            </a:r>
            <a:r>
              <a:rPr lang="en-US" altLang="zh-TW" dirty="0" smtClean="0">
                <a:solidFill>
                  <a:srgbClr val="FF0000"/>
                </a:solidFill>
              </a:rPr>
              <a:t>&gt;&gt;</a:t>
            </a:r>
            <a:r>
              <a:rPr lang="en-US" altLang="zh-TW" dirty="0" smtClean="0"/>
              <a:t>” “</a:t>
            </a:r>
            <a:r>
              <a:rPr lang="en-US" altLang="zh-TW" dirty="0" smtClean="0">
                <a:solidFill>
                  <a:srgbClr val="FF0000"/>
                </a:solidFill>
              </a:rPr>
              <a:t>&lt;</a:t>
            </a:r>
            <a:r>
              <a:rPr lang="en-US" altLang="zh-TW" dirty="0" smtClean="0"/>
              <a:t>” “</a:t>
            </a:r>
            <a:r>
              <a:rPr lang="en-US" altLang="zh-TW" dirty="0" smtClean="0">
                <a:solidFill>
                  <a:srgbClr val="FF0000"/>
                </a:solidFill>
              </a:rPr>
              <a:t>;</a:t>
            </a:r>
            <a:r>
              <a:rPr lang="en-US" altLang="zh-TW" dirty="0" smtClean="0"/>
              <a:t>” “</a:t>
            </a:r>
            <a:r>
              <a:rPr lang="en-US" altLang="zh-TW" dirty="0" smtClean="0">
                <a:solidFill>
                  <a:srgbClr val="FF0000"/>
                </a:solidFill>
              </a:rPr>
              <a:t>&amp;</a:t>
            </a:r>
            <a:r>
              <a:rPr lang="en-US" altLang="zh-TW" dirty="0" smtClean="0"/>
              <a:t>”, but you can use them in the </a:t>
            </a:r>
            <a:r>
              <a:rPr lang="en-US" altLang="zh-TW" dirty="0" err="1" smtClean="0"/>
              <a:t>awk</a:t>
            </a:r>
            <a:r>
              <a:rPr lang="en-US" altLang="zh-TW" dirty="0" smtClean="0"/>
              <a:t> command. Actually, you don’t need them to finish this homework.</a:t>
            </a:r>
          </a:p>
          <a:p>
            <a:r>
              <a:rPr lang="en-US" altLang="zh-TW" dirty="0"/>
              <a:t>Only pipes are allowed.</a:t>
            </a:r>
          </a:p>
          <a:p>
            <a:r>
              <a:rPr kumimoji="1" lang="en-US" altLang="zh-TW" dirty="0" smtClean="0"/>
              <a:t>Hint: ls</a:t>
            </a:r>
            <a:r>
              <a:rPr lang="en-US" altLang="zh-TW" dirty="0" smtClean="0"/>
              <a:t>(1) with -A and -R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2540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2-1: </a:t>
            </a:r>
            <a:r>
              <a:rPr kumimoji="1" lang="en-US" altLang="zh-TW" dirty="0" err="1" smtClean="0"/>
              <a:t>Filesystem</a:t>
            </a:r>
            <a:r>
              <a:rPr kumimoji="1" lang="en-US" altLang="zh-TW" dirty="0" smtClean="0"/>
              <a:t> </a:t>
            </a:r>
            <a:r>
              <a:rPr lang="en-US" altLang="zh-TW" dirty="0"/>
              <a:t>Statistics </a:t>
            </a:r>
            <a:r>
              <a:rPr kumimoji="1" lang="en-US" altLang="zh-TW" dirty="0" smtClean="0"/>
              <a:t>- Requirement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Grade </a:t>
            </a:r>
          </a:p>
          <a:p>
            <a:pPr lvl="1"/>
            <a:r>
              <a:rPr lang="en-US" altLang="zh-TW" dirty="0" smtClean="0"/>
              <a:t>File </a:t>
            </a:r>
            <a:r>
              <a:rPr lang="en-US" altLang="zh-TW" dirty="0"/>
              <a:t>is executable. </a:t>
            </a:r>
            <a:r>
              <a:rPr lang="en-US" altLang="zh-TW" dirty="0" smtClean="0"/>
              <a:t>(4%) </a:t>
            </a:r>
            <a:endParaRPr lang="en-US" altLang="zh-TW" dirty="0"/>
          </a:p>
          <a:p>
            <a:pPr lvl="1"/>
            <a:r>
              <a:rPr lang="en-US" altLang="zh-TW" dirty="0" smtClean="0"/>
              <a:t>List </a:t>
            </a:r>
            <a:r>
              <a:rPr lang="en-US" altLang="zh-TW" dirty="0"/>
              <a:t>top 5 file size and name. </a:t>
            </a:r>
            <a:r>
              <a:rPr lang="en-US" altLang="zh-TW" dirty="0" smtClean="0"/>
              <a:t>(</a:t>
            </a:r>
            <a:r>
              <a:rPr lang="en-US" altLang="zh-TW" dirty="0"/>
              <a:t>4</a:t>
            </a:r>
            <a:r>
              <a:rPr lang="en-US" altLang="zh-TW" dirty="0" smtClean="0"/>
              <a:t>%) </a:t>
            </a:r>
            <a:endParaRPr lang="en-US" altLang="zh-TW" dirty="0"/>
          </a:p>
          <a:p>
            <a:pPr lvl="1"/>
            <a:r>
              <a:rPr lang="en-US" altLang="zh-TW" dirty="0" err="1" smtClean="0"/>
              <a:t>Dir</a:t>
            </a:r>
            <a:r>
              <a:rPr lang="en-US" altLang="zh-TW" dirty="0" smtClean="0"/>
              <a:t> </a:t>
            </a:r>
            <a:r>
              <a:rPr lang="en-US" altLang="zh-TW" dirty="0" err="1"/>
              <a:t>num</a:t>
            </a:r>
            <a:r>
              <a:rPr lang="en-US" altLang="zh-TW" dirty="0"/>
              <a:t> is correct. </a:t>
            </a:r>
            <a:r>
              <a:rPr lang="en-US" altLang="zh-TW" dirty="0" smtClean="0"/>
              <a:t>(</a:t>
            </a:r>
            <a:r>
              <a:rPr lang="en-US" altLang="zh-TW" dirty="0"/>
              <a:t>4</a:t>
            </a:r>
            <a:r>
              <a:rPr lang="en-US" altLang="zh-TW" dirty="0" smtClean="0"/>
              <a:t>%) </a:t>
            </a:r>
            <a:endParaRPr lang="en-US" altLang="zh-TW" dirty="0"/>
          </a:p>
          <a:p>
            <a:pPr lvl="1"/>
            <a:r>
              <a:rPr lang="en-US" altLang="zh-TW" dirty="0" smtClean="0"/>
              <a:t>File </a:t>
            </a:r>
            <a:r>
              <a:rPr lang="en-US" altLang="zh-TW" dirty="0" err="1"/>
              <a:t>num</a:t>
            </a:r>
            <a:r>
              <a:rPr lang="en-US" altLang="zh-TW" dirty="0"/>
              <a:t> is correct. </a:t>
            </a:r>
            <a:r>
              <a:rPr lang="en-US" altLang="zh-TW" dirty="0" smtClean="0"/>
              <a:t>(</a:t>
            </a:r>
            <a:r>
              <a:rPr lang="en-US" altLang="zh-TW" dirty="0"/>
              <a:t>4</a:t>
            </a:r>
            <a:r>
              <a:rPr lang="en-US" altLang="zh-TW" dirty="0" smtClean="0"/>
              <a:t>%) </a:t>
            </a:r>
            <a:endParaRPr lang="en-US" altLang="zh-TW" dirty="0"/>
          </a:p>
          <a:p>
            <a:pPr lvl="1"/>
            <a:r>
              <a:rPr lang="en-US" altLang="zh-TW" dirty="0" smtClean="0"/>
              <a:t>Total </a:t>
            </a:r>
            <a:r>
              <a:rPr lang="en-US" altLang="zh-TW" dirty="0"/>
              <a:t>size is correct. </a:t>
            </a:r>
            <a:r>
              <a:rPr lang="en-US" altLang="zh-TW" dirty="0" smtClean="0"/>
              <a:t>(</a:t>
            </a:r>
            <a:r>
              <a:rPr lang="en-US" altLang="zh-TW" dirty="0"/>
              <a:t>4</a:t>
            </a:r>
            <a:r>
              <a:rPr lang="en-US" altLang="zh-TW" dirty="0" smtClean="0"/>
              <a:t>%)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9760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2-2: Web Crawler + Dialog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125" y="1285875"/>
            <a:ext cx="2914650" cy="2047875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7350" y="1285875"/>
            <a:ext cx="2762250" cy="19812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0600" y="3657600"/>
            <a:ext cx="7248525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16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2-2: Requirements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爬到自己</a:t>
            </a:r>
            <a:r>
              <a:rPr lang="zh-TW" altLang="en-US" dirty="0"/>
              <a:t>的</a:t>
            </a:r>
            <a:r>
              <a:rPr lang="zh-TW" altLang="en-US" dirty="0" smtClean="0"/>
              <a:t>課表</a:t>
            </a:r>
            <a:r>
              <a:rPr lang="en-US" altLang="zh-TW" dirty="0" smtClean="0"/>
              <a:t>(HTML)</a:t>
            </a:r>
            <a:r>
              <a:rPr lang="zh-TW" altLang="en-US" dirty="0" smtClean="0"/>
              <a:t>，</a:t>
            </a:r>
            <a:r>
              <a:rPr lang="zh-TW" altLang="en-US" dirty="0"/>
              <a:t>用任何入口都可以</a:t>
            </a:r>
            <a:r>
              <a:rPr lang="zh-TW" altLang="en-US" dirty="0" smtClean="0"/>
              <a:t>。</a:t>
            </a:r>
            <a:r>
              <a:rPr lang="en-US" altLang="zh-TW" dirty="0" smtClean="0"/>
              <a:t>(40%)</a:t>
            </a:r>
          </a:p>
          <a:p>
            <a:r>
              <a:rPr lang="zh-TW" altLang="en-US" dirty="0" smtClean="0"/>
              <a:t>用 </a:t>
            </a:r>
            <a:r>
              <a:rPr lang="en-US" altLang="zh-TW" dirty="0" smtClean="0"/>
              <a:t>column </a:t>
            </a:r>
            <a:r>
              <a:rPr lang="zh-TW" altLang="en-US" dirty="0" smtClean="0"/>
              <a:t>排版輸出。</a:t>
            </a:r>
            <a:r>
              <a:rPr lang="en-US" altLang="zh-TW" dirty="0" smtClean="0"/>
              <a:t>(5%)</a:t>
            </a:r>
          </a:p>
          <a:p>
            <a:r>
              <a:rPr lang="zh-TW" altLang="en-US" dirty="0" smtClean="0"/>
              <a:t>需要用戶輸入的地方使用 </a:t>
            </a:r>
            <a:r>
              <a:rPr lang="en-US" altLang="zh-TW" dirty="0" smtClean="0"/>
              <a:t>dialog</a:t>
            </a:r>
            <a:r>
              <a:rPr lang="zh-TW" altLang="en-US" dirty="0" smtClean="0"/>
              <a:t>。</a:t>
            </a:r>
            <a:r>
              <a:rPr lang="en-US" altLang="zh-TW" dirty="0" smtClean="0"/>
              <a:t>(10%)</a:t>
            </a:r>
          </a:p>
          <a:p>
            <a:r>
              <a:rPr lang="zh-TW" altLang="en-US" dirty="0" smtClean="0"/>
              <a:t>登入或辨識驗證碼時如果失敗要能自動重試</a:t>
            </a:r>
            <a:r>
              <a:rPr lang="en-US" altLang="zh-TW" dirty="0" smtClean="0"/>
              <a:t>(retry)</a:t>
            </a:r>
            <a:r>
              <a:rPr lang="zh-TW" altLang="en-US" dirty="0" smtClean="0"/>
              <a:t>。</a:t>
            </a:r>
            <a:r>
              <a:rPr lang="en-US" altLang="zh-TW" dirty="0" smtClean="0"/>
              <a:t>(5%)</a:t>
            </a:r>
          </a:p>
          <a:p>
            <a:r>
              <a:rPr lang="zh-TW" altLang="en-US" dirty="0" smtClean="0"/>
              <a:t>輸入密碼</a:t>
            </a:r>
            <a:r>
              <a:rPr lang="zh-TW" altLang="en-US" dirty="0"/>
              <a:t>時</a:t>
            </a:r>
            <a:r>
              <a:rPr lang="zh-TW" altLang="en-US" dirty="0" smtClean="0"/>
              <a:t>要</a:t>
            </a:r>
            <a:r>
              <a:rPr lang="zh-TW" altLang="en-US" dirty="0"/>
              <a:t>用</a:t>
            </a:r>
            <a:r>
              <a:rPr lang="zh-TW" altLang="en-US" dirty="0" smtClean="0"/>
              <a:t>星號遮罩。</a:t>
            </a:r>
            <a:r>
              <a:rPr lang="en-US" altLang="zh-TW" dirty="0" smtClean="0"/>
              <a:t>(-10%)</a:t>
            </a:r>
          </a:p>
          <a:p>
            <a:r>
              <a:rPr lang="zh-TW" altLang="en-US" dirty="0" smtClean="0"/>
              <a:t>不能自建伺服器。</a:t>
            </a:r>
            <a:r>
              <a:rPr lang="en-US" altLang="zh-TW" dirty="0" smtClean="0"/>
              <a:t>(-40%) </a:t>
            </a:r>
            <a:r>
              <a:rPr lang="zh-TW" altLang="en-US" dirty="0" smtClean="0"/>
              <a:t>除了 </a:t>
            </a:r>
            <a:r>
              <a:rPr lang="en-US" altLang="zh-TW" dirty="0" smtClean="0"/>
              <a:t>cookie jar</a:t>
            </a:r>
            <a:r>
              <a:rPr lang="zh-TW" altLang="en-US" dirty="0" smtClean="0"/>
              <a:t> 和驗證碼圖片以外，寫一個檔案</a:t>
            </a:r>
            <a:r>
              <a:rPr lang="en-US" altLang="zh-TW" dirty="0" smtClean="0"/>
              <a:t>-10</a:t>
            </a:r>
            <a:r>
              <a:rPr lang="zh-TW" altLang="en-US" dirty="0" smtClean="0"/>
              <a:t>分，請善用變數。</a:t>
            </a:r>
            <a:r>
              <a:rPr lang="en-US" altLang="zh-TW" dirty="0" smtClean="0"/>
              <a:t>(-10%/</a:t>
            </a:r>
            <a:r>
              <a:rPr lang="zh-TW" altLang="en-US" dirty="0" smtClean="0"/>
              <a:t>次</a:t>
            </a:r>
            <a:r>
              <a:rPr lang="en-US" altLang="zh-TW" dirty="0" smtClean="0"/>
              <a:t>)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4242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2-2: </a:t>
            </a:r>
            <a:r>
              <a:rPr kumimoji="1" lang="en-US" altLang="zh-TW" dirty="0" smtClean="0"/>
              <a:t>Dialog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/>
              <a:t>Dialog is a program that will let you to present a variety of </a:t>
            </a:r>
            <a:r>
              <a:rPr lang="en-US" altLang="zh-TW" dirty="0" smtClean="0"/>
              <a:t>questions </a:t>
            </a:r>
            <a:r>
              <a:rPr lang="en-US" altLang="zh-TW" dirty="0"/>
              <a:t>or display messages using dialog boxes  from  a  shell  </a:t>
            </a:r>
            <a:r>
              <a:rPr lang="en-US" altLang="zh-TW" dirty="0" smtClean="0"/>
              <a:t>script.</a:t>
            </a:r>
          </a:p>
          <a:p>
            <a:pPr marL="0" indent="0">
              <a:buNone/>
            </a:pPr>
            <a:r>
              <a:rPr lang="en-US" altLang="zh-TW" dirty="0" smtClean="0"/>
              <a:t>These</a:t>
            </a:r>
            <a:r>
              <a:rPr lang="en-US" altLang="zh-TW" dirty="0"/>
              <a:t> </a:t>
            </a:r>
            <a:r>
              <a:rPr lang="en-US" altLang="zh-TW" dirty="0" smtClean="0"/>
              <a:t>types  </a:t>
            </a:r>
            <a:r>
              <a:rPr lang="en-US" altLang="zh-TW" dirty="0"/>
              <a:t>of  dialog boxes are implemented (though not all are </a:t>
            </a:r>
            <a:r>
              <a:rPr lang="en-US" altLang="zh-TW" dirty="0" smtClean="0"/>
              <a:t>necessarily compiled </a:t>
            </a:r>
            <a:r>
              <a:rPr lang="en-US" altLang="zh-TW" dirty="0"/>
              <a:t>into dialog</a:t>
            </a:r>
            <a:r>
              <a:rPr lang="en-US" altLang="zh-TW" dirty="0" smtClean="0"/>
              <a:t>):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     </a:t>
            </a:r>
            <a:r>
              <a:rPr lang="en-US" altLang="zh-TW" dirty="0" err="1" smtClean="0"/>
              <a:t>buildlist</a:t>
            </a:r>
            <a:r>
              <a:rPr lang="en-US" altLang="zh-TW" dirty="0"/>
              <a:t>, calendar, checklist, </a:t>
            </a:r>
            <a:r>
              <a:rPr lang="en-US" altLang="zh-TW" dirty="0" err="1"/>
              <a:t>dselect</a:t>
            </a:r>
            <a:r>
              <a:rPr lang="en-US" altLang="zh-TW" dirty="0"/>
              <a:t>, </a:t>
            </a:r>
            <a:r>
              <a:rPr lang="en-US" altLang="zh-TW" dirty="0" err="1"/>
              <a:t>editbox</a:t>
            </a:r>
            <a:r>
              <a:rPr lang="en-US" altLang="zh-TW" dirty="0"/>
              <a:t>, form, </a:t>
            </a:r>
            <a:r>
              <a:rPr lang="en-US" altLang="zh-TW" dirty="0" err="1"/>
              <a:t>fselect</a:t>
            </a:r>
            <a:r>
              <a:rPr lang="en-US" altLang="zh-TW" dirty="0"/>
              <a:t>,</a:t>
            </a:r>
          </a:p>
          <a:p>
            <a:pPr marL="0" indent="0">
              <a:buNone/>
            </a:pPr>
            <a:r>
              <a:rPr lang="en-US" altLang="zh-TW" dirty="0"/>
              <a:t>     </a:t>
            </a:r>
            <a:r>
              <a:rPr lang="en-US" altLang="zh-TW" dirty="0" smtClean="0"/>
              <a:t>gauge</a:t>
            </a:r>
            <a:r>
              <a:rPr lang="en-US" altLang="zh-TW" dirty="0"/>
              <a:t>, </a:t>
            </a:r>
            <a:r>
              <a:rPr lang="en-US" altLang="zh-TW" dirty="0" err="1"/>
              <a:t>infobox</a:t>
            </a:r>
            <a:r>
              <a:rPr lang="en-US" altLang="zh-TW" dirty="0"/>
              <a:t>, </a:t>
            </a:r>
            <a:r>
              <a:rPr lang="en-US" altLang="zh-TW" dirty="0" err="1"/>
              <a:t>inputbox</a:t>
            </a:r>
            <a:r>
              <a:rPr lang="en-US" altLang="zh-TW" dirty="0"/>
              <a:t>, </a:t>
            </a:r>
            <a:r>
              <a:rPr lang="en-US" altLang="zh-TW" dirty="0" err="1"/>
              <a:t>inputmenu</a:t>
            </a:r>
            <a:r>
              <a:rPr lang="en-US" altLang="zh-TW" dirty="0"/>
              <a:t>, menu, </a:t>
            </a:r>
            <a:r>
              <a:rPr lang="en-US" altLang="zh-TW" dirty="0" err="1"/>
              <a:t>mixedform</a:t>
            </a:r>
            <a:r>
              <a:rPr lang="en-US" altLang="zh-TW" dirty="0"/>
              <a:t>,</a:t>
            </a:r>
          </a:p>
          <a:p>
            <a:pPr marL="0" indent="0">
              <a:buNone/>
            </a:pPr>
            <a:r>
              <a:rPr lang="en-US" altLang="zh-TW" dirty="0"/>
              <a:t>     </a:t>
            </a:r>
            <a:r>
              <a:rPr lang="en-US" altLang="zh-TW" dirty="0" err="1" smtClean="0"/>
              <a:t>mixedgauge</a:t>
            </a:r>
            <a:r>
              <a:rPr lang="en-US" altLang="zh-TW" dirty="0"/>
              <a:t>, </a:t>
            </a:r>
            <a:r>
              <a:rPr lang="en-US" altLang="zh-TW" dirty="0" err="1"/>
              <a:t>msgbox</a:t>
            </a:r>
            <a:r>
              <a:rPr lang="en-US" altLang="zh-TW" dirty="0"/>
              <a:t> (message), </a:t>
            </a:r>
            <a:r>
              <a:rPr lang="en-US" altLang="zh-TW" dirty="0" err="1"/>
              <a:t>passwordbox</a:t>
            </a:r>
            <a:r>
              <a:rPr lang="en-US" altLang="zh-TW" dirty="0"/>
              <a:t>, </a:t>
            </a:r>
            <a:r>
              <a:rPr lang="en-US" altLang="zh-TW" dirty="0" smtClean="0"/>
              <a:t>pause</a:t>
            </a:r>
            <a:r>
              <a:rPr lang="en-US" altLang="zh-TW" dirty="0"/>
              <a:t>,</a:t>
            </a:r>
          </a:p>
          <a:p>
            <a:pPr marL="0" indent="0">
              <a:buNone/>
            </a:pPr>
            <a:r>
              <a:rPr lang="en-US" altLang="zh-TW" dirty="0"/>
              <a:t>     </a:t>
            </a:r>
            <a:r>
              <a:rPr lang="en-US" altLang="zh-TW" dirty="0" err="1" smtClean="0"/>
              <a:t>prgbox</a:t>
            </a:r>
            <a:r>
              <a:rPr lang="en-US" altLang="zh-TW" dirty="0"/>
              <a:t>, </a:t>
            </a:r>
            <a:r>
              <a:rPr lang="en-US" altLang="zh-TW" dirty="0" err="1"/>
              <a:t>programbox</a:t>
            </a:r>
            <a:r>
              <a:rPr lang="en-US" altLang="zh-TW" dirty="0"/>
              <a:t>, </a:t>
            </a:r>
            <a:r>
              <a:rPr lang="en-US" altLang="zh-TW" dirty="0" err="1"/>
              <a:t>progressbox</a:t>
            </a:r>
            <a:r>
              <a:rPr lang="en-US" altLang="zh-TW" dirty="0"/>
              <a:t>, </a:t>
            </a:r>
            <a:r>
              <a:rPr lang="en-US" altLang="zh-TW" dirty="0" err="1"/>
              <a:t>radiolist</a:t>
            </a:r>
            <a:r>
              <a:rPr lang="en-US" altLang="zh-TW" dirty="0"/>
              <a:t>, </a:t>
            </a:r>
            <a:r>
              <a:rPr lang="en-US" altLang="zh-TW" dirty="0" err="1"/>
              <a:t>rangebox</a:t>
            </a:r>
            <a:r>
              <a:rPr lang="en-US" altLang="zh-TW" dirty="0"/>
              <a:t>, </a:t>
            </a:r>
            <a:r>
              <a:rPr lang="en-US" altLang="zh-TW" dirty="0" smtClean="0"/>
              <a:t>    </a:t>
            </a:r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 </a:t>
            </a:r>
            <a:r>
              <a:rPr lang="en-US" altLang="zh-TW" dirty="0" err="1" smtClean="0"/>
              <a:t>passwordform</a:t>
            </a:r>
            <a:r>
              <a:rPr lang="en-US" altLang="zh-TW" dirty="0"/>
              <a:t>, </a:t>
            </a:r>
            <a:r>
              <a:rPr lang="en-US" altLang="zh-TW" dirty="0" err="1" smtClean="0"/>
              <a:t>tailbox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tailboxbg</a:t>
            </a:r>
            <a:r>
              <a:rPr lang="en-US" altLang="zh-TW" dirty="0"/>
              <a:t>, textbox, </a:t>
            </a:r>
            <a:r>
              <a:rPr lang="en-US" altLang="zh-TW" dirty="0" err="1"/>
              <a:t>timebox</a:t>
            </a:r>
            <a:r>
              <a:rPr lang="en-US" altLang="zh-TW" dirty="0"/>
              <a:t>, </a:t>
            </a:r>
          </a:p>
          <a:p>
            <a:pPr marL="0" indent="0">
              <a:buNone/>
            </a:pPr>
            <a:r>
              <a:rPr lang="en-US" altLang="zh-TW" dirty="0" smtClean="0"/>
              <a:t>     </a:t>
            </a:r>
            <a:r>
              <a:rPr lang="en-US" altLang="zh-TW" dirty="0" err="1" smtClean="0"/>
              <a:t>treeview</a:t>
            </a:r>
            <a:r>
              <a:rPr lang="en-US" altLang="zh-TW" dirty="0"/>
              <a:t>, and </a:t>
            </a:r>
            <a:r>
              <a:rPr lang="en-US" altLang="zh-TW" dirty="0" err="1"/>
              <a:t>yesno</a:t>
            </a:r>
            <a:r>
              <a:rPr lang="en-US" altLang="zh-TW" dirty="0"/>
              <a:t> (yes/no).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2333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11468</TotalTime>
  <Words>761</Words>
  <Application>Microsoft Office PowerPoint</Application>
  <PresentationFormat>如螢幕大小 (4:3)</PresentationFormat>
  <Paragraphs>103</Paragraphs>
  <Slides>14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3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Times New Roman</vt:lpstr>
      <vt:lpstr>Wingdings</vt:lpstr>
      <vt:lpstr>Computer Center</vt:lpstr>
      <vt:lpstr>System Administration Practice Homework 2: Shell Programming</vt:lpstr>
      <vt:lpstr>Requirements</vt:lpstr>
      <vt:lpstr>2-1: Filesystem Statistics</vt:lpstr>
      <vt:lpstr>2-1: Filesystem Statistics - Requirement</vt:lpstr>
      <vt:lpstr>2-1: Filesystem Statistics - Requirement</vt:lpstr>
      <vt:lpstr>2-1: Filesystem Statistics - Requirement</vt:lpstr>
      <vt:lpstr>2-2: Web Crawler + Dialog</vt:lpstr>
      <vt:lpstr>2-2: Requirements</vt:lpstr>
      <vt:lpstr>2-2: Dialog</vt:lpstr>
      <vt:lpstr>2-2: Hint</vt:lpstr>
      <vt:lpstr>2-2: Hint (Keywords)</vt:lpstr>
      <vt:lpstr>2-2: Recommend Workflow</vt:lpstr>
      <vt:lpstr>2-2: Bonus</vt:lpstr>
      <vt:lpstr>2-2: Help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Liang-Chi Tseng</dc:creator>
  <cp:keywords>CSCC</cp:keywords>
  <cp:lastModifiedBy>劉威良</cp:lastModifiedBy>
  <cp:revision>1510</cp:revision>
  <cp:lastPrinted>1601-01-01T00:00:00Z</cp:lastPrinted>
  <dcterms:created xsi:type="dcterms:W3CDTF">1601-01-01T00:00:00Z</dcterms:created>
  <dcterms:modified xsi:type="dcterms:W3CDTF">2017-09-28T12:33:14Z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