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86" r:id="rId4"/>
    <p:sldId id="262" r:id="rId5"/>
    <p:sldId id="263" r:id="rId6"/>
    <p:sldId id="258" r:id="rId7"/>
    <p:sldId id="259" r:id="rId8"/>
    <p:sldId id="260" r:id="rId9"/>
    <p:sldId id="261" r:id="rId10"/>
    <p:sldId id="264" r:id="rId11"/>
    <p:sldId id="266" r:id="rId12"/>
    <p:sldId id="265" r:id="rId13"/>
    <p:sldId id="273" r:id="rId14"/>
    <p:sldId id="270" r:id="rId15"/>
    <p:sldId id="274" r:id="rId16"/>
    <p:sldId id="275" r:id="rId17"/>
    <p:sldId id="276" r:id="rId18"/>
    <p:sldId id="277" r:id="rId19"/>
    <p:sldId id="272" r:id="rId20"/>
    <p:sldId id="282" r:id="rId21"/>
    <p:sldId id="279" r:id="rId22"/>
    <p:sldId id="271" r:id="rId23"/>
    <p:sldId id="285" r:id="rId24"/>
    <p:sldId id="281" r:id="rId25"/>
    <p:sldId id="278" r:id="rId26"/>
    <p:sldId id="283" r:id="rId27"/>
    <p:sldId id="267" r:id="rId28"/>
    <p:sldId id="268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</a:lstStyle>
          <a:p>
            <a:fld id="{D8934E48-35C3-4085-896C-AD1F826FDFDB}" type="datetimeFigureOut">
              <a:rPr lang="zh-TW" altLang="en-US" smtClean="0"/>
              <a:pPr/>
              <a:t>2017/9/28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  <a:ea typeface="微軟正黑體" panose="020B0604030504040204" pitchFamily="34" charset="-120"/>
              </a:defRPr>
            </a:lvl1pPr>
          </a:lstStyle>
          <a:p>
            <a:fld id="{066E3413-31FD-4EB4-AF3A-EA2E5C49B39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989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953000" y="1447800"/>
            <a:ext cx="3810000" cy="2247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953000" y="3848100"/>
            <a:ext cx="3810000" cy="22479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90600" y="1447800"/>
            <a:ext cx="7772400" cy="464820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將圖片拖曳至版面配置區或按一下圖示以新增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 smtClean="0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325FCC2B-0BBB-4464-94B3-5BE2FFEB3271}" type="slidenum">
              <a:rPr lang="en-US" altLang="zh-TW" sz="1400" smtClean="0">
                <a:solidFill>
                  <a:schemeClr val="bg1"/>
                </a:solidFill>
                <a:latin typeface="Futura Md BT" pitchFamily="34" charset="0"/>
              </a:rPr>
              <a:pPr algn="ctr" eaLnBrk="1" hangingPunct="1">
                <a:defRPr/>
              </a:pPr>
              <a:t>‹#›</a:t>
            </a:fld>
            <a:endParaRPr lang="en-US" altLang="zh-TW" sz="1400" smtClean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92834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1" fontAlgn="base" hangingPunct="1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1" fontAlgn="base" hangingPunct="1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sz="quarter"/>
          </p:nvPr>
        </p:nvSpPr>
        <p:spPr/>
        <p:txBody>
          <a:bodyPr>
            <a:noAutofit/>
          </a:bodyPr>
          <a:lstStyle/>
          <a:p>
            <a:r>
              <a:rPr lang="en-US" altLang="zh-TW" sz="8625" dirty="0" err="1"/>
              <a:t>Tmux</a:t>
            </a:r>
            <a:endParaRPr lang="zh-TW" altLang="en-US" sz="8625" dirty="0"/>
          </a:p>
        </p:txBody>
      </p:sp>
      <p:sp>
        <p:nvSpPr>
          <p:cNvPr id="3" name="副標題 2"/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3000" dirty="0" err="1"/>
              <a:t>zjlin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40375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Start </a:t>
            </a:r>
            <a:r>
              <a:rPr lang="en-US" altLang="zh-TW" dirty="0" err="1" smtClean="0"/>
              <a:t>tmux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altLang="zh-TW" sz="3200" dirty="0" err="1" smtClean="0"/>
              <a:t>tmux</a:t>
            </a:r>
            <a:endParaRPr lang="en-US" altLang="zh-TW" sz="3200" dirty="0"/>
          </a:p>
          <a:p>
            <a:pPr>
              <a:lnSpc>
                <a:spcPts val="4000"/>
              </a:lnSpc>
            </a:pPr>
            <a:r>
              <a:rPr lang="en-US" altLang="zh-TW" sz="3200" dirty="0" err="1" smtClean="0"/>
              <a:t>tmux</a:t>
            </a:r>
            <a:r>
              <a:rPr lang="en-US" altLang="zh-TW" sz="3200" dirty="0" smtClean="0"/>
              <a:t> attach [ -t &lt;number&gt; ]</a:t>
            </a:r>
          </a:p>
          <a:p>
            <a:pPr>
              <a:lnSpc>
                <a:spcPts val="4000"/>
              </a:lnSpc>
            </a:pPr>
            <a:r>
              <a:rPr lang="en-US" altLang="zh-TW" sz="3200" dirty="0" err="1" smtClean="0"/>
              <a:t>tmux</a:t>
            </a:r>
            <a:r>
              <a:rPr lang="en-US" altLang="zh-TW" sz="3200" dirty="0" smtClean="0"/>
              <a:t> detach</a:t>
            </a:r>
          </a:p>
          <a:p>
            <a:pPr>
              <a:lnSpc>
                <a:spcPts val="4000"/>
              </a:lnSpc>
            </a:pPr>
            <a:r>
              <a:rPr lang="en-US" altLang="zh-TW" sz="3200" dirty="0" err="1" smtClean="0"/>
              <a:t>tmux</a:t>
            </a:r>
            <a:r>
              <a:rPr lang="en-US" altLang="zh-TW" sz="3200" dirty="0" smtClean="0"/>
              <a:t> ls</a:t>
            </a:r>
          </a:p>
          <a:p>
            <a:pPr>
              <a:lnSpc>
                <a:spcPts val="4000"/>
              </a:lnSpc>
            </a:pPr>
            <a:r>
              <a:rPr lang="en-US" altLang="zh-TW" sz="3200" dirty="0" err="1" smtClean="0"/>
              <a:t>tmux</a:t>
            </a:r>
            <a:r>
              <a:rPr lang="en-US" altLang="zh-TW" sz="3200" dirty="0" smtClean="0"/>
              <a:t> kill-session [ &lt;number&gt; ]</a:t>
            </a:r>
          </a:p>
        </p:txBody>
      </p:sp>
    </p:spTree>
    <p:extLst>
      <p:ext uri="{BB962C8B-B14F-4D97-AF65-F5344CB8AC3E}">
        <p14:creationId xmlns:p14="http://schemas.microsoft.com/office/powerpoint/2010/main" val="11449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Thinking Meme Face Fac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41" y="4076919"/>
            <a:ext cx="4814805" cy="270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Tmux</a:t>
            </a:r>
            <a:r>
              <a:rPr lang="en-US" altLang="zh-TW" dirty="0" smtClean="0"/>
              <a:t> - </a:t>
            </a:r>
            <a:r>
              <a:rPr lang="en-US" altLang="zh-TW" dirty="0"/>
              <a:t>session, window, pane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6000"/>
              </a:lnSpc>
            </a:pPr>
            <a:r>
              <a:rPr lang="en-US" altLang="zh-TW" sz="3600" dirty="0"/>
              <a:t>session - </a:t>
            </a:r>
            <a:r>
              <a:rPr lang="en-US" altLang="zh-TW" sz="3600" dirty="0" smtClean="0"/>
              <a:t>browser</a:t>
            </a:r>
            <a:endParaRPr lang="en-US" altLang="zh-TW" sz="3600" dirty="0"/>
          </a:p>
          <a:p>
            <a:pPr>
              <a:lnSpc>
                <a:spcPts val="6000"/>
              </a:lnSpc>
            </a:pPr>
            <a:r>
              <a:rPr lang="en-US" altLang="zh-TW" sz="3600" dirty="0">
                <a:solidFill>
                  <a:srgbClr val="FF0000"/>
                </a:solidFill>
              </a:rPr>
              <a:t>window - </a:t>
            </a:r>
            <a:r>
              <a:rPr lang="en-US" altLang="zh-TW" sz="3600" dirty="0" smtClean="0">
                <a:solidFill>
                  <a:srgbClr val="FF0000"/>
                </a:solidFill>
              </a:rPr>
              <a:t>tab</a:t>
            </a:r>
            <a:endParaRPr lang="en-US" altLang="zh-TW" sz="3600" dirty="0"/>
          </a:p>
          <a:p>
            <a:pPr>
              <a:lnSpc>
                <a:spcPts val="6000"/>
              </a:lnSpc>
            </a:pPr>
            <a:r>
              <a:rPr lang="en-US" altLang="zh-TW" sz="3600" dirty="0"/>
              <a:t>pane - split window 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08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Tmux</a:t>
            </a:r>
            <a:r>
              <a:rPr lang="en-US" altLang="zh-TW" dirty="0" smtClean="0"/>
              <a:t> - session, window, pane 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09" y="1548012"/>
            <a:ext cx="7774791" cy="423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5587" y="2022634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b="1" dirty="0" err="1"/>
              <a:t>tmux</a:t>
            </a:r>
            <a:r>
              <a:rPr lang="en-US" altLang="zh-TW" sz="9600" b="1" dirty="0"/>
              <a:t> 101</a:t>
            </a:r>
            <a:endParaRPr lang="zh-TW" altLang="en-US" sz="9600" b="1" dirty="0"/>
          </a:p>
        </p:txBody>
      </p:sp>
      <p:pic>
        <p:nvPicPr>
          <p:cNvPr id="3076" name="Picture 4" descr="「meme face smile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902" y="3376825"/>
            <a:ext cx="2743200" cy="279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6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Bindkey</a:t>
            </a:r>
            <a:r>
              <a:rPr lang="en-US" altLang="zh-TW" dirty="0" smtClean="0"/>
              <a:t> - window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287704"/>
              </p:ext>
            </p:extLst>
          </p:nvPr>
        </p:nvGraphicFramePr>
        <p:xfrm>
          <a:off x="806335" y="1322359"/>
          <a:ext cx="8157642" cy="526303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19214">
                  <a:extLst>
                    <a:ext uri="{9D8B030D-6E8A-4147-A177-3AD203B41FA5}">
                      <a16:colId xmlns:a16="http://schemas.microsoft.com/office/drawing/2014/main" val="1611644167"/>
                    </a:ext>
                  </a:extLst>
                </a:gridCol>
                <a:gridCol w="1209136">
                  <a:extLst>
                    <a:ext uri="{9D8B030D-6E8A-4147-A177-3AD203B41FA5}">
                      <a16:colId xmlns:a16="http://schemas.microsoft.com/office/drawing/2014/main" val="1696592420"/>
                    </a:ext>
                  </a:extLst>
                </a:gridCol>
                <a:gridCol w="4229292">
                  <a:extLst>
                    <a:ext uri="{9D8B030D-6E8A-4147-A177-3AD203B41FA5}">
                      <a16:colId xmlns:a16="http://schemas.microsoft.com/office/drawing/2014/main" val="4202784080"/>
                    </a:ext>
                  </a:extLst>
                </a:gridCol>
              </a:tblGrid>
              <a:tr h="499395">
                <a:tc rowSpan="8">
                  <a:txBody>
                    <a:bodyPr/>
                    <a:lstStyle/>
                    <a:p>
                      <a:pPr algn="ctr"/>
                      <a:r>
                        <a:rPr lang="en-US" altLang="zh-TW" sz="2100" dirty="0" err="1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bindkey</a:t>
                      </a:r>
                      <a:r>
                        <a:rPr lang="en-US" altLang="zh-TW" sz="21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 (default is C-b)</a:t>
                      </a:r>
                    </a:p>
                    <a:p>
                      <a:pPr algn="ctr"/>
                      <a:r>
                        <a:rPr lang="en-US" altLang="zh-TW" sz="21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//C</a:t>
                      </a:r>
                      <a:r>
                        <a:rPr lang="en-US" altLang="zh-TW" sz="2100" baseline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 === control</a:t>
                      </a:r>
                      <a:endParaRPr lang="en-US" altLang="zh-TW" sz="2100" dirty="0" smtClean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zh-TW" altLang="en-US" sz="100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c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new-window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8796957"/>
                  </a:ext>
                </a:extLst>
              </a:tr>
              <a:tr h="4993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n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next-window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72483991"/>
                  </a:ext>
                </a:extLst>
              </a:tr>
              <a:tr h="4993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p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previous-window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6968234"/>
                  </a:ext>
                </a:extLst>
              </a:tr>
              <a:tr h="4993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l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last-</a:t>
                      </a:r>
                      <a:r>
                        <a:rPr lang="en-US" altLang="zh-TW" sz="2400" b="1" baseline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window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00842107"/>
                  </a:ext>
                </a:extLst>
              </a:tr>
              <a:tr h="4993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&lt;</a:t>
                      </a:r>
                      <a:r>
                        <a:rPr lang="en-US" altLang="zh-TW" sz="2400" b="1" dirty="0" err="1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num</a:t>
                      </a:r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&gt;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select-window -t :=</a:t>
                      </a:r>
                      <a:r>
                        <a:rPr lang="en-US" altLang="zh-TW" sz="2400" b="1" baseline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 &lt;</a:t>
                      </a:r>
                      <a:r>
                        <a:rPr lang="en-US" altLang="zh-TW" sz="2400" b="1" baseline="0" dirty="0" err="1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num</a:t>
                      </a:r>
                      <a:r>
                        <a:rPr lang="en-US" altLang="zh-TW" sz="2400" b="1" baseline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&gt;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64266718"/>
                  </a:ext>
                </a:extLst>
              </a:tr>
              <a:tr h="7726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&amp;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confirm-before -p "kill-window #W? (y/n)" kill-window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0822586"/>
                  </a:ext>
                </a:extLst>
              </a:tr>
              <a:tr h="77260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,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command-prompt -I "#W" "rename-window '%%'"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3410236"/>
                  </a:ext>
                </a:extLst>
              </a:tr>
              <a:tr h="77260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.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command-prompt "move-window -t '%%'"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05323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46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「meme face smile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78" y="3184738"/>
            <a:ext cx="3429000" cy="33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9278" y="1544548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b="1" dirty="0"/>
              <a:t>more skill</a:t>
            </a:r>
            <a:endParaRPr lang="zh-TW" alt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9111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Bindkey</a:t>
            </a:r>
            <a:r>
              <a:rPr lang="en-US" altLang="zh-TW" dirty="0" smtClean="0"/>
              <a:t> - pane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543208"/>
              </p:ext>
            </p:extLst>
          </p:nvPr>
        </p:nvGraphicFramePr>
        <p:xfrm>
          <a:off x="802785" y="1687482"/>
          <a:ext cx="8148030" cy="387300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16010">
                  <a:extLst>
                    <a:ext uri="{9D8B030D-6E8A-4147-A177-3AD203B41FA5}">
                      <a16:colId xmlns:a16="http://schemas.microsoft.com/office/drawing/2014/main" val="1611644167"/>
                    </a:ext>
                  </a:extLst>
                </a:gridCol>
                <a:gridCol w="1207712">
                  <a:extLst>
                    <a:ext uri="{9D8B030D-6E8A-4147-A177-3AD203B41FA5}">
                      <a16:colId xmlns:a16="http://schemas.microsoft.com/office/drawing/2014/main" val="1696592420"/>
                    </a:ext>
                  </a:extLst>
                </a:gridCol>
                <a:gridCol w="4224308">
                  <a:extLst>
                    <a:ext uri="{9D8B030D-6E8A-4147-A177-3AD203B41FA5}">
                      <a16:colId xmlns:a16="http://schemas.microsoft.com/office/drawing/2014/main" val="4202784080"/>
                    </a:ext>
                  </a:extLst>
                </a:gridCol>
              </a:tblGrid>
              <a:tr h="454561">
                <a:tc rowSpan="7">
                  <a:txBody>
                    <a:bodyPr/>
                    <a:lstStyle/>
                    <a:p>
                      <a:pPr algn="ctr"/>
                      <a:r>
                        <a:rPr lang="en-US" altLang="zh-TW" sz="2100" dirty="0" err="1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bindkey</a:t>
                      </a:r>
                      <a:r>
                        <a:rPr lang="en-US" altLang="zh-TW" sz="21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 (default is C-b)</a:t>
                      </a:r>
                    </a:p>
                    <a:p>
                      <a:pPr algn="ctr"/>
                      <a:r>
                        <a:rPr lang="en-US" altLang="zh-TW" sz="21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//C</a:t>
                      </a:r>
                      <a:r>
                        <a:rPr lang="en-US" altLang="zh-TW" sz="2100" baseline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 === control</a:t>
                      </a:r>
                      <a:endParaRPr lang="en-US" altLang="zh-TW" sz="2100" dirty="0" smtClean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endParaRPr lang="zh-TW" altLang="en-US" sz="100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%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split-window -h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18796957"/>
                  </a:ext>
                </a:extLst>
              </a:tr>
              <a:tr h="4545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“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split-window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72483991"/>
                  </a:ext>
                </a:extLst>
              </a:tr>
              <a:tr h="4545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方向鍵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select-pane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6968234"/>
                  </a:ext>
                </a:extLst>
              </a:tr>
              <a:tr h="7103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alt+</a:t>
                      </a:r>
                      <a:r>
                        <a:rPr lang="zh-TW" altLang="en-US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方向鍵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resize-pane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00842107"/>
                  </a:ext>
                </a:extLst>
              </a:tr>
              <a:tr h="7103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confirm-before -p "kill-pane #P? (y/n)" kill-pane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64266718"/>
                  </a:ext>
                </a:extLst>
              </a:tr>
              <a:tr h="4545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{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swap-pane -U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0822586"/>
                  </a:ext>
                </a:extLst>
              </a:tr>
              <a:tr h="45456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}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swap-pane -D</a:t>
                      </a:r>
                      <a:endParaRPr lang="zh-TW" altLang="en-US" sz="2400" b="1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3410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5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Tmux</a:t>
            </a:r>
            <a:r>
              <a:rPr lang="en-US" altLang="zh-TW" dirty="0" smtClean="0"/>
              <a:t> - session, window, pane 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7" y="1604356"/>
            <a:ext cx="8184405" cy="445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Bindkey</a:t>
            </a:r>
            <a:r>
              <a:rPr lang="en-US" altLang="zh-TW" dirty="0"/>
              <a:t> 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 smtClean="0"/>
              <a:t>session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多開幾個瀏覽器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75254"/>
            <a:ext cx="6252762" cy="473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Tmux</a:t>
            </a:r>
            <a:r>
              <a:rPr lang="en-US" altLang="zh-TW" dirty="0" smtClean="0"/>
              <a:t> - </a:t>
            </a:r>
            <a:r>
              <a:rPr lang="en-US" altLang="zh-TW" dirty="0" err="1" smtClean="0"/>
              <a:t>bindkey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bindkey</a:t>
            </a:r>
            <a:r>
              <a:rPr lang="en-US" altLang="zh-TW" dirty="0" smtClean="0"/>
              <a:t> + ?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24022"/>
            <a:ext cx="7126085" cy="464159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23579" y="2051747"/>
            <a:ext cx="3293352" cy="46204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19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</a:t>
            </a:r>
            <a:r>
              <a:rPr lang="en-US" altLang="zh-TW" dirty="0" err="1" smtClean="0"/>
              <a:t>tmux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5200"/>
              </a:lnSpc>
            </a:pPr>
            <a:r>
              <a:rPr lang="en-US" altLang="zh-TW" sz="3600" dirty="0" smtClean="0">
                <a:solidFill>
                  <a:srgbClr val="FF0000"/>
                </a:solidFill>
              </a:rPr>
              <a:t>t</a:t>
            </a:r>
            <a:r>
              <a:rPr lang="en-US" altLang="zh-TW" sz="3600" dirty="0" smtClean="0"/>
              <a:t>erminal </a:t>
            </a:r>
            <a:r>
              <a:rPr lang="en-US" altLang="zh-TW" sz="3600" dirty="0" smtClean="0">
                <a:solidFill>
                  <a:srgbClr val="FF0000"/>
                </a:solidFill>
              </a:rPr>
              <a:t>mu</a:t>
            </a:r>
            <a:r>
              <a:rPr lang="en-US" altLang="zh-TW" sz="3600" dirty="0" smtClean="0"/>
              <a:t>ltiple</a:t>
            </a:r>
            <a:r>
              <a:rPr lang="en-US" altLang="zh-TW" sz="3600" dirty="0" smtClean="0">
                <a:solidFill>
                  <a:srgbClr val="FF0000"/>
                </a:solidFill>
              </a:rPr>
              <a:t>x</a:t>
            </a:r>
            <a:r>
              <a:rPr lang="en-US" altLang="zh-TW" sz="3600" dirty="0" smtClean="0"/>
              <a:t>er</a:t>
            </a:r>
          </a:p>
          <a:p>
            <a:pPr>
              <a:lnSpc>
                <a:spcPts val="5200"/>
              </a:lnSpc>
            </a:pPr>
            <a:r>
              <a:rPr lang="zh-TW" altLang="en-US" sz="3600" dirty="0" smtClean="0"/>
              <a:t>可以開很多分頁</a:t>
            </a:r>
            <a:r>
              <a:rPr lang="en-US" altLang="zh-TW" sz="3600" dirty="0" smtClean="0"/>
              <a:t>(terminal)</a:t>
            </a:r>
            <a:endParaRPr lang="en-US" altLang="zh-TW" sz="3600" dirty="0"/>
          </a:p>
          <a:p>
            <a:pPr>
              <a:lnSpc>
                <a:spcPct val="150000"/>
              </a:lnSpc>
            </a:pPr>
            <a:endParaRPr lang="zh-TW" altLang="en-US" sz="3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261" y="3968483"/>
            <a:ext cx="4070542" cy="277314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60" y="4148051"/>
            <a:ext cx="4236539" cy="244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6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Tmux</a:t>
            </a:r>
            <a:r>
              <a:rPr lang="en-US" altLang="zh-TW" dirty="0" smtClean="0"/>
              <a:t> - command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command</a:t>
            </a:r>
          </a:p>
          <a:p>
            <a:pPr lvl="1"/>
            <a:r>
              <a:rPr lang="en-US" altLang="zh-TW" sz="3200" dirty="0" err="1" smtClean="0"/>
              <a:t>bindkey</a:t>
            </a:r>
            <a:r>
              <a:rPr lang="en-US" altLang="zh-TW" sz="3200" dirty="0" smtClean="0"/>
              <a:t> + :</a:t>
            </a:r>
          </a:p>
          <a:p>
            <a:endParaRPr lang="zh-TW" altLang="en-US" sz="36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72" y="3605964"/>
            <a:ext cx="7976928" cy="235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「meme face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99" y="3007723"/>
            <a:ext cx="47815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4771" y="1534144"/>
            <a:ext cx="8699229" cy="1105918"/>
          </a:xfrm>
        </p:spPr>
        <p:txBody>
          <a:bodyPr>
            <a:noAutofit/>
          </a:bodyPr>
          <a:lstStyle/>
          <a:p>
            <a:pPr algn="ctr"/>
            <a:r>
              <a:rPr lang="en-US" altLang="zh-TW" sz="8000" b="1" dirty="0"/>
              <a:t>Feel unfriendly?</a:t>
            </a:r>
            <a:endParaRPr lang="zh-TW" alt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7235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Configuration - </a:t>
            </a:r>
            <a:r>
              <a:rPr lang="en-US" altLang="zh-TW" dirty="0" err="1" smtClean="0"/>
              <a:t>tmux.conf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~/.</a:t>
            </a:r>
            <a:r>
              <a:rPr lang="en-US" altLang="zh-TW" sz="3600" dirty="0" err="1" smtClean="0"/>
              <a:t>tmux.conf</a:t>
            </a:r>
            <a:endParaRPr lang="en-US" altLang="zh-TW" sz="3600" dirty="0" smtClean="0"/>
          </a:p>
          <a:p>
            <a:endParaRPr lang="en-US" altLang="zh-TW" sz="3600" dirty="0"/>
          </a:p>
          <a:p>
            <a:r>
              <a:rPr lang="en-US" altLang="zh-TW" sz="3600" dirty="0" smtClean="0"/>
              <a:t>design yourself style</a:t>
            </a:r>
          </a:p>
          <a:p>
            <a:endParaRPr lang="en-US" altLang="zh-TW" sz="3600" dirty="0"/>
          </a:p>
          <a:p>
            <a:r>
              <a:rPr lang="en-US" altLang="zh-TW" sz="3600" dirty="0" smtClean="0"/>
              <a:t>colorful</a:t>
            </a:r>
            <a:endParaRPr lang="zh-TW" altLang="en-US" sz="3600" dirty="0"/>
          </a:p>
        </p:txBody>
      </p:sp>
      <p:pic>
        <p:nvPicPr>
          <p:cNvPr id="6146" name="Picture 2" descr="「meme face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42419"/>
            <a:ext cx="3918856" cy="293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5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Configuration - </a:t>
            </a:r>
            <a:r>
              <a:rPr lang="en-US" altLang="zh-TW" dirty="0" err="1" smtClean="0"/>
              <a:t>tmux.conf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~/.</a:t>
            </a:r>
            <a:r>
              <a:rPr lang="en-US" altLang="zh-TW" dirty="0" err="1" smtClean="0"/>
              <a:t>tmux.conf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185511"/>
            <a:ext cx="6861117" cy="438257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253" y="5908254"/>
            <a:ext cx="6202448" cy="65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Configuration - </a:t>
            </a:r>
            <a:r>
              <a:rPr lang="en-US" altLang="zh-TW" dirty="0" err="1" smtClean="0"/>
              <a:t>bindkey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~/.</a:t>
            </a:r>
            <a:r>
              <a:rPr lang="en-US" altLang="zh-TW" dirty="0" err="1" smtClean="0"/>
              <a:t>tmux.conf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bind-key ( alias: bind )</a:t>
            </a:r>
          </a:p>
          <a:p>
            <a:pPr lvl="1"/>
            <a:r>
              <a:rPr lang="en-US" altLang="zh-TW" dirty="0" smtClean="0"/>
              <a:t>C ( alias: &lt;Ctrl&gt; )</a:t>
            </a:r>
          </a:p>
          <a:p>
            <a:pPr lvl="1"/>
            <a:r>
              <a:rPr lang="en-US" altLang="zh-TW" dirty="0" smtClean="0"/>
              <a:t>M ( alias: &lt;Alt&gt; )</a:t>
            </a:r>
          </a:p>
          <a:p>
            <a:r>
              <a:rPr lang="en-US" altLang="zh-TW" dirty="0" smtClean="0"/>
              <a:t>bind-key  &lt;key&gt;  &lt;command&gt;</a:t>
            </a:r>
          </a:p>
          <a:p>
            <a:pPr lvl="1"/>
            <a:r>
              <a:rPr lang="en-US" altLang="zh-TW" dirty="0" smtClean="0"/>
              <a:t>-T key-table ( default table is prefix ) </a:t>
            </a:r>
          </a:p>
          <a:p>
            <a:pPr lvl="1"/>
            <a:r>
              <a:rPr lang="en-US" altLang="zh-TW" dirty="0" smtClean="0"/>
              <a:t>-</a:t>
            </a:r>
            <a:r>
              <a:rPr lang="en-US" altLang="zh-TW" dirty="0"/>
              <a:t>n </a:t>
            </a:r>
            <a:r>
              <a:rPr lang="en-US" altLang="zh-TW" dirty="0" smtClean="0"/>
              <a:t>: alias </a:t>
            </a:r>
            <a:r>
              <a:rPr lang="en-US" altLang="zh-TW" dirty="0"/>
              <a:t>for -T </a:t>
            </a:r>
            <a:r>
              <a:rPr lang="en-US" altLang="zh-TW" dirty="0" smtClean="0"/>
              <a:t>root</a:t>
            </a:r>
          </a:p>
          <a:p>
            <a:pPr lvl="1"/>
            <a:r>
              <a:rPr lang="en-US" altLang="zh-TW" dirty="0"/>
              <a:t>-</a:t>
            </a:r>
            <a:r>
              <a:rPr lang="en-US" altLang="zh-TW" dirty="0" smtClean="0"/>
              <a:t>r : repeat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50" t="62549" r="47058" b="17253"/>
          <a:stretch/>
        </p:blipFill>
        <p:spPr>
          <a:xfrm>
            <a:off x="990600" y="4781579"/>
            <a:ext cx="7405255" cy="180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8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Configuration - 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~/.</a:t>
            </a:r>
            <a:r>
              <a:rPr lang="en-US" altLang="zh-TW" sz="3600" dirty="0" err="1" smtClean="0"/>
              <a:t>tmux.conf</a:t>
            </a:r>
            <a:endParaRPr lang="en-US" altLang="zh-TW" sz="3600" dirty="0" smtClean="0"/>
          </a:p>
          <a:p>
            <a:pPr lvl="1"/>
            <a:r>
              <a:rPr lang="en-US" altLang="zh-TW" sz="3200" dirty="0" smtClean="0"/>
              <a:t>set-window-option ( alias: </a:t>
            </a:r>
            <a:r>
              <a:rPr lang="en-US" altLang="zh-TW" sz="3200" dirty="0" err="1" smtClean="0"/>
              <a:t>setw</a:t>
            </a:r>
            <a:r>
              <a:rPr lang="en-US" altLang="zh-TW" sz="3200" dirty="0" smtClean="0"/>
              <a:t> ) </a:t>
            </a:r>
            <a:endParaRPr lang="zh-TW" alt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-2" t="-243" r="19378" b="37132"/>
          <a:stretch/>
        </p:blipFill>
        <p:spPr>
          <a:xfrm>
            <a:off x="990600" y="2818015"/>
            <a:ext cx="7864494" cy="39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Configuration - 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110" y="1403350"/>
            <a:ext cx="5864028" cy="529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Tmux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. Screen</a:t>
            </a:r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318913"/>
              </p:ext>
            </p:extLst>
          </p:nvPr>
        </p:nvGraphicFramePr>
        <p:xfrm>
          <a:off x="803464" y="1903614"/>
          <a:ext cx="8146671" cy="384047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597590">
                  <a:extLst>
                    <a:ext uri="{9D8B030D-6E8A-4147-A177-3AD203B41FA5}">
                      <a16:colId xmlns:a16="http://schemas.microsoft.com/office/drawing/2014/main" val="764221488"/>
                    </a:ext>
                  </a:extLst>
                </a:gridCol>
                <a:gridCol w="3161626">
                  <a:extLst>
                    <a:ext uri="{9D8B030D-6E8A-4147-A177-3AD203B41FA5}">
                      <a16:colId xmlns:a16="http://schemas.microsoft.com/office/drawing/2014/main" val="2281408138"/>
                    </a:ext>
                  </a:extLst>
                </a:gridCol>
                <a:gridCol w="3387455">
                  <a:extLst>
                    <a:ext uri="{9D8B030D-6E8A-4147-A177-3AD203B41FA5}">
                      <a16:colId xmlns:a16="http://schemas.microsoft.com/office/drawing/2014/main" val="3871890174"/>
                    </a:ext>
                  </a:extLst>
                </a:gridCol>
              </a:tblGrid>
              <a:tr h="474295">
                <a:tc>
                  <a:txBody>
                    <a:bodyPr/>
                    <a:lstStyle/>
                    <a:p>
                      <a:pPr algn="ctr"/>
                      <a:endParaRPr lang="zh-TW" altLang="en-US" sz="230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dirty="0" err="1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Tmux</a:t>
                      </a:r>
                      <a:endParaRPr lang="zh-TW" altLang="en-US" sz="230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Screen</a:t>
                      </a:r>
                      <a:endParaRPr lang="zh-TW" altLang="en-US" sz="230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extLst>
                  <a:ext uri="{0D108BD9-81ED-4DB2-BD59-A6C34878D82A}">
                    <a16:rowId xmlns:a16="http://schemas.microsoft.com/office/drawing/2014/main" val="1102433955"/>
                  </a:ext>
                </a:extLst>
              </a:tr>
              <a:tr h="48088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畫面切割</a:t>
                      </a:r>
                    </a:p>
                  </a:txBody>
                  <a:tcPr marL="65867" marR="65867" marT="32934" marB="329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detach</a:t>
                      </a:r>
                      <a:r>
                        <a:rPr lang="zh-TW" altLang="en-US" sz="23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 還在</a:t>
                      </a:r>
                      <a:endParaRPr lang="zh-TW" altLang="en-US" sz="230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detach</a:t>
                      </a:r>
                      <a:r>
                        <a:rPr lang="zh-TW" altLang="en-US" sz="230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 消失</a:t>
                      </a:r>
                      <a:endParaRPr lang="zh-TW" altLang="en-US" sz="230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extLst>
                  <a:ext uri="{0D108BD9-81ED-4DB2-BD59-A6C34878D82A}">
                    <a16:rowId xmlns:a16="http://schemas.microsoft.com/office/drawing/2014/main" val="2145182649"/>
                  </a:ext>
                </a:extLst>
              </a:tr>
              <a:tr h="480883">
                <a:tc vMerge="1">
                  <a:txBody>
                    <a:bodyPr/>
                    <a:lstStyle/>
                    <a:p>
                      <a:pPr algn="ctr"/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可分割上下</a:t>
                      </a:r>
                      <a:r>
                        <a:rPr lang="en-US" altLang="zh-TW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&amp;</a:t>
                      </a:r>
                      <a:r>
                        <a:rPr lang="zh-TW" altLang="en-US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左右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僅能切上下</a:t>
                      </a:r>
                      <a:r>
                        <a:rPr lang="en-US" altLang="zh-TW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預設</a:t>
                      </a:r>
                      <a:r>
                        <a:rPr lang="en-US" altLang="zh-TW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extLst>
                  <a:ext uri="{0D108BD9-81ED-4DB2-BD59-A6C34878D82A}">
                    <a16:rowId xmlns:a16="http://schemas.microsoft.com/office/drawing/2014/main" val="793948546"/>
                  </a:ext>
                </a:extLst>
              </a:tr>
              <a:tr h="480883">
                <a:tc vMerge="1">
                  <a:txBody>
                    <a:bodyPr/>
                    <a:lstStyle/>
                    <a:p>
                      <a:pPr algn="ctr"/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不同 </a:t>
                      </a:r>
                      <a:r>
                        <a:rPr lang="en-US" altLang="zh-TW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session</a:t>
                      </a:r>
                      <a:r>
                        <a:rPr lang="zh-TW" altLang="en-US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 不同分割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分割後每個 </a:t>
                      </a:r>
                      <a:r>
                        <a:rPr lang="en-US" altLang="zh-TW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session</a:t>
                      </a:r>
                      <a:r>
                        <a:rPr lang="zh-TW" altLang="en-US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 相同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extLst>
                  <a:ext uri="{0D108BD9-81ED-4DB2-BD59-A6C34878D82A}">
                    <a16:rowId xmlns:a16="http://schemas.microsoft.com/office/drawing/2014/main" val="1673543213"/>
                  </a:ext>
                </a:extLst>
              </a:tr>
              <a:tr h="480883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session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可直接切換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需要 </a:t>
                      </a:r>
                      <a:r>
                        <a:rPr lang="en-US" altLang="zh-TW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detach </a:t>
                      </a:r>
                      <a:r>
                        <a:rPr lang="zh-TW" altLang="en-US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再重新 </a:t>
                      </a:r>
                      <a:r>
                        <a:rPr lang="en-US" altLang="zh-TW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attach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extLst>
                  <a:ext uri="{0D108BD9-81ED-4DB2-BD59-A6C34878D82A}">
                    <a16:rowId xmlns:a16="http://schemas.microsoft.com/office/drawing/2014/main" val="3383613963"/>
                  </a:ext>
                </a:extLst>
              </a:tr>
              <a:tr h="480883">
                <a:tc vMerge="1">
                  <a:txBody>
                    <a:bodyPr/>
                    <a:lstStyle/>
                    <a:p>
                      <a:pPr algn="ctr"/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可同時在同一個 </a:t>
                      </a:r>
                      <a:r>
                        <a:rPr lang="en-US" altLang="zh-TW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session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一個 </a:t>
                      </a:r>
                      <a:r>
                        <a:rPr lang="en-US" altLang="zh-TW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session</a:t>
                      </a:r>
                      <a:r>
                        <a:rPr lang="zh-TW" altLang="en-US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 只能一個人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extLst>
                  <a:ext uri="{0D108BD9-81ED-4DB2-BD59-A6C34878D82A}">
                    <a16:rowId xmlns:a16="http://schemas.microsoft.com/office/drawing/2014/main" val="4042627871"/>
                  </a:ext>
                </a:extLst>
              </a:tr>
              <a:tr h="480883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profile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en-US" altLang="zh-TW" sz="2300" b="0" dirty="0" err="1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tmux.conf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en-US" altLang="zh-TW" sz="2300" b="0" dirty="0" err="1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screenrc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extLst>
                  <a:ext uri="{0D108BD9-81ED-4DB2-BD59-A6C34878D82A}">
                    <a16:rowId xmlns:a16="http://schemas.microsoft.com/office/drawing/2014/main" val="2190009534"/>
                  </a:ext>
                </a:extLst>
              </a:tr>
              <a:tr h="480883">
                <a:tc vMerge="1">
                  <a:txBody>
                    <a:bodyPr/>
                    <a:lstStyle/>
                    <a:p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客製化狀態列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0" dirty="0" smtClean="0"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可更改處較少</a:t>
                      </a:r>
                      <a:endParaRPr lang="zh-TW" altLang="en-US" sz="23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marL="65867" marR="65867" marT="32934" marB="32934" anchor="ctr"/>
                </a:tc>
                <a:extLst>
                  <a:ext uri="{0D108BD9-81ED-4DB2-BD59-A6C34878D82A}">
                    <a16:rowId xmlns:a16="http://schemas.microsoft.com/office/drawing/2014/main" val="3785891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Tmux</a:t>
            </a:r>
            <a:r>
              <a:rPr lang="en-US" altLang="zh-TW" dirty="0" smtClean="0"/>
              <a:t> - share session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共同編輯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70" y="2333054"/>
            <a:ext cx="8240745" cy="228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3821" y="1892006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b="1" dirty="0"/>
              <a:t>Q&amp;A</a:t>
            </a:r>
            <a:endParaRPr lang="zh-TW" altLang="en-US" sz="9600" b="1" dirty="0"/>
          </a:p>
        </p:txBody>
      </p:sp>
      <p:pic>
        <p:nvPicPr>
          <p:cNvPr id="5122" name="Picture 2" descr="「meme face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33" y="3265001"/>
            <a:ext cx="3057888" cy="305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1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</a:t>
            </a:r>
            <a:r>
              <a:rPr lang="en-US" altLang="zh-TW" dirty="0" err="1" smtClean="0"/>
              <a:t>tmux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03350"/>
            <a:ext cx="7955836" cy="542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2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is </a:t>
            </a:r>
            <a:r>
              <a:rPr lang="en-US" altLang="zh-TW" dirty="0" err="1"/>
              <a:t>tmux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81" y="1403350"/>
            <a:ext cx="2793076" cy="5344679"/>
          </a:xfrm>
        </p:spPr>
      </p:pic>
    </p:spTree>
    <p:extLst>
      <p:ext uri="{BB962C8B-B14F-4D97-AF65-F5344CB8AC3E}">
        <p14:creationId xmlns:p14="http://schemas.microsoft.com/office/powerpoint/2010/main" val="231031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is </a:t>
            </a:r>
            <a:r>
              <a:rPr lang="en-US" altLang="zh-TW" dirty="0" err="1"/>
              <a:t>tmux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56239"/>
            <a:ext cx="7772400" cy="4231322"/>
          </a:xfrm>
        </p:spPr>
      </p:pic>
    </p:spTree>
    <p:extLst>
      <p:ext uri="{BB962C8B-B14F-4D97-AF65-F5344CB8AC3E}">
        <p14:creationId xmlns:p14="http://schemas.microsoft.com/office/powerpoint/2010/main" val="37519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 should I use </a:t>
            </a:r>
            <a:r>
              <a:rPr lang="en-US" altLang="zh-TW" dirty="0" err="1" smtClean="0"/>
              <a:t>tmux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726066"/>
            <a:ext cx="7772400" cy="409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 should I use </a:t>
            </a:r>
            <a:r>
              <a:rPr lang="en-US" altLang="zh-TW" dirty="0" err="1" smtClean="0"/>
              <a:t>tmux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2" y="1494722"/>
            <a:ext cx="7257011" cy="506265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2" y="4694227"/>
            <a:ext cx="7930342" cy="19545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28650" y="1561224"/>
            <a:ext cx="7235189" cy="5941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82062" y="4565855"/>
            <a:ext cx="8232322" cy="5013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59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 should I use </a:t>
            </a:r>
            <a:r>
              <a:rPr lang="en-US" altLang="zh-TW" dirty="0" err="1" smtClean="0"/>
              <a:t>tmux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程式 </a:t>
            </a:r>
            <a:r>
              <a:rPr lang="en-US" altLang="zh-TW" sz="3200" dirty="0" smtClean="0"/>
              <a:t>debug </a:t>
            </a:r>
            <a:r>
              <a:rPr lang="zh-TW" altLang="en-US" sz="3200" dirty="0" smtClean="0"/>
              <a:t>到一半沒存檔斷線</a:t>
            </a:r>
            <a:r>
              <a:rPr lang="en-US" altLang="zh-TW" sz="3200" dirty="0" smtClean="0"/>
              <a:t>?</a:t>
            </a:r>
          </a:p>
          <a:p>
            <a:endParaRPr lang="en-US" altLang="zh-TW" sz="3200" dirty="0"/>
          </a:p>
          <a:p>
            <a:r>
              <a:rPr lang="zh-TW" altLang="en-US" sz="3200" dirty="0" smtClean="0"/>
              <a:t>更新到一半斷線</a:t>
            </a:r>
            <a:r>
              <a:rPr lang="en-US" altLang="zh-TW" sz="3200" dirty="0" smtClean="0"/>
              <a:t>?</a:t>
            </a:r>
          </a:p>
          <a:p>
            <a:endParaRPr lang="en-US" altLang="zh-TW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239" y="3053917"/>
            <a:ext cx="3092111" cy="279320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85" y="4001294"/>
            <a:ext cx="2961669" cy="18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9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Advantage of </a:t>
            </a:r>
            <a:r>
              <a:rPr lang="en-US" altLang="zh-TW" dirty="0" err="1" smtClean="0"/>
              <a:t>tmux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600" dirty="0" smtClean="0"/>
              <a:t>同時管理多個</a:t>
            </a:r>
            <a:r>
              <a:rPr lang="zh-TW" altLang="en-US" sz="3600" dirty="0"/>
              <a:t> </a:t>
            </a:r>
            <a:r>
              <a:rPr lang="en-US" altLang="zh-TW" sz="3600" dirty="0" smtClean="0"/>
              <a:t>session, window, pane</a:t>
            </a:r>
          </a:p>
          <a:p>
            <a:endParaRPr lang="en-US" altLang="zh-TW" sz="3600" dirty="0"/>
          </a:p>
          <a:p>
            <a:r>
              <a:rPr lang="zh-TW" altLang="en-US" sz="3600" dirty="0" smtClean="0"/>
              <a:t>保留工作狀態隨時 </a:t>
            </a:r>
            <a:r>
              <a:rPr lang="en-US" altLang="zh-TW" sz="3600" dirty="0" smtClean="0"/>
              <a:t>attach/detach</a:t>
            </a:r>
          </a:p>
          <a:p>
            <a:endParaRPr lang="en-US" altLang="zh-TW" sz="3600" dirty="0"/>
          </a:p>
          <a:p>
            <a:r>
              <a:rPr lang="zh-TW" altLang="en-US" sz="3600" dirty="0" smtClean="0"/>
              <a:t>強大的畫面分割</a:t>
            </a:r>
            <a:endParaRPr lang="en-US" altLang="zh-TW" sz="3600" dirty="0" smtClean="0"/>
          </a:p>
          <a:p>
            <a:endParaRPr lang="en-US" altLang="zh-TW" sz="3600" dirty="0"/>
          </a:p>
          <a:p>
            <a:r>
              <a:rPr lang="zh-TW" altLang="en-US" sz="3600" dirty="0" smtClean="0"/>
              <a:t>同時 </a:t>
            </a:r>
            <a:r>
              <a:rPr lang="en-US" altLang="zh-TW" sz="3600" dirty="0" smtClean="0"/>
              <a:t>attach =&gt; </a:t>
            </a:r>
            <a:r>
              <a:rPr lang="zh-TW" altLang="en-US" sz="3600" dirty="0" smtClean="0"/>
              <a:t>分享畫面</a:t>
            </a:r>
            <a:endParaRPr lang="en-US" altLang="zh-TW" sz="3600" dirty="0"/>
          </a:p>
          <a:p>
            <a:endParaRPr lang="en-US" altLang="zh-TW" sz="3600" dirty="0" smtClean="0"/>
          </a:p>
        </p:txBody>
      </p:sp>
      <p:pic>
        <p:nvPicPr>
          <p:cNvPr id="1026" name="Picture 2" descr="「meme pensativo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359" y="3771900"/>
            <a:ext cx="2652063" cy="265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C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SCC" id="{3D378D2A-3EC2-9541-8C2E-9950B3A7221B}" vid="{D83A88BE-ECED-8D4A-8BAD-EF69F9695DBB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CSCC</Template>
  <TotalTime>3827</TotalTime>
  <Words>436</Words>
  <Application>Microsoft Office PowerPoint</Application>
  <PresentationFormat>如螢幕大小 (4:3)</PresentationFormat>
  <Paragraphs>124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9" baseType="lpstr">
      <vt:lpstr>Futura Md BT</vt:lpstr>
      <vt:lpstr>華康標楷體(P)</vt:lpstr>
      <vt:lpstr>華康儷中黑(P)</vt:lpstr>
      <vt:lpstr>華康儷粗黑(P)</vt:lpstr>
      <vt:lpstr>微軟正黑體</vt:lpstr>
      <vt:lpstr>新細明體</vt:lpstr>
      <vt:lpstr>Arial</vt:lpstr>
      <vt:lpstr>Times New Roman</vt:lpstr>
      <vt:lpstr>Wingdings</vt:lpstr>
      <vt:lpstr>CSCC</vt:lpstr>
      <vt:lpstr>Tmux</vt:lpstr>
      <vt:lpstr>What is tmux?</vt:lpstr>
      <vt:lpstr>What is tmux?</vt:lpstr>
      <vt:lpstr>What is tmux?</vt:lpstr>
      <vt:lpstr>What is tmux?</vt:lpstr>
      <vt:lpstr>Why should I use tmux?</vt:lpstr>
      <vt:lpstr>Why should I use tmux?</vt:lpstr>
      <vt:lpstr>Why should I use tmux?</vt:lpstr>
      <vt:lpstr>Advantage of tmux</vt:lpstr>
      <vt:lpstr>Start tmux</vt:lpstr>
      <vt:lpstr>Tmux - session, window, pane </vt:lpstr>
      <vt:lpstr>Tmux - session, window, pane </vt:lpstr>
      <vt:lpstr>tmux 101</vt:lpstr>
      <vt:lpstr>Bindkey - window</vt:lpstr>
      <vt:lpstr>more skill</vt:lpstr>
      <vt:lpstr>Bindkey - pane</vt:lpstr>
      <vt:lpstr>Tmux - session, window, pane </vt:lpstr>
      <vt:lpstr>Bindkey - session</vt:lpstr>
      <vt:lpstr>Tmux - bindkey</vt:lpstr>
      <vt:lpstr>Tmux - command</vt:lpstr>
      <vt:lpstr>Feel unfriendly?</vt:lpstr>
      <vt:lpstr>Configuration - tmux.conf</vt:lpstr>
      <vt:lpstr>Configuration - tmux.conf</vt:lpstr>
      <vt:lpstr>Configuration - bindkey</vt:lpstr>
      <vt:lpstr>Configuration - set</vt:lpstr>
      <vt:lpstr>Configuration - set</vt:lpstr>
      <vt:lpstr>Tmux v.s. Screen</vt:lpstr>
      <vt:lpstr>Tmux - share session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Tmux</dc:title>
  <dc:creator>Windows 使用者</dc:creator>
  <cp:lastModifiedBy>Windows 使用者</cp:lastModifiedBy>
  <cp:revision>76</cp:revision>
  <dcterms:created xsi:type="dcterms:W3CDTF">2017-09-24T08:59:19Z</dcterms:created>
  <dcterms:modified xsi:type="dcterms:W3CDTF">2017-09-28T06:32:12Z</dcterms:modified>
</cp:coreProperties>
</file>