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6"/>
  </p:handoutMasterIdLst>
  <p:sldIdLst>
    <p:sldId id="256" r:id="rId2"/>
    <p:sldId id="258" r:id="rId3"/>
    <p:sldId id="260" r:id="rId4"/>
    <p:sldId id="261" r:id="rId5"/>
    <p:sldId id="286" r:id="rId6"/>
    <p:sldId id="262" r:id="rId7"/>
    <p:sldId id="283" r:id="rId8"/>
    <p:sldId id="263" r:id="rId9"/>
    <p:sldId id="266" r:id="rId10"/>
    <p:sldId id="267" r:id="rId11"/>
    <p:sldId id="268" r:id="rId12"/>
    <p:sldId id="259" r:id="rId13"/>
    <p:sldId id="271" r:id="rId14"/>
    <p:sldId id="272" r:id="rId15"/>
    <p:sldId id="273" r:id="rId16"/>
    <p:sldId id="275" r:id="rId17"/>
    <p:sldId id="277" r:id="rId18"/>
    <p:sldId id="279" r:id="rId19"/>
    <p:sldId id="281" r:id="rId20"/>
    <p:sldId id="278" r:id="rId21"/>
    <p:sldId id="276" r:id="rId22"/>
    <p:sldId id="282" r:id="rId23"/>
    <p:sldId id="284" r:id="rId24"/>
    <p:sldId id="285" r:id="rId25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4660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3123" y="1"/>
            <a:ext cx="4278842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B3AAE-6DC4-46D5-BBC6-6483923F28AC}" type="datetimeFigureOut">
              <a:rPr lang="zh-TW" altLang="en-US" smtClean="0"/>
              <a:t>2018/1/4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0E2DD-CEB0-499A-98BC-B747AF5B17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685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66793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898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856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3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00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48870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11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651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07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625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6428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9246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A6A7B7B7-1F09-4DE1-96E2-1B41939699F5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help.cs.nctu.edu.tw/help/index.php/HOWTO_-_%E5%B7%A5%E4%BD%9C%E7%AB%99%E5%8F%96%E5%9B%9E%E5%82%99%E4%BB%BD#.E5.82.99.E4.BB.BD.E7.9B.AE.E9.8C.84_2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Backups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Backup Media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Enterprise Product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RAID architecture </a:t>
            </a:r>
          </a:p>
        </p:txBody>
      </p:sp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33575"/>
            <a:ext cx="47244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ds6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14575"/>
            <a:ext cx="22860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137025"/>
            <a:ext cx="6172200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Backup Media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Enterprise Product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NAS (Network Attached Storage)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Storage + Server + Cross-platform access OS + network access protocol</a:t>
            </a:r>
          </a:p>
        </p:txBody>
      </p:sp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438400"/>
            <a:ext cx="5486400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nas2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667000"/>
            <a:ext cx="33147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685800" y="5181600"/>
            <a:ext cx="26431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latin typeface="Times" panose="02020603050405020304" pitchFamily="18" charset="0"/>
              </a:rPr>
              <a:t>IBM NAS 300G</a:t>
            </a:r>
          </a:p>
          <a:p>
            <a:r>
              <a:rPr lang="en-US" altLang="zh-TW" sz="2000">
                <a:latin typeface="Times" panose="02020603050405020304" pitchFamily="18" charset="0"/>
              </a:rPr>
              <a:t>Supported Protocol:</a:t>
            </a:r>
          </a:p>
          <a:p>
            <a:r>
              <a:rPr lang="en-US" altLang="zh-TW" sz="2000">
                <a:latin typeface="Times" panose="02020603050405020304" pitchFamily="18" charset="0"/>
              </a:rPr>
              <a:t>NFS, HTTP, FTP, CIFS</a:t>
            </a:r>
          </a:p>
          <a:p>
            <a:r>
              <a:rPr lang="en-US" altLang="zh-TW" sz="2000">
                <a:latin typeface="Times" panose="02020603050405020304" pitchFamily="18" charset="0"/>
              </a:rPr>
              <a:t>Netware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Backup Philosophy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Perform all dumps from one machine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Label your taps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Pick a reasonable backup interval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Choose filesystems carefully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Make daily dumps fit on one tape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Make filesystems smaller than your dump device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Keep Tapes off-site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Protect your backups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Limit activity during dumps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Check your tapes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Develop a tape life cycle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Design your data for backups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solidFill>
                  <a:schemeClr val="tx2"/>
                </a:solidFill>
                <a:ea typeface="新細明體" panose="02020500000000000000" pitchFamily="18" charset="-120"/>
              </a:rPr>
              <a:t>Prepare for the worst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Dumping filesystems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dump command (1)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648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Used to backup filesystem into a large file to archive to an external device 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Advantages: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Backups can span multiple output media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Files of any type can be backed up and restored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Permissions, ownerships, and modification times are preserved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Files with holes are handled correctly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Backups can be performed </a:t>
            </a:r>
            <a:r>
              <a:rPr lang="en-US" altLang="zh-TW" sz="1800" smtClean="0">
                <a:solidFill>
                  <a:srgbClr val="FF0000"/>
                </a:solidFill>
                <a:ea typeface="新細明體" panose="02020500000000000000" pitchFamily="18" charset="-120"/>
              </a:rPr>
              <a:t>incrementally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Limitations: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Each filesystems must be dumped </a:t>
            </a:r>
            <a:r>
              <a:rPr lang="en-US" altLang="zh-TW" sz="1800" smtClean="0">
                <a:solidFill>
                  <a:srgbClr val="FF0000"/>
                </a:solidFill>
                <a:ea typeface="新細明體" panose="02020500000000000000" pitchFamily="18" charset="-120"/>
              </a:rPr>
              <a:t>individually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Only filesystems on the local machine can be dumped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NFS filesystem is not allowed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Dumping filesystems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dump command 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Backup level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0 ~ 9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Level 0 </a:t>
            </a:r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 full backup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Level N  incremental backup of Level≦ N-1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		        for N = 1 ~ 9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dump command format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% dump [arguments] file-system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dump command arguments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 smtClean="0">
                <a:ea typeface="新細明體" panose="02020500000000000000" pitchFamily="18" charset="-120"/>
              </a:rPr>
              <a:t>u: update the </a:t>
            </a:r>
            <a:r>
              <a:rPr lang="en-US" altLang="zh-TW" sz="1800" b="1" smtClean="0">
                <a:solidFill>
                  <a:srgbClr val="FF0000"/>
                </a:solidFill>
                <a:ea typeface="新細明體" panose="02020500000000000000" pitchFamily="18" charset="-120"/>
              </a:rPr>
              <a:t>/etc/dumpdates </a:t>
            </a:r>
            <a:r>
              <a:rPr lang="en-US" altLang="zh-TW" sz="1800" b="1" smtClean="0">
                <a:ea typeface="新細明體" panose="02020500000000000000" pitchFamily="18" charset="-120"/>
              </a:rPr>
              <a:t>file after dump</a:t>
            </a:r>
            <a:endParaRPr lang="en-US" altLang="zh-TW" sz="1600" b="1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 smtClean="0">
                <a:ea typeface="新細明體" panose="02020500000000000000" pitchFamily="18" charset="-120"/>
              </a:rPr>
              <a:t>f: the output backup file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Special device file, like /dev/nrsa0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Ordinary file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‘</a:t>
            </a:r>
            <a:r>
              <a:rPr lang="en-US" altLang="zh-TW" sz="1600" b="1" smtClean="0">
                <a:ea typeface="新細明體" panose="02020500000000000000" pitchFamily="18" charset="-120"/>
              </a:rPr>
              <a:t>-</a:t>
            </a:r>
            <a:r>
              <a:rPr lang="en-US" altLang="zh-TW" sz="1600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b="1" smtClean="0">
                <a:ea typeface="新細明體" panose="02020500000000000000" pitchFamily="18" charset="-120"/>
              </a:rPr>
              <a:t> to standard out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b="1" smtClean="0">
                <a:ea typeface="新細明體" panose="02020500000000000000" pitchFamily="18" charset="-120"/>
              </a:rPr>
              <a:t>user@host:file</a:t>
            </a:r>
            <a:r>
              <a:rPr lang="en-US" altLang="zh-TW" sz="1600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600" b="1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 smtClean="0">
                <a:ea typeface="新細明體" panose="02020500000000000000" pitchFamily="18" charset="-120"/>
              </a:rPr>
              <a:t>d: tape density in bytes per inch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 smtClean="0">
                <a:ea typeface="新細明體" panose="02020500000000000000" pitchFamily="18" charset="-120"/>
              </a:rPr>
              <a:t>s: tape length in feet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b="1" smtClean="0">
                <a:ea typeface="新細明體" panose="02020500000000000000" pitchFamily="18" charset="-120"/>
              </a:rPr>
              <a:t>a: auto-size, bypass all tape length considerations (default d = 1600, s = 2300)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Dumping filesystems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dump command (3)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Example: Full backup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671638" y="1600200"/>
            <a:ext cx="4459875" cy="5093702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lh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 3 root  wheel      512B Nov 22 15:34 ./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20 root  wheel       25B Nov 18 20:02 ../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-r--r--   1 root  wheel      512M Nov 21 22:20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haha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/etc/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dumpdates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df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-h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Filesystem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Size    Used   Avail Capacity  Mounted on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   15G    4.1G     11G    27%    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devfs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1.0K   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1.0K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0B   100%    /dev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8.7G    512M    7.5G     6%    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dump 0uLf - /dev/da0s1a &gt; ~/dump.0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this level 0 dump: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last level 0 dump: the epoch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snapshot of /dev/da0s1a to standard output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estimated 525772 tape blocks.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IV)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DUMP: 525625 tape blocks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finished in 36 seconds, throughput 14600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KBytes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/sec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level 0 dump on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 IS DONE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/etc/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dumpdates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                  0 Sun Nov 22 15:37:44 2009</a:t>
            </a:r>
            <a:endParaRPr lang="zh-TW" altLang="en-US" sz="13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Dumping filesystems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dump command (4)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772400" cy="3048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Example: Incremental backup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600200" y="1535113"/>
            <a:ext cx="5198731" cy="509370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cp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Rp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/etc 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lh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 4 root  wheel      512B Nov 22 15:48 ./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20 root  wheel       25B Nov 18 20:02 ../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20 root  wheel      2.0K Nov 22 15:35 etc/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-r--r--   1 root  wheel      512M Nov 21 22:20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haha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dump 2uLf - /dev/da0s1a &gt; ~/dump.2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this level 2 dump: Sun Nov 22 15:49:04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Date of last level 0 dump: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snapshot of /dev/da0s1a to standard output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mapping (Pass 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estimated 2267 tape blocks.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III) [directories]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dumping (Pass IV) [regular files]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DUMP: 2124 tape blocks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finished in less than a second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level 2 dump on Sun Nov 22 15:49:04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DUMP: DUMP IS DONE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/etc/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dumpdates</a:t>
            </a:r>
            <a:endParaRPr lang="en-US" altLang="zh-TW" sz="13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                  0 Sun Nov 22 15:37:44 2009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/dev/da0s1a                      2 Sun Nov 22 15:49:04 2009</a:t>
            </a:r>
          </a:p>
          <a:p>
            <a:pPr>
              <a:defRPr/>
            </a:pP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lh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~/dump*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  1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user   513M Nov 22 15:38 /home/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/dump.0</a:t>
            </a:r>
          </a:p>
          <a:p>
            <a:pPr>
              <a:defRPr/>
            </a:pP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  1 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user   2.1M Nov 22 15:49 /home/</a:t>
            </a:r>
            <a:r>
              <a:rPr lang="en-US" altLang="zh-TW" sz="13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3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/dump.2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Restoring from dumps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restore command (1)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Restore can do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Restoring individual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Restoring entire filesystem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Options of restore command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i: interactive restore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r: restore an entire filesystem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f: the backup file that restore is going to use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Restoring from dumps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restore command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Restore individual file interactively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066800" y="1905000"/>
            <a:ext cx="7391400" cy="3816429"/>
          </a:xfrm>
          <a:prstGeom prst="rect">
            <a:avLst/>
          </a:prstGeom>
          <a:solidFill>
            <a:schemeClr val="bg2"/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~/dump.2 | restore if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?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Available commands are: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[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 list directory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 change directory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pwd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 print current directory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add [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 add 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 to list of files to be extracted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delete [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 delete 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 from list of files to be extracted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extract - extract requested files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setmodes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 set modes of requested directories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quit - immediately exit program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what - list dump header information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verbose - toggle verbose flag (useful with ``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ls'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help or `?' - print this list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If no `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arg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' is supplied, the current directory is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  <a:ea typeface="細明體" pitchFamily="49" charset="-120"/>
              </a:rPr>
              <a:t>us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  <a:ea typeface="細明體" pitchFamily="49" charset="-120"/>
              </a:rPr>
              <a:t>ed</a:t>
            </a:r>
            <a:endParaRPr lang="en-US" altLang="zh-TW" b="1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Restoring from dumps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restore command (4)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Restore individual file interactively (cont.)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smtClean="0">
              <a:ea typeface="新細明體" panose="02020500000000000000" pitchFamily="18" charset="-12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503363" y="1828800"/>
            <a:ext cx="5708999" cy="480131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cat ~/dump.2 | restore if -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.: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.snap/ etc/</a:t>
            </a:r>
          </a:p>
          <a:p>
            <a:pPr>
              <a:defRPr/>
            </a:pP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etc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add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make.conf</a:t>
            </a: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extract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set owner/mode for '.'? [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yn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n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restore &gt; quit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-ld etc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2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wheel  3 Nov 22 15:35 etc/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zfs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 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-l etc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total 6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xr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-x   2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wheel    3 Nov 22 15:35 ./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drwxrwxrwt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10 root      wheel   42 Nov 22 15:58 ../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rw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-r--r--   1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wheel  590 Nov 19 23:04 </a:t>
            </a:r>
            <a:r>
              <a:rPr lang="en-US" altLang="zh-TW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make.conf</a:t>
            </a:r>
            <a:endParaRPr lang="en-US" altLang="zh-TW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Outline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Backup devices and media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Backup philosophy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Unix backup and archiving commands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Restoring from dumps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restore command (5)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Restore entire filesystem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% restore -rf  /home/temp/root.0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Steps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Restore level 0 first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Restore incremental dumps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0 0 0 0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</a:p>
          <a:p>
            <a:pPr lvl="3" eaLnBrk="1" hangingPunct="1"/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 smtClean="0">
                <a:ea typeface="新細明體" panose="02020500000000000000" pitchFamily="18" charset="-120"/>
              </a:rPr>
              <a:t> 5 5 5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5</a:t>
            </a:r>
          </a:p>
          <a:p>
            <a:pPr lvl="3" eaLnBrk="1" hangingPunct="1"/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 smtClean="0">
                <a:ea typeface="新細明體" panose="02020500000000000000" pitchFamily="18" charset="-120"/>
              </a:rPr>
              <a:t> 3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2</a:t>
            </a:r>
            <a:r>
              <a:rPr lang="en-US" altLang="zh-TW" smtClean="0">
                <a:ea typeface="新細明體" panose="02020500000000000000" pitchFamily="18" charset="-120"/>
              </a:rPr>
              <a:t> 5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4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5</a:t>
            </a:r>
          </a:p>
          <a:p>
            <a:pPr lvl="3" eaLnBrk="1" hangingPunct="1"/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 smtClean="0">
                <a:ea typeface="新細明體" panose="02020500000000000000" pitchFamily="18" charset="-120"/>
              </a:rPr>
              <a:t> 9 9 5 9 9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3</a:t>
            </a:r>
            <a:r>
              <a:rPr lang="en-US" altLang="zh-TW" smtClean="0">
                <a:ea typeface="新細明體" panose="02020500000000000000" pitchFamily="18" charset="-120"/>
              </a:rPr>
              <a:t> 9 9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5</a:t>
            </a:r>
            <a:r>
              <a:rPr lang="en-US" altLang="zh-TW" smtClean="0">
                <a:ea typeface="新細明體" panose="02020500000000000000" pitchFamily="18" charset="-120"/>
              </a:rPr>
              <a:t> 9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9</a:t>
            </a:r>
          </a:p>
          <a:p>
            <a:pPr lvl="3" eaLnBrk="1" hangingPunct="1"/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0</a:t>
            </a:r>
            <a:r>
              <a:rPr lang="en-US" altLang="zh-TW" smtClean="0">
                <a:ea typeface="新細明體" panose="02020500000000000000" pitchFamily="18" charset="-120"/>
              </a:rPr>
              <a:t> 3 5 9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3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  <a:r>
              <a:rPr lang="en-US" altLang="zh-TW" b="1" smtClean="0">
                <a:solidFill>
                  <a:srgbClr val="FF0000"/>
                </a:solidFill>
                <a:ea typeface="新細明體" panose="02020500000000000000" pitchFamily="18" charset="-120"/>
              </a:rPr>
              <a:t>5 9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Other archiving programs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tar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Read multiple files and packages them into one file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Example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% tar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czvf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etc.tar.gz 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% tar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xzvf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etc.tar.gz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% tar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cf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fromdir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| tar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xfp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C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todir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dd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Copy filesystems between partitions of exactly the same size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Example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dd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if=/dev/rst0 of=/dev/rst1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dd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if=/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tmp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kern.flp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of=/dev/fd0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dd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if=/dev/da1 of=/dev/da2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bs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=1048576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CS home backup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Using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rsync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rsync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a --delete </a:t>
            </a:r>
          </a:p>
          <a:p>
            <a:pPr lvl="2" eaLnBrk="1" hangingPunct="1"/>
            <a:r>
              <a:rPr lang="en-US" altLang="zh-TW" b="1" dirty="0" smtClean="0">
                <a:ea typeface="新細明體" panose="02020500000000000000" pitchFamily="18" charset="-120"/>
              </a:rPr>
              <a:t>-a: archive mode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Recursive and preserve everything</a:t>
            </a:r>
          </a:p>
          <a:p>
            <a:pPr lvl="2" eaLnBrk="1" hangingPunct="1"/>
            <a:r>
              <a:rPr lang="en-US" altLang="zh-TW" b="1" dirty="0" smtClean="0">
                <a:ea typeface="新細明體" panose="02020500000000000000" pitchFamily="18" charset="-120"/>
              </a:rPr>
              <a:t>--delete: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</a:p>
          <a:p>
            <a:pPr lvl="3" eaLnBrk="1" hangingPunct="1"/>
            <a:r>
              <a:rPr lang="en-US" altLang="zh-TW" dirty="0" smtClean="0">
                <a:ea typeface="新細明體" panose="02020500000000000000" pitchFamily="18" charset="-120"/>
              </a:rPr>
              <a:t>Delete any file that are not in the sending side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143000" y="3929063"/>
            <a:ext cx="7045325" cy="12001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1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/backup/user/)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2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gcs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/backup/user/)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3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dcs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	/backup/user/)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0 4 * * 4 (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cd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/raid;/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/local/bin/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rsync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</a:t>
            </a: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aH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 --delete alumni	/backup/user/)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CS home backup</a:t>
            </a:r>
            <a:endParaRPr lang="zh-TW" altLang="en-US" dirty="0" smtClean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Snapshot</a:t>
            </a:r>
          </a:p>
          <a:p>
            <a:pPr lvl="1" eaLnBrk="1" hangingPunct="1"/>
            <a:r>
              <a:rPr lang="en-US" altLang="zh-TW" dirty="0" smtClean="0"/>
              <a:t>CS home snapshot  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smtClean="0">
                <a:hlinkClick r:id="rId2"/>
              </a:rPr>
              <a:t>HOWTO - </a:t>
            </a:r>
            <a:r>
              <a:rPr lang="zh-TW" altLang="en-US" dirty="0" smtClean="0">
                <a:hlinkClick r:id="rId2"/>
              </a:rPr>
              <a:t>工作站取回備份</a:t>
            </a:r>
            <a:endParaRPr lang="en-US" altLang="zh-TW" dirty="0" smtClean="0"/>
          </a:p>
          <a:p>
            <a:pPr lvl="2" eaLnBrk="1" hangingPunct="1"/>
            <a:r>
              <a:rPr lang="en-US" altLang="zh-TW" dirty="0"/>
              <a:t>https://help.cs.nctu.edu.tw/help/index.php/HOWTO_-_</a:t>
            </a:r>
            <a:r>
              <a:rPr lang="zh-TW" altLang="en-US" dirty="0"/>
              <a:t>工作站取回</a:t>
            </a:r>
            <a:r>
              <a:rPr lang="zh-TW" altLang="en-US" dirty="0" smtClean="0"/>
              <a:t>備份</a:t>
            </a:r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455738" y="2287012"/>
            <a:ext cx="6404767" cy="3046988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wangth@csduty.cs.nctu.edu.tw[/u/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][20:14]$ ls -a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         01        103       109       91        95        99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..        100       104       193       92        96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     101       105       199       93        97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.snapshot 102       106       90        94        98</a:t>
            </a:r>
          </a:p>
          <a:p>
            <a:pPr>
              <a:defRPr/>
            </a:pPr>
            <a:r>
              <a:rPr lang="fr-FR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wangth@csduty.cs.nctu.edu.tw[/u/gcs/.snapshot][20:14]$ </a:t>
            </a:r>
            <a:r>
              <a:rPr lang="fr-FR" altLang="zh-TW" sz="1600" dirty="0" smtClean="0">
                <a:solidFill>
                  <a:schemeClr val="bg1"/>
                </a:solidFill>
                <a:latin typeface="+mn-lt"/>
                <a:ea typeface="細明體" pitchFamily="49" charset="-120"/>
              </a:rPr>
              <a:t>cd .snapshot/</a:t>
            </a:r>
            <a:endParaRPr lang="en-US" altLang="zh-TW" sz="1600" dirty="0" smtClean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smtClean="0">
                <a:solidFill>
                  <a:schemeClr val="bg1"/>
                </a:solidFill>
                <a:latin typeface="+mn-lt"/>
                <a:ea typeface="細明體" pitchFamily="49" charset="-120"/>
              </a:rPr>
              <a:t>wangth@csduty.cs.nctu.edu.tw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[/u/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gcs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/.snapshot][20:14]$ ls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4hour.2018-01-02_0000  4hour.2018-01-02_2000  daily.2018-01-01_0010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4hour.2018-01-02_0400  daily.2017-12-28_0010  daily.2018-01-02_0010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4hour.2018-01-02_0800  daily.2017-12-29_0010  weekly.2017-12-17_0015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4hour.2018-01-02_1200  daily.2017-12-30_0010  weekly.2017-12-24_0015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4hour.2018-01-02_1600  daily.2017-12-31_0010  </a:t>
            </a:r>
            <a:r>
              <a:rPr lang="en-US" altLang="zh-TW" sz="1600" dirty="0" smtClean="0">
                <a:solidFill>
                  <a:schemeClr val="bg1"/>
                </a:solidFill>
                <a:latin typeface="+mn-lt"/>
                <a:ea typeface="細明體" pitchFamily="49" charset="-120"/>
              </a:rPr>
              <a:t>weekly.2017-12-31_0015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Snapshot </a:t>
            </a:r>
            <a:endParaRPr lang="zh-TW" altLang="en-US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393825" y="1543050"/>
            <a:ext cx="5934638" cy="5016758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df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-h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Filesystem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Size    Used   Avail Capacity  Mounted 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/dev/ad4s1a     70G     16G     48G    25%    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devfs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1.0K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1.0K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0B   100%    /dev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mount -u -o snapshot /.snap/snapshot 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[/]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df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-h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Filesystem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Size    Used   Avail Capacity  Mounted 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/dev/ad4s1a     70G     16G     48G    25%    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devfs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    1.0K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1.0K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 0B   100%    /dev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mdconfig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-a -t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vnode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-f /.snap/snapshot -u 1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WARNING: opening backing store: /.snap/snapshot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readonly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mount -r /dev/md1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./         COPYRIGHT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compat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@    ftp/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       sys@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../        bin/       dev/       home/      proc/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tmp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cshrc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    boot/      dist/      lib/       rescue/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.profile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cdrom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     entropy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libexec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   root/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.snap/     cdrom1/    etc/       media/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sbin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/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umount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mnt</a:t>
            </a:r>
            <a:endParaRPr lang="en-US" altLang="zh-TW" sz="1600" dirty="0">
              <a:solidFill>
                <a:schemeClr val="bg1"/>
              </a:solidFill>
              <a:latin typeface="+mn-lt"/>
              <a:ea typeface="細明體" pitchFamily="49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derek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chiahung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sudo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細明體" pitchFamily="49" charset="-120"/>
              </a:rPr>
              <a:t>mdconfig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細明體" pitchFamily="49" charset="-120"/>
              </a:rPr>
              <a:t> -d -u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Backup Media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Storage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648200"/>
          </a:xfrm>
          <a:extLst/>
        </p:spPr>
        <p:txBody>
          <a:bodyPr numCol="2"/>
          <a:lstStyle/>
          <a:p>
            <a:pPr eaLnBrk="1" hangingPunct="1">
              <a:defRPr/>
            </a:pPr>
            <a:r>
              <a:rPr lang="en-US" altLang="zh-TW" sz="2000" dirty="0" smtClean="0">
                <a:ea typeface="新細明體" charset="-120"/>
              </a:rPr>
              <a:t>By Storage category</a:t>
            </a: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charset="-120"/>
              </a:rPr>
              <a:t>Hard disk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SATA / SAS /SSD</a:t>
            </a:r>
          </a:p>
          <a:p>
            <a:pPr lvl="3" eaLnBrk="1" hangingPunct="1">
              <a:defRPr/>
            </a:pPr>
            <a:r>
              <a:rPr lang="en-US" altLang="zh-TW" sz="1400" b="1" dirty="0" smtClean="0">
                <a:ea typeface="新細明體" charset="-120"/>
              </a:rPr>
              <a:t>120 ~ 450 MB /s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1 TB SATA3 : NT 1,500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2 TB SATA3 : NT 2,000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4 TB SAS: NT 9,000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256 G SSD: NT. 2,500</a:t>
            </a:r>
          </a:p>
          <a:p>
            <a:pPr lvl="1" eaLnBrk="1" hangingPunct="1">
              <a:defRPr/>
            </a:pPr>
            <a:endParaRPr lang="en-US" altLang="zh-TW" sz="1800" dirty="0" smtClean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 smtClean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 smtClean="0">
              <a:ea typeface="新細明體" charset="-120"/>
            </a:endParaRPr>
          </a:p>
          <a:p>
            <a:pPr lvl="1" eaLnBrk="1" hangingPunct="1">
              <a:defRPr/>
            </a:pPr>
            <a:endParaRPr lang="en-US" altLang="zh-TW" sz="1800" dirty="0">
              <a:ea typeface="新細明體" charset="-120"/>
            </a:endParaRPr>
          </a:p>
          <a:p>
            <a:pPr lvl="1" eaLnBrk="1" hangingPunct="1">
              <a:defRPr/>
            </a:pPr>
            <a:r>
              <a:rPr lang="en-US" altLang="zh-TW" sz="1800" dirty="0" smtClean="0">
                <a:ea typeface="新細明體" charset="-120"/>
              </a:rPr>
              <a:t>CD/DVD R RW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CD</a:t>
            </a:r>
          </a:p>
          <a:p>
            <a:pPr lvl="3" eaLnBrk="1" hangingPunct="1">
              <a:defRPr/>
            </a:pPr>
            <a:r>
              <a:rPr lang="en-US" altLang="zh-TW" sz="1400" b="1" dirty="0" smtClean="0">
                <a:ea typeface="新細明體" charset="-120"/>
              </a:rPr>
              <a:t>6 ~ 8 MB/s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DVD</a:t>
            </a:r>
          </a:p>
          <a:p>
            <a:pPr lvl="3" eaLnBrk="1" hangingPunct="1">
              <a:defRPr/>
            </a:pPr>
            <a:r>
              <a:rPr lang="en-US" altLang="zh-TW" sz="1400" b="1" dirty="0" smtClean="0">
                <a:ea typeface="新細明體" charset="-120"/>
              </a:rPr>
              <a:t>8 ~ 15 MB/s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CD-R 0.7G : NT 6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DVD-R 4.7G : NT 9</a:t>
            </a:r>
          </a:p>
          <a:p>
            <a:pPr lvl="2" eaLnBrk="1" hangingPunct="1">
              <a:defRPr/>
            </a:pPr>
            <a:r>
              <a:rPr lang="en-US" altLang="zh-TW" sz="1600" b="1" dirty="0" smtClean="0">
                <a:ea typeface="新細明體" charset="-120"/>
              </a:rPr>
              <a:t>DVD DL 8.5GB : NT 35</a:t>
            </a:r>
          </a:p>
          <a:p>
            <a:pPr lvl="2" eaLnBrk="1" hangingPunct="1">
              <a:defRPr/>
            </a:pPr>
            <a:endParaRPr lang="en-US" altLang="zh-TW" sz="1600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sz="1600" b="1" dirty="0">
                <a:ea typeface="新細明體" charset="-120"/>
              </a:rPr>
              <a:t>BD – </a:t>
            </a:r>
            <a:endParaRPr lang="en-US" altLang="zh-TW" sz="1600" b="1" dirty="0" smtClean="0">
              <a:ea typeface="新細明體" charset="-120"/>
            </a:endParaRPr>
          </a:p>
          <a:p>
            <a:pPr lvl="3" eaLnBrk="1" hangingPunct="1">
              <a:defRPr/>
            </a:pPr>
            <a:r>
              <a:rPr lang="en-US" altLang="zh-TW" sz="1400" b="1" dirty="0" smtClean="0">
                <a:ea typeface="新細明體" charset="-120"/>
              </a:rPr>
              <a:t>4x </a:t>
            </a:r>
            <a:r>
              <a:rPr lang="en-US" altLang="zh-TW" sz="1400" b="1" dirty="0">
                <a:ea typeface="新細明體" charset="-120"/>
              </a:rPr>
              <a:t>18 MB/s, 12x 64 MB/x</a:t>
            </a:r>
          </a:p>
          <a:p>
            <a:pPr lvl="3" eaLnBrk="1" hangingPunct="1">
              <a:defRPr/>
            </a:pPr>
            <a:r>
              <a:rPr lang="en-US" altLang="zh-TW" sz="1400" b="1" dirty="0">
                <a:ea typeface="新細明體" charset="-120"/>
              </a:rPr>
              <a:t>6x double-layer BD-R 50GB</a:t>
            </a:r>
            <a:r>
              <a:rPr lang="zh-TW" altLang="en-US" sz="1400" b="1" dirty="0">
                <a:ea typeface="新細明體" charset="-120"/>
              </a:rPr>
              <a:t>：</a:t>
            </a:r>
            <a:r>
              <a:rPr lang="en-US" altLang="zh-TW" sz="1400" b="1" dirty="0">
                <a:ea typeface="新細明體" charset="-120"/>
              </a:rPr>
              <a:t>NT </a:t>
            </a:r>
            <a:r>
              <a:rPr lang="en-US" altLang="zh-TW" sz="1400" b="1" dirty="0" smtClean="0">
                <a:ea typeface="新細明體" charset="-120"/>
              </a:rPr>
              <a:t>60</a:t>
            </a:r>
            <a:endParaRPr lang="en-US" altLang="zh-TW" sz="1400" b="1" dirty="0">
              <a:ea typeface="新細明體" charset="-120"/>
            </a:endParaRPr>
          </a:p>
          <a:p>
            <a:pPr lvl="2" eaLnBrk="1" hangingPunct="1">
              <a:defRPr/>
            </a:pPr>
            <a:endParaRPr lang="en-US" altLang="zh-TW" sz="1600" b="1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Backup Media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By Storage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Tape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 smtClean="0">
                <a:ea typeface="新細明體" panose="02020500000000000000" pitchFamily="18" charset="-120"/>
              </a:rPr>
              <a:t>DAT (Digital Audio Tape) 4mm tapes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DDS (Digital Data Storage), Minimal Error Rate, Higher Efficiency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DDS-4 (often used)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20/40GB(compressed), about NT 400.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1.0~3.0MB/s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 smtClean="0">
                <a:ea typeface="新細明體" panose="02020500000000000000" pitchFamily="18" charset="-120"/>
              </a:rPr>
              <a:t>Travan tapes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High Transfer Rate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Travan 40 (often used)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20/40GB(compressed), about NT 2000.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Up to 8.0MB/s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 smtClean="0">
                <a:ea typeface="新細明體" panose="02020500000000000000" pitchFamily="18" charset="-120"/>
              </a:rPr>
              <a:t>DLT (Digital Linear Tape) 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High Capacity, Solid Reliability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Media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Max 800 GB, about NT 4000.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Speed: Up to 60 MB/s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b="1" smtClean="0">
                <a:ea typeface="新細明體" panose="02020500000000000000" pitchFamily="18" charset="-120"/>
              </a:rPr>
              <a:t>LTO Ultrium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Fast Transfer Rate, High Performance, and High Storage Capacity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200" b="1" smtClean="0">
                <a:ea typeface="新細明體" panose="02020500000000000000" pitchFamily="18" charset="-120"/>
              </a:rPr>
              <a:t>LTO Ultrium 3 (often used)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Max 1600 GB, about NT 5000.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Speed: up to 80 MB/s</a:t>
            </a:r>
          </a:p>
          <a:p>
            <a:pPr lvl="4" eaLnBrk="1" hangingPunct="1">
              <a:lnSpc>
                <a:spcPct val="90000"/>
              </a:lnSpc>
            </a:pPr>
            <a:r>
              <a:rPr lang="en-US" altLang="zh-TW" sz="1000" b="1" smtClean="0">
                <a:ea typeface="新細明體" panose="02020500000000000000" pitchFamily="18" charset="-120"/>
              </a:rPr>
              <a:t>Tape Drive is much more expensive</a:t>
            </a:r>
            <a:r>
              <a:rPr lang="en-US" altLang="zh-TW" sz="1000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……</a:t>
            </a:r>
            <a:endParaRPr lang="en-US" altLang="zh-TW" sz="1000" b="1" smtClean="0">
              <a:ea typeface="新細明體" panose="02020500000000000000" pitchFamily="18" charset="-120"/>
            </a:endParaRPr>
          </a:p>
        </p:txBody>
      </p:sp>
      <p:pic>
        <p:nvPicPr>
          <p:cNvPr id="6148" name="圖片 3" descr="745px-Super_DLTtape_I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2362200"/>
            <a:ext cx="2814637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3000" dirty="0">
                <a:ea typeface="新細明體" pitchFamily="18" charset="-120"/>
              </a:rPr>
              <a:t>Backup </a:t>
            </a:r>
            <a:r>
              <a:rPr lang="en-US" altLang="zh-TW" sz="3000" dirty="0" smtClean="0">
                <a:ea typeface="新細明體" pitchFamily="18" charset="-120"/>
              </a:rPr>
              <a:t>Media</a:t>
            </a:r>
            <a:r>
              <a:rPr lang="en-US" altLang="zh-TW" sz="3000" dirty="0">
                <a:ea typeface="新細明體" pitchFamily="18" charset="-120"/>
              </a:rPr>
              <a:t> 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/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By Storage (</a:t>
            </a:r>
            <a:r>
              <a:rPr lang="en-US" altLang="zh-TW" sz="3000" dirty="0" smtClean="0">
                <a:ea typeface="新細明體" pitchFamily="18" charset="-120"/>
              </a:rPr>
              <a:t>3.1)</a:t>
            </a:r>
            <a:endParaRPr lang="zh-TW" altLang="en-US" sz="3000" dirty="0">
              <a:ea typeface="新細明體" pitchFamily="18" charset="-120"/>
            </a:endParaRP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Backup media compare </a:t>
            </a:r>
            <a:endParaRPr lang="zh-TW" altLang="en-US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1828800"/>
            <a:ext cx="8091487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Backup Media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By Storage (3.2)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zh-TW" sz="1800" b="1" dirty="0" smtClean="0">
                <a:ea typeface="新細明體" panose="02020500000000000000" pitchFamily="18" charset="-120"/>
              </a:rPr>
              <a:t>MO (Magneto-Optical)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MO 540M, 640M, 1.3G, 2.3G</a:t>
            </a:r>
          </a:p>
          <a:p>
            <a:pPr lvl="1" eaLnBrk="1" hangingPunct="1"/>
            <a:r>
              <a:rPr lang="en-US" altLang="zh-TW" sz="1800" b="1" dirty="0" smtClean="0">
                <a:ea typeface="新細明體" panose="02020500000000000000" pitchFamily="18" charset="-120"/>
              </a:rPr>
              <a:t>Removable Media</a:t>
            </a:r>
          </a:p>
          <a:p>
            <a:pPr lvl="2" eaLnBrk="1" hangingPunct="1"/>
            <a:r>
              <a:rPr lang="en-US" altLang="zh-TW" sz="1600" b="1" dirty="0">
                <a:ea typeface="新細明體" panose="02020500000000000000" pitchFamily="18" charset="-120"/>
              </a:rPr>
              <a:t>Floppy, 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ZIP, </a:t>
            </a:r>
            <a:r>
              <a:rPr lang="en-US" altLang="zh-TW" sz="1600" b="1" dirty="0">
                <a:ea typeface="新細明體" panose="02020500000000000000" pitchFamily="18" charset="-120"/>
              </a:rPr>
              <a:t>LS-120</a:t>
            </a:r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b="1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b="1" dirty="0" smtClean="0">
                <a:ea typeface="新細明體" panose="02020500000000000000" pitchFamily="18" charset="-120"/>
              </a:rPr>
              <a:t>Jukebox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Automatically change removable media</a:t>
            </a:r>
          </a:p>
          <a:p>
            <a:pPr lvl="3" eaLnBrk="1" hangingPunct="1"/>
            <a:r>
              <a:rPr lang="en-US" altLang="zh-TW" sz="1400" b="1" dirty="0" smtClean="0">
                <a:ea typeface="新細明體" panose="02020500000000000000" pitchFamily="18" charset="-120"/>
              </a:rPr>
              <a:t>DAT, DLT, CD, </a:t>
            </a:r>
            <a:r>
              <a:rPr lang="en-US" altLang="zh-TW" sz="1400" b="1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…</a:t>
            </a:r>
            <a:endParaRPr lang="en-US" altLang="zh-TW" sz="1400" b="1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b="1" dirty="0" smtClean="0">
                <a:ea typeface="新細明體" panose="02020500000000000000" pitchFamily="18" charset="-120"/>
              </a:rPr>
              <a:t>Tape Library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Hardware backup solution for large data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49500"/>
            <a:ext cx="65532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Backup Media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By Storage (4)</a:t>
            </a:r>
          </a:p>
        </p:txBody>
      </p:sp>
      <p:pic>
        <p:nvPicPr>
          <p:cNvPr id="9220" name="Picture 4" descr="38126DRM-3000_b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4" r="12546"/>
          <a:stretch>
            <a:fillRect/>
          </a:stretch>
        </p:blipFill>
        <p:spPr bwMode="auto">
          <a:xfrm>
            <a:off x="6934200" y="3048000"/>
            <a:ext cx="20050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內容版面配置區 7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10668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Jukebox</a:t>
            </a:r>
          </a:p>
          <a:p>
            <a:pPr lvl="1" eaLnBrk="1" hangingPunct="1">
              <a:defRPr/>
            </a:pPr>
            <a:r>
              <a:rPr lang="en-US" altLang="zh-TW" dirty="0" smtClean="0"/>
              <a:t>Automatically change removable media</a:t>
            </a:r>
          </a:p>
          <a:p>
            <a:pPr lvl="1" eaLnBrk="1" hangingPunct="1">
              <a:defRPr/>
            </a:pPr>
            <a:r>
              <a:rPr lang="en-US" altLang="zh-TW" dirty="0" smtClean="0"/>
              <a:t>Available for several types of media</a:t>
            </a:r>
          </a:p>
          <a:p>
            <a:pPr lvl="2" eaLnBrk="1" hangingPunct="1">
              <a:defRPr/>
            </a:pPr>
            <a:r>
              <a:rPr lang="en-US" altLang="zh-TW" dirty="0" smtClean="0"/>
              <a:t>DAT, DLT, CD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Backup Media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By Storage (5)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Tape Library </a:t>
            </a:r>
          </a:p>
        </p:txBody>
      </p:sp>
      <p:pic>
        <p:nvPicPr>
          <p:cNvPr id="10244" name="Picture 4" descr="3583_ultri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828800"/>
            <a:ext cx="2667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3584_ultri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05000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10000"/>
            <a:ext cx="4419600" cy="231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0"/>
            <a:ext cx="4572000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Backup Media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By Availability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Off-line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CD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、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DVD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、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MO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Adv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Low cost, high reliability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Disadv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Not-convenient, low speed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Near-line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err="1" smtClean="0">
                <a:ea typeface="新細明體" panose="02020500000000000000" pitchFamily="18" charset="-120"/>
              </a:rPr>
              <a:t>JukeBox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、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Tape Library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Adv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High capacity, high reliability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Disadv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: 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High malfunction rate, Not-convenient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On-line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Disk Array (RAID)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Adv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: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Fast and high availability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Disadv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: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 smtClean="0">
                <a:ea typeface="新細明體" panose="02020500000000000000" pitchFamily="18" charset="-120"/>
              </a:rPr>
              <a:t>High 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3542</TotalTime>
  <Words>1856</Words>
  <Application>Microsoft Office PowerPoint</Application>
  <PresentationFormat>如螢幕大小 (4:3)</PresentationFormat>
  <Paragraphs>331</Paragraphs>
  <Slides>24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6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Backups</vt:lpstr>
      <vt:lpstr>Outline </vt:lpstr>
      <vt:lpstr>Backup Media –  By Storage (1)</vt:lpstr>
      <vt:lpstr>Backup Media –  By Storage (2)</vt:lpstr>
      <vt:lpstr>Backup Media –  By Storage (3.1)</vt:lpstr>
      <vt:lpstr>Backup Media –  By Storage (3.2)</vt:lpstr>
      <vt:lpstr>Backup Media –  By Storage (4)</vt:lpstr>
      <vt:lpstr>Backup Media –  By Storage (5)</vt:lpstr>
      <vt:lpstr>Backup Media –  By Availability </vt:lpstr>
      <vt:lpstr>Backup Media –  By Enterprise Product (1)</vt:lpstr>
      <vt:lpstr>Backup Media –  By Enterprise Product (2)</vt:lpstr>
      <vt:lpstr>Backup Philosophy </vt:lpstr>
      <vt:lpstr>Dumping filesystems –  dump command (1)</vt:lpstr>
      <vt:lpstr>Dumping filesystems –  dump command (2)</vt:lpstr>
      <vt:lpstr>Dumping filesystems –  dump command (3)</vt:lpstr>
      <vt:lpstr>Dumping filesystems –  dump command (4)</vt:lpstr>
      <vt:lpstr>Restoring from dumps –  restore command (1)</vt:lpstr>
      <vt:lpstr>Restoring from dumps –  restore command (2)</vt:lpstr>
      <vt:lpstr>Restoring from dumps –  restore command (4)</vt:lpstr>
      <vt:lpstr>Restoring from dumps –  restore command (5)</vt:lpstr>
      <vt:lpstr>Other archiving programs</vt:lpstr>
      <vt:lpstr>CS home backup</vt:lpstr>
      <vt:lpstr>CS home backup</vt:lpstr>
      <vt:lpstr>Snapshot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Backups</dc:title>
  <dc:creator>Tse-Han Wang</dc:creator>
  <cp:lastModifiedBy>Tse-Han Wang</cp:lastModifiedBy>
  <cp:revision>513</cp:revision>
  <cp:lastPrinted>2018-01-02T08:41:39Z</cp:lastPrinted>
  <dcterms:created xsi:type="dcterms:W3CDTF">1601-01-01T00:00:00Z</dcterms:created>
  <dcterms:modified xsi:type="dcterms:W3CDTF">2018-01-04T08:18:20Z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