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20"/>
  </p:handoutMasterIdLst>
  <p:sldIdLst>
    <p:sldId id="256" r:id="rId2"/>
    <p:sldId id="273" r:id="rId3"/>
    <p:sldId id="267" r:id="rId4"/>
    <p:sldId id="257" r:id="rId5"/>
    <p:sldId id="258" r:id="rId6"/>
    <p:sldId id="259" r:id="rId7"/>
    <p:sldId id="265" r:id="rId8"/>
    <p:sldId id="260" r:id="rId9"/>
    <p:sldId id="261" r:id="rId10"/>
    <p:sldId id="262" r:id="rId11"/>
    <p:sldId id="263" r:id="rId12"/>
    <p:sldId id="264" r:id="rId13"/>
    <p:sldId id="266" r:id="rId14"/>
    <p:sldId id="272" r:id="rId15"/>
    <p:sldId id="268" r:id="rId16"/>
    <p:sldId id="269" r:id="rId17"/>
    <p:sldId id="270" r:id="rId18"/>
    <p:sldId id="271" r:id="rId19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3123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C267D-C1CD-440A-A680-B8D7C282D6D4}" type="datetimeFigureOut">
              <a:rPr lang="zh-TW" altLang="en-US" smtClean="0"/>
              <a:t>2017/12/28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A6651-3FB0-493E-AD7A-F84EEF6695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315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39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8284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719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281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0064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90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31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493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758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59313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045019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i="1" dirty="0" smtClean="0">
                <a:solidFill>
                  <a:schemeClr val="bg1"/>
                </a:solidFill>
                <a:latin typeface="Futura Md BT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E2117374-C90D-4703-9890-7E848C6BD81F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華康儷粗黑(P)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華康儷中黑(P)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5pPr>
      <a:lvl6pPr marL="25146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freebsd.org/WaitChannel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cs typeface="+mj-cs"/>
              </a:rPr>
              <a:t>Performance Analysis</a:t>
            </a:r>
            <a:endParaRPr lang="en-US" altLang="zh-TW" dirty="0">
              <a:cs typeface="+mj-cs"/>
            </a:endParaRPr>
          </a:p>
        </p:txBody>
      </p:sp>
      <p:sp>
        <p:nvSpPr>
          <p:cNvPr id="3075" name="副標題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memory usage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315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When memory is not enough 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Memory page has to be “swapped out” to the disk block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LRU (Least Recently Used) algorithm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Bad situation – “desperation swapping”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Kernel forcibly swaps out runnable process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Extreme memory shortage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Two numbers that quantify memory activity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Total amount of active virtual memory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Tell you the total demand for memory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Page rate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suggest the proportion of actively used memory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memory usage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To see amount of swap space in use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pstat</a:t>
            </a:r>
            <a:r>
              <a:rPr lang="en-US" altLang="zh-TW" dirty="0" smtClean="0">
                <a:ea typeface="新細明體" panose="02020500000000000000" pitchFamily="18" charset="-120"/>
              </a:rPr>
              <a:t> -s 	or 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swapinfo</a:t>
            </a:r>
            <a:r>
              <a:rPr lang="en-US" altLang="zh-TW" dirty="0" smtClean="0">
                <a:ea typeface="新細明體" panose="02020500000000000000" pitchFamily="18" charset="-120"/>
              </a:rPr>
              <a:t> -k	(FreeBSD)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swapon</a:t>
            </a:r>
            <a:r>
              <a:rPr lang="en-US" altLang="zh-TW" dirty="0" smtClean="0">
                <a:ea typeface="新細明體" panose="02020500000000000000" pitchFamily="18" charset="-120"/>
              </a:rPr>
              <a:t> -s		(Linux)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swap -l 			(Solaris)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pstat</a:t>
            </a:r>
            <a:r>
              <a:rPr lang="en-US" altLang="zh-TW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pstat</a:t>
            </a:r>
            <a:r>
              <a:rPr lang="en-US" altLang="zh-TW" dirty="0" smtClean="0">
                <a:ea typeface="新細明體" panose="02020500000000000000" pitchFamily="18" charset="-120"/>
              </a:rPr>
              <a:t> -s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620838" y="4267200"/>
            <a:ext cx="6456362" cy="132397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csduty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pstat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-s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Device          	1K-blocks     Used    	Avail 		Capacity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/dev/label/swap-0   	1048572        0  	1048572     	0%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/dev/label/swap-1   	1048572        0  	1048572     	0%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Total             	2097144        0  	2097144     	0%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memory usage (3)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086600" cy="3886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vmstat command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procs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r: in run queue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b: blocked for resource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w: runnable or short sleeper but swapped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memory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avm: active virtual pages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fre: size of the free list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page (averaged each five seconds, given in units per second)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flt: total number of page faults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pi: pages paged in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po: pages paged out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50 page-out cause about 1 seconds latency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fr: pages freed per second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952625" y="5181600"/>
            <a:ext cx="5972175" cy="1570038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csws1[~]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vmstat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-c 3 -w 5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procs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	memory      		page                    disks     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r b w  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avm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fre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flt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re  pi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po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fr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sr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da0 da1 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0 3 0   	1427M  1196M   224   0   0   0   312   	0    0     0  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0 3 0   	1427M  1196M     3     0   0   0   169   	0   12   12  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0 3 0   	1427M  1196M     3     0   0   0   110   	0   15  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 dirty="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 dirty="0">
                <a:ea typeface="新細明體" pitchFamily="18" charset="-120"/>
                <a:cs typeface="+mj-cs"/>
              </a:rPr>
            </a:br>
            <a:r>
              <a:rPr lang="en-US" altLang="zh-TW" sz="2600" dirty="0">
                <a:ea typeface="新細明體" pitchFamily="18" charset="-120"/>
                <a:cs typeface="+mj-cs"/>
              </a:rPr>
              <a:t>	Analyzing disk I/O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iostat</a:t>
            </a:r>
            <a:r>
              <a:rPr lang="en-US" altLang="zh-TW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Report I/O statistics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Usage: </a:t>
            </a:r>
            <a:r>
              <a:rPr lang="en-US" altLang="zh-TW" dirty="0" err="1" smtClean="0">
                <a:ea typeface="新細明體" panose="02020500000000000000" pitchFamily="18" charset="-120"/>
              </a:rPr>
              <a:t>iostat</a:t>
            </a:r>
            <a:r>
              <a:rPr lang="en-US" altLang="zh-TW" dirty="0" smtClean="0">
                <a:ea typeface="新細明體" panose="02020500000000000000" pitchFamily="18" charset="-120"/>
              </a:rPr>
              <a:t> -w 1 -c 5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tin/tout: characters read from /write to terminal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KB/t: kilobytes per transfer</a:t>
            </a: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tps</a:t>
            </a:r>
            <a:r>
              <a:rPr lang="en-US" altLang="zh-TW" dirty="0" smtClean="0">
                <a:ea typeface="新細明體" panose="02020500000000000000" pitchFamily="18" charset="-120"/>
              </a:rPr>
              <a:t>: transfers per second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MB/s: megabytes per second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136775" y="4114800"/>
            <a:ext cx="4340225" cy="2062163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FreeBSD:~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lwhsu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iostat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da0 -w 1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tty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             da0          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cpu</a:t>
            </a: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tin  tout  	KB/t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tps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MB/s     us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ni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in  id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0  258 	59.78    253    14.77      3   0   4    0   94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0  127 	63.13    501    30.89      3   0   4    0   93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0   43 	62.58    346    21.14      5   0   5    0   90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0   42 	62.40    289    17.63      3   0   5    0   92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0   43 	61.19    720    43.02      1   0   2    0   97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 dirty="0" smtClean="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 dirty="0" smtClean="0">
                <a:ea typeface="新細明體" pitchFamily="18" charset="-120"/>
                <a:cs typeface="+mj-cs"/>
              </a:rPr>
            </a:br>
            <a:r>
              <a:rPr lang="en-US" altLang="zh-TW" sz="2600" dirty="0" smtClean="0">
                <a:ea typeface="新細明體" pitchFamily="18" charset="-120"/>
                <a:cs typeface="+mj-cs"/>
              </a:rPr>
              <a:t>	Analyzing network</a:t>
            </a:r>
            <a:endParaRPr lang="zh-TW" altLang="en-US" sz="2600" dirty="0">
              <a:cs typeface="+mj-cs"/>
            </a:endParaRPr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The four most common uses of </a:t>
            </a:r>
            <a:r>
              <a:rPr lang="en-US" altLang="zh-TW" dirty="0" err="1" smtClean="0"/>
              <a:t>netstat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Monitoring the status of network connections</a:t>
            </a:r>
          </a:p>
          <a:p>
            <a:pPr lvl="2" eaLnBrk="1" hangingPunct="1"/>
            <a:r>
              <a:rPr lang="en-US" altLang="zh-TW" dirty="0" err="1" smtClean="0"/>
              <a:t>netstat</a:t>
            </a:r>
            <a:r>
              <a:rPr lang="en-US" altLang="zh-TW" dirty="0" smtClean="0"/>
              <a:t> -a</a:t>
            </a:r>
          </a:p>
          <a:p>
            <a:pPr lvl="1" eaLnBrk="1" hangingPunct="1"/>
            <a:r>
              <a:rPr lang="en-US" altLang="zh-TW" dirty="0" smtClean="0"/>
              <a:t>Inspecting interface configuration information </a:t>
            </a:r>
          </a:p>
          <a:p>
            <a:pPr lvl="2" eaLnBrk="1" hangingPunct="1"/>
            <a:r>
              <a:rPr lang="en-US" altLang="zh-TW" dirty="0" err="1" smtClean="0"/>
              <a:t>netstat</a:t>
            </a:r>
            <a:r>
              <a:rPr lang="en-US" altLang="zh-TW" dirty="0" smtClean="0"/>
              <a:t> </a:t>
            </a:r>
            <a:r>
              <a:rPr lang="en-US" altLang="zh-TW" dirty="0" smtClean="0"/>
              <a:t>-</a:t>
            </a:r>
            <a:r>
              <a:rPr lang="en-US" altLang="zh-TW" dirty="0" err="1" smtClean="0"/>
              <a:t>i</a:t>
            </a:r>
            <a:endParaRPr lang="en-US" altLang="zh-TW" dirty="0" smtClean="0"/>
          </a:p>
          <a:p>
            <a:pPr lvl="2" eaLnBrk="1" hangingPunct="1"/>
            <a:endParaRPr lang="en-US" altLang="zh-TW" dirty="0" smtClean="0"/>
          </a:p>
          <a:p>
            <a:pPr lvl="2" eaLnBrk="1" hangingPunct="1"/>
            <a:endParaRPr lang="en-US" altLang="zh-TW" dirty="0" smtClean="0"/>
          </a:p>
          <a:p>
            <a:pPr lvl="2" eaLnBrk="1" hangingPunct="1"/>
            <a:endParaRPr lang="en-US" altLang="zh-TW" dirty="0" smtClean="0"/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Examining the routing table</a:t>
            </a:r>
          </a:p>
          <a:p>
            <a:pPr lvl="2" eaLnBrk="1" hangingPunct="1"/>
            <a:r>
              <a:rPr lang="en-US" altLang="zh-TW" dirty="0" err="1" smtClean="0"/>
              <a:t>netstat</a:t>
            </a:r>
            <a:r>
              <a:rPr lang="en-US" altLang="zh-TW" dirty="0" smtClean="0"/>
              <a:t> -r -n </a:t>
            </a:r>
          </a:p>
          <a:p>
            <a:pPr lvl="1" eaLnBrk="1" hangingPunct="1"/>
            <a:r>
              <a:rPr lang="en-US" altLang="zh-TW" dirty="0" smtClean="0"/>
              <a:t>Viewing operational statistics for network protocols</a:t>
            </a:r>
            <a:endParaRPr lang="zh-TW" altLang="en-US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284690" y="3276600"/>
            <a:ext cx="6574620" cy="1323439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netstat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-</a:t>
            </a:r>
            <a:r>
              <a:rPr lang="en-US" altLang="zh-TW" sz="1600" dirty="0" err="1" smtClean="0">
                <a:solidFill>
                  <a:schemeClr val="bg1"/>
                </a:solidFill>
                <a:latin typeface="+mn-lt"/>
                <a:cs typeface="Courier New" pitchFamily="49" charset="0"/>
              </a:rPr>
              <a:t>i</a:t>
            </a:r>
            <a:endParaRPr lang="en-US" altLang="zh-TW" sz="1600" dirty="0">
              <a:solidFill>
                <a:schemeClr val="bg1"/>
              </a:solidFill>
              <a:latin typeface="+mn-lt"/>
              <a:cs typeface="Courier New" pitchFamily="49" charset="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Name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Mtu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Network       Address  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Ipkts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Ierrs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Opkts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Oerrs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Coll</a:t>
            </a:r>
            <a:endParaRPr lang="en-US" altLang="zh-TW" sz="1600" dirty="0">
              <a:solidFill>
                <a:schemeClr val="bg1"/>
              </a:solidFill>
              <a:latin typeface="+mn-lt"/>
              <a:cs typeface="Courier New" pitchFamily="49" charset="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bge0   1500 140.113.240.0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           2256736153   -    3709378394   -     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bge0   1500 192.168.7.0   192.168.7.1        1744582     -    49144622     -     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lo0   16384 your-net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localhost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         433424     -      433424     -     -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cs typeface="+mj-cs"/>
              </a:rPr>
              <a:t>systat</a:t>
            </a:r>
            <a:endParaRPr lang="zh-TW" altLang="en-US" dirty="0">
              <a:cs typeface="+mj-cs"/>
            </a:endParaRPr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>
          <a:xfrm>
            <a:off x="990600" y="1219200"/>
            <a:ext cx="8229600" cy="45720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display system statistics</a:t>
            </a:r>
            <a:endParaRPr lang="zh-TW" altLang="en-US" dirty="0" smtClean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727325" y="3071813"/>
            <a:ext cx="6340475" cy="3786187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DejaVu Sans Mono" pitchFamily="49" charset="0"/>
              </a:rPr>
              <a:t> 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22 users    Load  0.87  0.51  0.42                  Dec 28 21:41</a:t>
            </a:r>
          </a:p>
          <a:p>
            <a:pPr>
              <a:defRPr/>
            </a:pPr>
            <a:endParaRPr lang="en-US" altLang="zh-TW" sz="10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Mem:KB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REAL            VIRTUAL                       VN PAGER   SWAP PAGER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Tot   Share      Tot    Share    Free           in   out     in   out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Act  888500   15268  3578016    28204  581224  count           3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All 1985880  138664 1077786k   340176          pages           3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Proc:                                                            Interrupts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r   p   d   s   w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Csw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Trp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Sys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Sof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Flt    631 cow   17709 total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1         468       19k 1878  14k 1709 1069 1353    317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zfod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atkbd0 1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                                 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ozfod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51 atapci0 19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5.9%Sys   0.3%Intr  2.5%User  0.0%Nice 91.3%Idle        %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ozfod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778 ahc0 irq24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|    |    |    |    |    |    |    |    |    |    |    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daefr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ahc1 irq25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===&gt;                                                  764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prcfr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2000 cpu0: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                  29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dtbuf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18391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totfr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876 em0 irq256</a:t>
            </a:r>
          </a:p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Namei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Name-cache   Dir-cache    450000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desvn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react     4 em1 irq257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Calls    hits   %    hits   %    395311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numvn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pdwak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2000 cpu1: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154838  144273  93                 25000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frevn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pdpgs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2000 cpu2: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                                 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intrn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2000 cpu3: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Disks   ad4   ad6   ad8  ad10   da0 pass0         3917836 wire   2000 cpu5: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KB/t    104  0.00   107  0.00 61.70  0.00         4763576 act    2000 cpu7: time</a:t>
            </a:r>
          </a:p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tps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22     0    31     0   775     0         2908320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inact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2000 cpu4: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MB/s   2.24  0.00  3.24  0.00 46.71  0.00          109544 cache  2000 cpu6: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%busy     2     0     3     0    82     0          471700 free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                             327552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buf</a:t>
            </a:r>
            <a:endParaRPr lang="en-US" altLang="zh-TW" sz="10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650875" y="1593851"/>
            <a:ext cx="3768725" cy="1477962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	       /0   /1   /2   /3   /4   /5   /6   /7   /8   /9   /10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Load Average   ||</a:t>
            </a:r>
          </a:p>
          <a:p>
            <a:pPr>
              <a:defRPr/>
            </a:pPr>
            <a:endParaRPr lang="en-US" altLang="zh-TW" sz="10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 Interface           Traffic                    Peak                	Total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       lo0  in       0.000 KB/s          0.000 KB/s                319.574 MB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            out       0.000 KB/s          0.000 KB/s                319.574 MB</a:t>
            </a:r>
          </a:p>
          <a:p>
            <a:pPr>
              <a:defRPr/>
            </a:pPr>
            <a:endParaRPr lang="en-US" altLang="zh-TW" sz="10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       em0  in    231.623 KB/s       281.986 KB/s              42.270 GB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            out      689.802 KB/s       923.680 KB/s            215.311 GB</a:t>
            </a:r>
          </a:p>
        </p:txBody>
      </p:sp>
      <p:sp>
        <p:nvSpPr>
          <p:cNvPr id="17414" name="文字方塊 5"/>
          <p:cNvSpPr txBox="1">
            <a:spLocks noChangeArrowheads="1"/>
          </p:cNvSpPr>
          <p:nvPr/>
        </p:nvSpPr>
        <p:spPr bwMode="auto">
          <a:xfrm>
            <a:off x="4572000" y="2057400"/>
            <a:ext cx="1549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dirty="0" err="1"/>
              <a:t>systat</a:t>
            </a:r>
            <a:r>
              <a:rPr lang="en-US" altLang="zh-TW" sz="2000" dirty="0"/>
              <a:t> -</a:t>
            </a:r>
            <a:r>
              <a:rPr lang="en-US" altLang="zh-TW" sz="2000" dirty="0" err="1"/>
              <a:t>ifstat</a:t>
            </a:r>
            <a:endParaRPr lang="zh-TW" altLang="en-US" sz="2000" dirty="0"/>
          </a:p>
        </p:txBody>
      </p:sp>
      <p:sp>
        <p:nvSpPr>
          <p:cNvPr id="17415" name="文字方塊 6"/>
          <p:cNvSpPr txBox="1">
            <a:spLocks noChangeArrowheads="1"/>
          </p:cNvSpPr>
          <p:nvPr/>
        </p:nvSpPr>
        <p:spPr bwMode="auto">
          <a:xfrm>
            <a:off x="904875" y="4724400"/>
            <a:ext cx="1762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dirty="0" err="1"/>
              <a:t>systat</a:t>
            </a:r>
            <a:r>
              <a:rPr lang="en-US" altLang="zh-TW" sz="2000" dirty="0"/>
              <a:t> -</a:t>
            </a:r>
            <a:r>
              <a:rPr lang="en-US" altLang="zh-TW" sz="2000" dirty="0" err="1"/>
              <a:t>vmstat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cs typeface="+mj-cs"/>
              </a:rPr>
              <a:t>*stat commands</a:t>
            </a:r>
            <a:endParaRPr lang="zh-TW" altLang="en-US" dirty="0">
              <a:cs typeface="+mj-cs"/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42875" y="1447800"/>
            <a:ext cx="8902700" cy="4832350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lucky7:/bin 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lwhsu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ls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-al {,/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}{/bin,/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}/*stat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49976 Jan  2 18:52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ipfstat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 7264 Jan  2 18:52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kldstat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kmem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-  11872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btsockstat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kmem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-  20432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kmem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- 144208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netstat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12352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nfsstat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16912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procstat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15696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sockstat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2 root  wheel  -  15560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/bin/stat*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82424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systat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25552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vmstat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15760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lrwxr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   21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hoststat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@ -&gt;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					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mailwrapper</a:t>
            </a:r>
            <a:endParaRPr lang="en-US" altLang="zh-TW" sz="14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-x---  1 root  wheel  -  11504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ifmcstat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19808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iostat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39376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pmcstat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2 root  wheel  -  13040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lrwxr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   21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purgestat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@ -&gt;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					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mailwrapper</a:t>
            </a:r>
            <a:endParaRPr lang="en-US" altLang="zh-TW" sz="14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10048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slstat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cs typeface="+mj-cs"/>
              </a:rPr>
              <a:t>top</a:t>
            </a:r>
            <a:endParaRPr lang="zh-TW" altLang="en-US" dirty="0">
              <a:cs typeface="+mj-cs"/>
            </a:endParaRP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406400" y="1609725"/>
            <a:ext cx="8737600" cy="2124075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last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pid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61540;  load averages:  0.30,  0.31,  0.32                up 17+09:57:18  13:57:14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242 processes: 1 running, 241 sleeping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CPU states:     % user,     % nice,     % system,     % interrupt,     % idle</a:t>
            </a:r>
          </a:p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2195M Active, 7466M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Inact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1574M Wired, 21M Cache, 214M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619M Free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Swap: 2048M Total, 140K Used, 2048M Free</a:t>
            </a:r>
          </a:p>
          <a:p>
            <a:pPr>
              <a:defRPr/>
            </a:pP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PID USERNAME      THR PRI NICE   SIZE    RES STATE  C   TIME   WCPU COMMAND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26091 squid          17  44    0   414M   384M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ucond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1  35:51  0.00% squid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11945 bind           11  44    0 71696K 59544K select 1  32:06  0.00% named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11375 root            1  58    0 20960K  3144K select 1   9:35  0.00%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sshd</a:t>
            </a: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68517 nobody          1  44    0 24472K 14716K select 3   8:00  0.00%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rsync</a:t>
            </a: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460" name="文字方塊 4"/>
          <p:cNvSpPr txBox="1">
            <a:spLocks noChangeArrowheads="1"/>
          </p:cNvSpPr>
          <p:nvPr/>
        </p:nvSpPr>
        <p:spPr bwMode="auto">
          <a:xfrm>
            <a:off x="760821" y="3729335"/>
            <a:ext cx="13954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/>
              <a:t>top </a:t>
            </a:r>
            <a:r>
              <a:rPr lang="en-US" altLang="zh-TW" dirty="0" smtClean="0"/>
              <a:t>-m </a:t>
            </a:r>
            <a:r>
              <a:rPr lang="en-US" altLang="zh-TW" dirty="0" err="1"/>
              <a:t>io</a:t>
            </a:r>
            <a:endParaRPr lang="zh-TW" altLang="en-US" dirty="0"/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312738" y="4227251"/>
            <a:ext cx="8831262" cy="2124075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last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pid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 9347;  load averages:  0.21,  0.29,  0.32                 up 17+09:58:20  13:58:16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243 processes: 1 running, 242 sleeping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CPU states:  0.5% user,  0.0% nice,  1.2% system,  0.0% interrupt, 98.3% idle</a:t>
            </a:r>
          </a:p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2200M Active, 7484M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Inact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1604M Wired, 25M Cache, 214M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562M Free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Swap: 2048M Total, 140K Used, 2048M Free</a:t>
            </a:r>
          </a:p>
          <a:p>
            <a:pPr>
              <a:defRPr/>
            </a:pP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PID USERNAME       VCSW  IVCSW   READ  WRITE  FAULT  TOTAL PERCENT COMMAND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18107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cvsup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0      0      0      0      0      0   0.00%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cvsupd</a:t>
            </a: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26091 squid            34      0      0      0      0      0   0.00% squid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11945 bind              9      3      0      0      0      0   0.00% named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11375 root              4      0      0      0      0      0   0.00%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sshd</a:t>
            </a: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462" name="文字方塊 6"/>
          <p:cNvSpPr txBox="1">
            <a:spLocks noChangeArrowheads="1"/>
          </p:cNvSpPr>
          <p:nvPr/>
        </p:nvSpPr>
        <p:spPr bwMode="auto">
          <a:xfrm>
            <a:off x="765175" y="1143000"/>
            <a:ext cx="2686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/>
              <a:t>top </a:t>
            </a:r>
            <a:r>
              <a:rPr lang="en-US" altLang="zh-TW" dirty="0" smtClean="0"/>
              <a:t>-m </a:t>
            </a:r>
            <a:r>
              <a:rPr lang="en-US" altLang="zh-TW" dirty="0" err="1"/>
              <a:t>cpu</a:t>
            </a:r>
            <a:r>
              <a:rPr lang="en-US" altLang="zh-TW" dirty="0"/>
              <a:t> (default)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990600" y="6398463"/>
            <a:ext cx="5278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b="1" dirty="0"/>
              <a:t>Wait </a:t>
            </a:r>
            <a:r>
              <a:rPr lang="en-US" altLang="zh-TW" sz="1800" b="1" dirty="0" smtClean="0"/>
              <a:t>Channels: </a:t>
            </a:r>
            <a:r>
              <a:rPr lang="en-US" altLang="zh-TW" sz="1800" dirty="0" smtClean="0">
                <a:hlinkClick r:id="rId2"/>
              </a:rPr>
              <a:t>https</a:t>
            </a:r>
            <a:r>
              <a:rPr lang="en-US" altLang="zh-TW" sz="1800" dirty="0">
                <a:hlinkClick r:id="rId2"/>
              </a:rPr>
              <a:t>://</a:t>
            </a:r>
            <a:r>
              <a:rPr lang="en-US" altLang="zh-TW" sz="1800" dirty="0" smtClean="0">
                <a:hlinkClick r:id="rId2"/>
              </a:rPr>
              <a:t>wiki.freebsd.org/WaitChannels</a:t>
            </a:r>
            <a:endParaRPr lang="zh-TW" alt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cs typeface="+mj-cs"/>
              </a:rPr>
              <a:t>gstat</a:t>
            </a:r>
            <a:endParaRPr lang="zh-TW" altLang="en-US" dirty="0">
              <a:cs typeface="+mj-cs"/>
            </a:endParaRP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644525" y="1752600"/>
            <a:ext cx="8347075" cy="3970338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L(q)  ops/s    r/s  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kBps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ms/r    w/s  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kBps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ms/w   %busy Name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acd0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5    218    218  15756    9.3      0      0    0.0   94.0| da0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111      2    214    5.0    107    933    4.3   23.4| ad4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113      0      0    0.0    111    933    4.3   24.1| ad5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111      2    214    5.0    107    933    4.3   23.5| ad4s1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113      0      0    0.0    111    933    4.3   24.1| ad5s1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ad6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5      0      0    0.0      5     40    0.6    0.3| ad4s1a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ad4s1b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ad4s1c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106      2    214    5.0    102    893    4.7   23.4| ad4s1d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ad7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5      0      0    0.0      5     40    0.3    0.1| ad5s1a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ad5s1b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ad5s1c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108      0      0    0.0    106    893    4.7   24.1| ad5s1d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4      0      0    0.0      4     40    0.8    0.3| mirror/gm0s1a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Help! My system is slow!</a:t>
            </a:r>
            <a:endParaRPr lang="zh-TW" altLang="en-US" dirty="0"/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http://people.freebsd.org/~kris/scaling/Help_my_system_is_slow.pdf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cs typeface="+mj-cs"/>
              </a:rPr>
              <a:t>What you can do to improve performance</a:t>
            </a:r>
            <a:endParaRPr lang="zh-TW" altLang="en-US" dirty="0">
              <a:cs typeface="+mj-cs"/>
            </a:endParaRPr>
          </a:p>
        </p:txBody>
      </p:sp>
      <p:sp>
        <p:nvSpPr>
          <p:cNvPr id="51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Memory size has a major influence on performance</a:t>
            </a:r>
          </a:p>
          <a:p>
            <a:pPr eaLnBrk="1" hangingPunct="1"/>
            <a:r>
              <a:rPr lang="en-US" altLang="zh-TW" smtClean="0"/>
              <a:t>Correct the problems of usage</a:t>
            </a:r>
          </a:p>
          <a:p>
            <a:pPr eaLnBrk="1" hangingPunct="1"/>
            <a:r>
              <a:rPr lang="en-US" altLang="zh-TW" smtClean="0"/>
              <a:t>Load balance appliance</a:t>
            </a:r>
          </a:p>
          <a:p>
            <a:pPr eaLnBrk="1" hangingPunct="1"/>
            <a:r>
              <a:rPr lang="en-US" altLang="zh-TW" smtClean="0"/>
              <a:t>Organize the system’s hard disks and filesystems</a:t>
            </a:r>
          </a:p>
          <a:p>
            <a:pPr eaLnBrk="1" hangingPunct="1"/>
            <a:r>
              <a:rPr lang="en-US" altLang="zh-TW" smtClean="0"/>
              <a:t>Monitoring your networks</a:t>
            </a:r>
          </a:p>
          <a:p>
            <a:pPr eaLnBrk="1" hangingPunct="1"/>
            <a:r>
              <a:rPr lang="en-US" altLang="zh-TW" smtClean="0"/>
              <a:t>…</a:t>
            </a:r>
            <a:endParaRPr lang="zh-TW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a typeface="新細明體" pitchFamily="18" charset="-120"/>
                <a:cs typeface="+mj-cs"/>
              </a:rPr>
              <a:t>Factors that affect Performance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Four major resources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CPU Time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Memory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Hard disk I/O bandwidth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Network I/O bandwidth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Where is the real bottleneck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Not CPU, hard disk bandwidth it is !!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When memory is not enough, system will do swap, so memory and disk bandwidth are the major suspects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CPU usage (1)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Three information of CPU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Overall utilization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Help to identify whether the CPU resource is the system bottleneck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Load average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Per-process consumption	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Identify specific process’s CPU utilization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CPU usage (2)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vmstat</a:t>
            </a:r>
            <a:r>
              <a:rPr lang="en-US" altLang="zh-TW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Report kernel statistics about process, memory,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cpu</a:t>
            </a:r>
            <a:r>
              <a:rPr lang="en-US" altLang="zh-TW" dirty="0" smtClean="0">
                <a:ea typeface="新細明體" panose="02020500000000000000" pitchFamily="18" charset="-120"/>
              </a:rPr>
              <a:t>, ..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Usage: 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vmstat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dirty="0" smtClean="0">
                <a:ea typeface="新細明體" panose="02020500000000000000" pitchFamily="18" charset="-120"/>
              </a:rPr>
              <a:t>c 2 -w 1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us: user time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High us means high computation</a:t>
            </a: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sy</a:t>
            </a:r>
            <a:r>
              <a:rPr lang="en-US" altLang="zh-TW" dirty="0" smtClean="0">
                <a:ea typeface="新細明體" panose="02020500000000000000" pitchFamily="18" charset="-120"/>
              </a:rPr>
              <a:t>: system time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High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sy</a:t>
            </a:r>
            <a:r>
              <a:rPr lang="en-US" altLang="zh-TW" dirty="0" smtClean="0">
                <a:ea typeface="新細明體" panose="02020500000000000000" pitchFamily="18" charset="-120"/>
              </a:rPr>
              <a:t> means process are making lots of system call or performing I/O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id: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cpu</a:t>
            </a:r>
            <a:r>
              <a:rPr lang="en-US" altLang="zh-TW" dirty="0" smtClean="0">
                <a:ea typeface="新細明體" panose="02020500000000000000" pitchFamily="18" charset="-120"/>
              </a:rPr>
              <a:t> idle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 and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sy</a:t>
            </a:r>
            <a:r>
              <a:rPr lang="en-US" altLang="zh-TW" dirty="0" smtClean="0">
                <a:ea typeface="新細明體" panose="02020500000000000000" pitchFamily="18" charset="-120"/>
              </a:rPr>
              <a:t> time should half-half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Monitoring interval should not be too small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582738" y="5153025"/>
            <a:ext cx="6494462" cy="132397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sv-SE" altLang="zh-TW" sz="1600" dirty="0">
                <a:solidFill>
                  <a:schemeClr val="bg1"/>
                </a:solidFill>
                <a:latin typeface="+mn-lt"/>
              </a:rPr>
              <a:t>tytsai@u3:/var/log&gt; vmstat 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-</a:t>
            </a:r>
            <a:r>
              <a:rPr lang="sv-SE" altLang="zh-TW" sz="1600" dirty="0" smtClean="0">
                <a:solidFill>
                  <a:schemeClr val="bg1"/>
                </a:solidFill>
                <a:latin typeface="+mn-lt"/>
              </a:rPr>
              <a:t>c </a:t>
            </a:r>
            <a:r>
              <a:rPr lang="sv-SE" altLang="zh-TW" sz="1600" dirty="0">
                <a:solidFill>
                  <a:schemeClr val="bg1"/>
                </a:solidFill>
                <a:latin typeface="+mn-lt"/>
              </a:rPr>
              <a:t>2 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-</a:t>
            </a:r>
            <a:r>
              <a:rPr lang="sv-SE" altLang="zh-TW" sz="1600" dirty="0" smtClean="0">
                <a:solidFill>
                  <a:schemeClr val="bg1"/>
                </a:solidFill>
                <a:latin typeface="+mn-lt"/>
              </a:rPr>
              <a:t>w </a:t>
            </a:r>
            <a:r>
              <a:rPr lang="sv-SE" altLang="zh-TW" sz="1600" dirty="0">
                <a:solidFill>
                  <a:schemeClr val="bg1"/>
                </a:solidFill>
                <a:latin typeface="+mn-lt"/>
              </a:rPr>
              <a:t>5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procs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memory           page                     disks       faults   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cpu</a:t>
            </a: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r b w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avm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fre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flt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re  pi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po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fr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sr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da0 da1   in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	us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id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3 2 0   50364 1587316    3   0   0   0   3   0   0   0     931  786 181  	0   0  100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0 2 0   50368 1587312    5   0   0   0   0   0   0   0     250   91   23   	0   0  99</a:t>
            </a: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6858000" y="5105400"/>
            <a:ext cx="1524000" cy="1524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CPU usage (3)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faults (average per second over last 5 seconds)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in: device interrupt per interval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sy: system calls per interval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cs: cpu context switch rate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066800" y="3352800"/>
            <a:ext cx="7496175" cy="119380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sv-SE" altLang="zh-TW" sz="1400" dirty="0">
                <a:solidFill>
                  <a:schemeClr val="bg1"/>
                </a:solidFill>
                <a:latin typeface="Verdana" pitchFamily="34" charset="0"/>
              </a:rPr>
              <a:t>tytsai@u3:/var/log&gt; vmstat 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-</a:t>
            </a:r>
            <a:r>
              <a:rPr lang="sv-SE" altLang="zh-TW" sz="1400" dirty="0" smtClean="0">
                <a:solidFill>
                  <a:schemeClr val="bg1"/>
                </a:solidFill>
                <a:latin typeface="Verdana" pitchFamily="34" charset="0"/>
              </a:rPr>
              <a:t>c </a:t>
            </a:r>
            <a:r>
              <a:rPr lang="sv-SE" altLang="zh-TW" sz="1400" dirty="0">
                <a:solidFill>
                  <a:schemeClr val="bg1"/>
                </a:solidFill>
                <a:latin typeface="Verdana" pitchFamily="34" charset="0"/>
              </a:rPr>
              <a:t>2 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-</a:t>
            </a:r>
            <a:r>
              <a:rPr lang="sv-SE" altLang="zh-TW" sz="1400" dirty="0" smtClean="0">
                <a:solidFill>
                  <a:schemeClr val="bg1"/>
                </a:solidFill>
                <a:latin typeface="Verdana" pitchFamily="34" charset="0"/>
              </a:rPr>
              <a:t>w </a:t>
            </a:r>
            <a:r>
              <a:rPr lang="sv-SE" altLang="zh-TW" sz="1400" dirty="0">
                <a:solidFill>
                  <a:schemeClr val="bg1"/>
                </a:solidFill>
                <a:latin typeface="Verdana" pitchFamily="34" charset="0"/>
              </a:rPr>
              <a:t>5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procs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    memory           page                     disks       faults            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cpu</a:t>
            </a:r>
            <a:endParaRPr lang="en-US" altLang="zh-TW" sz="1400" dirty="0">
              <a:solidFill>
                <a:schemeClr val="bg1"/>
              </a:solidFill>
              <a:latin typeface="Verdana" pitchFamily="34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r b w  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avm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fre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     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flt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re  pi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po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fr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sr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da0 da1   in  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sy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cs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  	us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sy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id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3 2 0   50364 1587316    3   0   0   0   3   0   0   0     931  786 181  	0   0  100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0 2 0   50368 1587312    5   0   0   0   0   0   0   0     250   91   23   	0   0  99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66800" y="4949825"/>
            <a:ext cx="7662863" cy="183197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zh-TW"/>
            </a:defPPr>
            <a:lvl1pPr>
              <a:defRPr sz="14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US" altLang="zh-TW" dirty="0"/>
              <a:t>tytsai@ccbsd3:~&gt; </a:t>
            </a:r>
            <a:r>
              <a:rPr lang="en-US" altLang="zh-TW" dirty="0" err="1"/>
              <a:t>vmstat</a:t>
            </a:r>
            <a:r>
              <a:rPr lang="en-US" altLang="zh-TW" dirty="0"/>
              <a:t> </a:t>
            </a:r>
            <a:r>
              <a:rPr lang="en-US" altLang="zh-TW" dirty="0" smtClean="0"/>
              <a:t>-c </a:t>
            </a:r>
            <a:r>
              <a:rPr lang="en-US" altLang="zh-TW" dirty="0"/>
              <a:t>5 </a:t>
            </a:r>
            <a:r>
              <a:rPr lang="en-US" altLang="zh-TW" dirty="0" smtClean="0"/>
              <a:t>-w </a:t>
            </a:r>
            <a:r>
              <a:rPr lang="en-US" altLang="zh-TW" dirty="0"/>
              <a:t>5</a:t>
            </a:r>
          </a:p>
          <a:p>
            <a:r>
              <a:rPr lang="en-US" altLang="zh-TW" dirty="0"/>
              <a:t> procs      memory           page                            disk   faults      </a:t>
            </a:r>
            <a:r>
              <a:rPr lang="zh-TW" altLang="en-US" dirty="0" smtClean="0"/>
              <a:t>      </a:t>
            </a:r>
            <a:r>
              <a:rPr lang="en-US" altLang="zh-TW" dirty="0" err="1" smtClean="0"/>
              <a:t>cpu</a:t>
            </a:r>
            <a:endParaRPr lang="en-US" altLang="zh-TW" dirty="0"/>
          </a:p>
          <a:p>
            <a:r>
              <a:rPr lang="en-US" altLang="zh-TW" dirty="0"/>
              <a:t> r b w     </a:t>
            </a:r>
            <a:r>
              <a:rPr lang="en-US" altLang="zh-TW" dirty="0" err="1"/>
              <a:t>avm</a:t>
            </a:r>
            <a:r>
              <a:rPr lang="en-US" altLang="zh-TW" dirty="0"/>
              <a:t>    </a:t>
            </a:r>
            <a:r>
              <a:rPr lang="en-US" altLang="zh-TW" dirty="0" err="1"/>
              <a:t>fre</a:t>
            </a:r>
            <a:r>
              <a:rPr lang="en-US" altLang="zh-TW" dirty="0"/>
              <a:t>          </a:t>
            </a:r>
            <a:r>
              <a:rPr lang="en-US" altLang="zh-TW" dirty="0" err="1"/>
              <a:t>flt</a:t>
            </a:r>
            <a:r>
              <a:rPr lang="en-US" altLang="zh-TW" dirty="0"/>
              <a:t>    re  pi  </a:t>
            </a:r>
            <a:r>
              <a:rPr lang="en-US" altLang="zh-TW" dirty="0" err="1"/>
              <a:t>po</a:t>
            </a:r>
            <a:r>
              <a:rPr lang="en-US" altLang="zh-TW" dirty="0"/>
              <a:t>  </a:t>
            </a:r>
            <a:r>
              <a:rPr lang="en-US" altLang="zh-TW" dirty="0" err="1"/>
              <a:t>fr</a:t>
            </a:r>
            <a:r>
              <a:rPr lang="en-US" altLang="zh-TW" dirty="0"/>
              <a:t>      </a:t>
            </a:r>
            <a:r>
              <a:rPr lang="en-US" altLang="zh-TW" dirty="0" err="1"/>
              <a:t>sr</a:t>
            </a:r>
            <a:r>
              <a:rPr lang="en-US" altLang="zh-TW" dirty="0"/>
              <a:t>  ad0   in      </a:t>
            </a:r>
            <a:r>
              <a:rPr lang="en-US" altLang="zh-TW" dirty="0" err="1"/>
              <a:t>sy</a:t>
            </a:r>
            <a:r>
              <a:rPr lang="en-US" altLang="zh-TW" dirty="0"/>
              <a:t>     </a:t>
            </a:r>
            <a:r>
              <a:rPr lang="en-US" altLang="zh-TW" dirty="0" err="1"/>
              <a:t>cs</a:t>
            </a:r>
            <a:r>
              <a:rPr lang="en-US" altLang="zh-TW" dirty="0"/>
              <a:t>     us  </a:t>
            </a:r>
            <a:r>
              <a:rPr lang="en-US" altLang="zh-TW" dirty="0" err="1"/>
              <a:t>sy</a:t>
            </a:r>
            <a:r>
              <a:rPr lang="en-US" altLang="zh-TW" dirty="0"/>
              <a:t>  id</a:t>
            </a:r>
          </a:p>
          <a:p>
            <a:r>
              <a:rPr lang="en-US" altLang="zh-TW" dirty="0"/>
              <a:t> 0 0 0  231320  68792     320  4   0   0   264   7   0      2273 3381  952  16  4   80</a:t>
            </a:r>
          </a:p>
          <a:p>
            <a:r>
              <a:rPr lang="en-US" altLang="zh-TW" dirty="0"/>
              <a:t> 0 0 0  232984  67100     558  0   0   0   386   0   1      1958 3285  551  11  5   84</a:t>
            </a:r>
          </a:p>
          <a:p>
            <a:r>
              <a:rPr lang="en-US" altLang="zh-TW" dirty="0"/>
              <a:t> 1 0 0  228252  69272     192  2   0   0   292   0   5      2787 2626  681  23  4   73</a:t>
            </a:r>
          </a:p>
          <a:p>
            <a:r>
              <a:rPr lang="en-US" altLang="zh-TW" dirty="0"/>
              <a:t> 1 0 0  221564  72048     102  0   0   0   229   0   0      1395 556    184  1    2   97</a:t>
            </a:r>
          </a:p>
          <a:p>
            <a:r>
              <a:rPr lang="en-US" altLang="zh-TW" dirty="0"/>
              <a:t> 0 0 0  209624  76684     96    0   0   0   306   0   0      1350 935    279  0    2   97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050925" y="4572000"/>
            <a:ext cx="3136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1">
                <a:solidFill>
                  <a:srgbClr val="333399"/>
                </a:solidFill>
              </a:rPr>
              <a:t>High load, busy http server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066800" y="2955925"/>
            <a:ext cx="2447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1" dirty="0">
                <a:solidFill>
                  <a:srgbClr val="333399"/>
                </a:solidFill>
              </a:rPr>
              <a:t>Nothing to do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CPU usage (4)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3152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Load average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The average number of runnable processes 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Including processes waiting for disk or network I/O</a:t>
            </a:r>
          </a:p>
          <a:p>
            <a:pPr lvl="2" eaLnBrk="1" hangingPunct="1">
              <a:buFontTx/>
              <a:buNone/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uptime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Show how long system has been running and the load average of the system over the last 1, 5, and 15 minutes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Usage: % uptime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600200" y="4495800"/>
            <a:ext cx="6315075" cy="646113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800" dirty="0">
                <a:solidFill>
                  <a:schemeClr val="bg1"/>
                </a:solidFill>
                <a:latin typeface="+mn-lt"/>
              </a:rPr>
              <a:t>{tytsai@mgate2}~&gt; uptime </a:t>
            </a:r>
          </a:p>
          <a:p>
            <a:pPr>
              <a:defRPr/>
            </a:pPr>
            <a:r>
              <a:rPr lang="en-US" altLang="zh-TW" sz="1800" dirty="0">
                <a:solidFill>
                  <a:schemeClr val="bg1"/>
                </a:solidFill>
                <a:latin typeface="+mn-lt"/>
              </a:rPr>
              <a:t>8:22AM  up 6 days, 22:13, 2 users, load averages: 0.06, 0.02, 0.00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CPU usage (5)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5438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top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Display and update information about the top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cpu</a:t>
            </a:r>
            <a:r>
              <a:rPr lang="en-US" altLang="zh-TW" dirty="0" smtClean="0">
                <a:ea typeface="新細明體" panose="02020500000000000000" pitchFamily="18" charset="-120"/>
              </a:rPr>
              <a:t> processes</a:t>
            </a:r>
          </a:p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ps</a:t>
            </a:r>
            <a:r>
              <a:rPr lang="en-US" altLang="zh-TW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Show process status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renice</a:t>
            </a:r>
            <a:r>
              <a:rPr lang="en-US" altLang="zh-TW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renice</a:t>
            </a:r>
            <a:r>
              <a:rPr lang="en-US" altLang="zh-TW" dirty="0" smtClean="0">
                <a:ea typeface="新細明體" panose="02020500000000000000" pitchFamily="18" charset="-120"/>
              </a:rPr>
              <a:t> -n increment -p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pid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renice</a:t>
            </a:r>
            <a:r>
              <a:rPr lang="en-US" altLang="zh-TW" dirty="0" smtClean="0">
                <a:ea typeface="新細明體" panose="02020500000000000000" pitchFamily="18" charset="-120"/>
              </a:rPr>
              <a:t> +1 987 -u daemon root -p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cc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cscc</Template>
  <TotalTime>6384</TotalTime>
  <Words>1798</Words>
  <Application>Microsoft Office PowerPoint</Application>
  <PresentationFormat>如螢幕大小 (4:3)</PresentationFormat>
  <Paragraphs>268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30" baseType="lpstr">
      <vt:lpstr>DejaVu Sans Mono</vt:lpstr>
      <vt:lpstr>Futura Md BT</vt:lpstr>
      <vt:lpstr>華康標楷體(P)</vt:lpstr>
      <vt:lpstr>華康儷中黑(P)</vt:lpstr>
      <vt:lpstr>華康儷粗黑(P)</vt:lpstr>
      <vt:lpstr>新細明體</vt:lpstr>
      <vt:lpstr>Courier New</vt:lpstr>
      <vt:lpstr>Times</vt:lpstr>
      <vt:lpstr>Times New Roman</vt:lpstr>
      <vt:lpstr>Verdana</vt:lpstr>
      <vt:lpstr>Wingdings</vt:lpstr>
      <vt:lpstr>cscc</vt:lpstr>
      <vt:lpstr>Performance Analysis</vt:lpstr>
      <vt:lpstr>Help! My system is slow!</vt:lpstr>
      <vt:lpstr>What you can do to improve performance</vt:lpstr>
      <vt:lpstr>Factors that affect Performance</vt:lpstr>
      <vt:lpstr>System Performance Checkup –  Analyzing CPU usage (1)</vt:lpstr>
      <vt:lpstr>System Performance Checkup –  Analyzing CPU usage (2)</vt:lpstr>
      <vt:lpstr>System Performance Checkup –  Analyzing CPU usage (3)</vt:lpstr>
      <vt:lpstr>System Performance Checkup –  Analyzing CPU usage (4)</vt:lpstr>
      <vt:lpstr>System Performance Checkup –  Analyzing CPU usage (5)</vt:lpstr>
      <vt:lpstr>System Performance Checkup –  Analyzing memory usage (1)</vt:lpstr>
      <vt:lpstr>System Performance Checkup –  Analyzing memory usage (2)</vt:lpstr>
      <vt:lpstr>System Performance Checkup –  Analyzing memory usage (3)</vt:lpstr>
      <vt:lpstr>System Performance Checkup –  Analyzing disk I/O</vt:lpstr>
      <vt:lpstr>System Performance Checkup –  Analyzing network</vt:lpstr>
      <vt:lpstr>systat</vt:lpstr>
      <vt:lpstr>*stat commands</vt:lpstr>
      <vt:lpstr>top</vt:lpstr>
      <vt:lpstr>gstat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</dc:title>
  <dc:creator>Tse-Han Wang</dc:creator>
  <cp:lastModifiedBy>Tse-Han Wang</cp:lastModifiedBy>
  <cp:revision>281</cp:revision>
  <cp:lastPrinted>2017-12-27T02:15:02Z</cp:lastPrinted>
  <dcterms:created xsi:type="dcterms:W3CDTF">1601-01-01T00:00:00Z</dcterms:created>
  <dcterms:modified xsi:type="dcterms:W3CDTF">2017-12-28T08:30:16Z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