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0"/>
  </p:notesMasterIdLst>
  <p:sldIdLst>
    <p:sldId id="256" r:id="rId2"/>
    <p:sldId id="257" r:id="rId3"/>
    <p:sldId id="258" r:id="rId4"/>
    <p:sldId id="260" r:id="rId5"/>
    <p:sldId id="259" r:id="rId6"/>
    <p:sldId id="261" r:id="rId7"/>
    <p:sldId id="274" r:id="rId8"/>
    <p:sldId id="262" r:id="rId9"/>
    <p:sldId id="266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400800" cy="86868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97" autoAdjust="0"/>
  </p:normalViewPr>
  <p:slideViewPr>
    <p:cSldViewPr>
      <p:cViewPr varScale="1">
        <p:scale>
          <a:sx n="108" d="100"/>
          <a:sy n="108" d="100"/>
        </p:scale>
        <p:origin x="170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773363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210" tIns="43105" rIns="86210" bIns="43105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1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625850" y="0"/>
            <a:ext cx="2773363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210" tIns="43105" rIns="86210" bIns="4310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1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28700" y="650875"/>
            <a:ext cx="4343400" cy="3257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39763" y="4125913"/>
            <a:ext cx="5121275" cy="391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210" tIns="43105" rIns="86210" bIns="431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250238"/>
            <a:ext cx="2773363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210" tIns="43105" rIns="86210" bIns="43105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1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625850" y="8250238"/>
            <a:ext cx="2773363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210" tIns="43105" rIns="86210" bIns="4310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100"/>
            </a:lvl1pPr>
          </a:lstStyle>
          <a:p>
            <a:fld id="{1B408FBF-D985-4711-8978-43DA1AC2201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43151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2253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836304E0-2038-46AD-945F-D28C17EC11D4}" type="slidenum">
              <a:rPr lang="en-US" altLang="zh-TW"/>
              <a:pPr/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145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2355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126BBA79-C180-42A1-ACEC-C474E556D737}" type="slidenum">
              <a:rPr lang="en-US" altLang="zh-TW"/>
              <a:pPr/>
              <a:t>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92910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2458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DFB355D4-C53A-487F-9DEA-B732D2FFB781}" type="slidenum">
              <a:rPr lang="en-US" altLang="zh-TW"/>
              <a:pPr/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33749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217A75C9-5EB5-465E-B0F1-0C6665E3B889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TW" smtClean="0">
                <a:latin typeface="Arial" panose="020B0604020202020204" pitchFamily="34" charset="0"/>
              </a:rPr>
              <a:t>sp: line speed</a:t>
            </a:r>
          </a:p>
          <a:p>
            <a:pPr eaLnBrk="1" hangingPunct="1"/>
            <a:r>
              <a:rPr lang="en-US" altLang="zh-TW" smtClean="0">
                <a:latin typeface="Arial" panose="020B0604020202020204" pitchFamily="34" charset="0"/>
              </a:rPr>
              <a:t>np: no parity</a:t>
            </a:r>
          </a:p>
          <a:p>
            <a:pPr eaLnBrk="1" hangingPunct="1"/>
            <a:r>
              <a:rPr lang="en-US" altLang="zh-TW" smtClean="0">
                <a:latin typeface="Arial" panose="020B0604020202020204" pitchFamily="34" charset="0"/>
              </a:rPr>
              <a:t>ht: terminal has real tabs</a:t>
            </a:r>
          </a:p>
          <a:p>
            <a:pPr eaLnBrk="1" hangingPunct="1"/>
            <a:r>
              <a:rPr lang="en-US" altLang="zh-TW" smtClean="0">
                <a:latin typeface="Arial" panose="020B0604020202020204" pitchFamily="34" charset="0"/>
              </a:rPr>
              <a:t>cb: use crt backspace mode</a:t>
            </a:r>
          </a:p>
          <a:p>
            <a:pPr eaLnBrk="1" hangingPunct="1"/>
            <a:r>
              <a:rPr lang="en-US" altLang="zh-TW" smtClean="0">
                <a:latin typeface="Arial" panose="020B0604020202020204" pitchFamily="34" charset="0"/>
              </a:rPr>
              <a:t>ce: use crt erase algorithm</a:t>
            </a:r>
          </a:p>
          <a:p>
            <a:pPr eaLnBrk="1" hangingPunct="1"/>
            <a:r>
              <a:rPr lang="en-US" altLang="zh-TW" smtClean="0">
                <a:latin typeface="Arial" panose="020B0604020202020204" pitchFamily="34" charset="0"/>
              </a:rPr>
              <a:t>ck: use crt kill algorithm</a:t>
            </a:r>
          </a:p>
          <a:p>
            <a:pPr eaLnBrk="1" hangingPunct="1"/>
            <a:r>
              <a:rPr lang="en-US" altLang="zh-TW" smtClean="0">
                <a:latin typeface="Arial" panose="020B0604020202020204" pitchFamily="34" charset="0"/>
              </a:rPr>
              <a:t>lc: terminal has lower case</a:t>
            </a:r>
          </a:p>
          <a:p>
            <a:pPr eaLnBrk="1" hangingPunct="1"/>
            <a:r>
              <a:rPr lang="en-US" altLang="zh-TW" smtClean="0">
                <a:latin typeface="Arial" panose="020B0604020202020204" pitchFamily="34" charset="0"/>
              </a:rPr>
              <a:t>fd: form feed delay</a:t>
            </a:r>
          </a:p>
          <a:p>
            <a:pPr eaLnBrk="1" hangingPunct="1"/>
            <a:r>
              <a:rPr lang="en-US" altLang="zh-TW" smtClean="0">
                <a:latin typeface="Arial" panose="020B0604020202020204" pitchFamily="34" charset="0"/>
              </a:rPr>
              <a:t>im: login prompt</a:t>
            </a:r>
          </a:p>
          <a:p>
            <a:pPr eaLnBrk="1" hangingPunct="1"/>
            <a:r>
              <a:rPr lang="en-US" altLang="zh-TW" smtClean="0">
                <a:latin typeface="Arial" panose="020B0604020202020204" pitchFamily="34" charset="0"/>
              </a:rPr>
              <a:t>if: display named file before prompt</a:t>
            </a:r>
          </a:p>
        </p:txBody>
      </p:sp>
    </p:spTree>
    <p:extLst>
      <p:ext uri="{BB962C8B-B14F-4D97-AF65-F5344CB8AC3E}">
        <p14:creationId xmlns:p14="http://schemas.microsoft.com/office/powerpoint/2010/main" val="11836184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2662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F3306A99-1599-493D-8298-AA3BE15579D6}" type="slidenum">
              <a:rPr lang="en-US" altLang="zh-TW"/>
              <a:pPr/>
              <a:t>15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540403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lvl="1" eaLnBrk="1" hangingPunct="1"/>
            <a:endParaRPr lang="en-US" altLang="zh-TW" smtClean="0"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2765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B2278768-11EB-4BFC-B237-79E63C7C1F0F}" type="slidenum">
              <a:rPr lang="en-US" altLang="zh-TW"/>
              <a:pPr/>
              <a:t>17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76091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</p:spPr>
        <p:txBody>
          <a:bodyPr wrap="none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966019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0238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185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7656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5294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776318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1598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4707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238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2154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141541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507902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lIns="0" tIns="0" rIns="0" bIns="0">
            <a:spAutoFit/>
          </a:bodyPr>
          <a:lstStyle/>
          <a:p>
            <a:pPr eaLnBrk="1" hangingPunct="1">
              <a:defRPr/>
            </a:pPr>
            <a:r>
              <a:rPr kumimoji="1" lang="en-US" altLang="zh-TW" sz="2400" i="1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 w="22225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ABC9BAB6-1B49-4B92-90DC-E8779151C5D8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freebsd.org/doc/en/books/handbook/serialconsole-setup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Serial </a:t>
            </a:r>
            <a:r>
              <a:rPr lang="en-US" altLang="zh-TW" dirty="0" smtClean="0">
                <a:ea typeface="新細明體" pitchFamily="18" charset="-120"/>
              </a:rPr>
              <a:t>Devices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Configuration of 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Hardwired Terminals (1)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Two main tasks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Make sure each process is attached to a terminal to accept logins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Make sure that information about the terminal is available once a user login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SA2-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32" t="1990" r="15640" b="9833"/>
          <a:stretch>
            <a:fillRect/>
          </a:stretch>
        </p:blipFill>
        <p:spPr bwMode="auto">
          <a:xfrm>
            <a:off x="4495800" y="1219200"/>
            <a:ext cx="4572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Configuration of 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Hardwired Terminals (2)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4114800" cy="4648200"/>
          </a:xfrm>
        </p:spPr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The login process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init spawn getty according to /etc/ttys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getty sets the port</a:t>
            </a:r>
            <a:r>
              <a:rPr lang="en-US" altLang="zh-TW" sz="1800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z="1800" smtClean="0">
                <a:ea typeface="新細明體" panose="02020500000000000000" pitchFamily="18" charset="-120"/>
              </a:rPr>
              <a:t>s initial characteristics and print the prompt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User enter login name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getty executes login program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login request password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login prints /etc/motd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login sets up environment variables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login runs a shell for user</a:t>
            </a:r>
          </a:p>
          <a:p>
            <a:pPr lvl="1" eaLnBrk="1" hangingPunct="1"/>
            <a:endParaRPr lang="en-US" altLang="zh-TW" sz="180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login(1), getty(8)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Configuration of 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Hardwired Terminals (3)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Terminal Configuration Files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On/Off 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whether the terminal should be run a getty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Term type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virtual console, network, dial-in 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Parameter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Terminal parameters, such as speed</a:t>
            </a:r>
          </a:p>
        </p:txBody>
      </p:sp>
      <p:graphicFrame>
        <p:nvGraphicFramePr>
          <p:cNvPr id="21574" name="Group 70"/>
          <p:cNvGraphicFramePr>
            <a:graphicFrameLocks noGrp="1"/>
          </p:cNvGraphicFramePr>
          <p:nvPr>
            <p:ph sz="half" idx="4294967295"/>
          </p:nvPr>
        </p:nvGraphicFramePr>
        <p:xfrm>
          <a:off x="1123950" y="4267200"/>
          <a:ext cx="7791450" cy="1828800"/>
        </p:xfrm>
        <a:graphic>
          <a:graphicData uri="http://schemas.openxmlformats.org/drawingml/2006/table">
            <a:tbl>
              <a:tblPr/>
              <a:tblGrid>
                <a:gridCol w="1489075"/>
                <a:gridCol w="1722438"/>
                <a:gridCol w="1801812"/>
                <a:gridCol w="1844675"/>
                <a:gridCol w="933450"/>
              </a:tblGrid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System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On/Off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Term Type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Parameters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Monitor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/etc/ttys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/etc/ttys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/etc/gettytab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getty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Red Hat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/etc/inittab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/etc/ttytype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/etc/gettydefs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getty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SunOS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/etc/ttytab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/etc/ttytab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/etc/gettytab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getty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Solaris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_sactab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_sactab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zsmon/_pmtab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ttymon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Configuration of 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Hardwired Terminals (4)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2672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FreeBSD: 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ttys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Format</a:t>
            </a:r>
          </a:p>
          <a:p>
            <a:pPr lvl="1" eaLnBrk="1" hangingPunct="1">
              <a:buFontTx/>
              <a:buNone/>
            </a:pPr>
            <a:r>
              <a:rPr lang="en-US" altLang="zh-TW" dirty="0" smtClean="0">
                <a:ea typeface="新細明體" panose="02020500000000000000" pitchFamily="18" charset="-120"/>
              </a:rPr>
              <a:t>	</a:t>
            </a:r>
            <a:r>
              <a:rPr lang="en-US" altLang="zh-TW" i="1" dirty="0" smtClean="0">
                <a:ea typeface="新細明體" panose="02020500000000000000" pitchFamily="18" charset="-120"/>
              </a:rPr>
              <a:t>device program </a:t>
            </a:r>
            <a:r>
              <a:rPr lang="en-US" altLang="zh-TW" i="1" dirty="0" err="1" smtClean="0">
                <a:ea typeface="新細明體" panose="02020500000000000000" pitchFamily="18" charset="-120"/>
              </a:rPr>
              <a:t>termtype</a:t>
            </a:r>
            <a:r>
              <a:rPr lang="en-US" altLang="zh-TW" i="1" dirty="0" smtClean="0">
                <a:ea typeface="新細明體" panose="02020500000000000000" pitchFamily="18" charset="-120"/>
              </a:rPr>
              <a:t> {</a:t>
            </a:r>
            <a:r>
              <a:rPr lang="en-US" altLang="zh-TW" i="1" dirty="0" err="1" smtClean="0">
                <a:ea typeface="新細明體" panose="02020500000000000000" pitchFamily="18" charset="-120"/>
              </a:rPr>
              <a:t>on</a:t>
            </a:r>
            <a:r>
              <a:rPr lang="en-US" altLang="zh-TW" dirty="0" err="1" smtClean="0">
                <a:ea typeface="新細明體" panose="02020500000000000000" pitchFamily="18" charset="-120"/>
              </a:rPr>
              <a:t>|</a:t>
            </a:r>
            <a:r>
              <a:rPr lang="en-US" altLang="zh-TW" i="1" dirty="0" err="1" smtClean="0">
                <a:ea typeface="新細明體" panose="02020500000000000000" pitchFamily="18" charset="-120"/>
              </a:rPr>
              <a:t>off</a:t>
            </a:r>
            <a:r>
              <a:rPr lang="en-US" altLang="zh-TW" i="1" dirty="0" smtClean="0">
                <a:ea typeface="新細明體" panose="02020500000000000000" pitchFamily="18" charset="-120"/>
              </a:rPr>
              <a:t>} [secure]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Restart </a:t>
            </a:r>
            <a:r>
              <a:rPr lang="en-US" altLang="zh-TW" dirty="0" err="1" smtClean="0">
                <a:ea typeface="新細明體" panose="02020500000000000000" pitchFamily="18" charset="-120"/>
              </a:rPr>
              <a:t>init</a:t>
            </a:r>
            <a:r>
              <a:rPr lang="en-US" altLang="zh-TW" dirty="0" smtClean="0">
                <a:ea typeface="新細明體" panose="02020500000000000000" pitchFamily="18" charset="-120"/>
              </a:rPr>
              <a:t> process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kill -1 1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kill </a:t>
            </a:r>
            <a:r>
              <a:rPr lang="en-US" altLang="zh-TW" dirty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dirty="0" smtClean="0">
                <a:ea typeface="新細明體" panose="02020500000000000000" pitchFamily="18" charset="-120"/>
              </a:rPr>
              <a:t>HUP 1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ttys</a:t>
            </a:r>
            <a:r>
              <a:rPr lang="en-US" altLang="zh-TW" dirty="0" smtClean="0">
                <a:ea typeface="新細明體" panose="02020500000000000000" pitchFamily="18" charset="-120"/>
              </a:rPr>
              <a:t>(5)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454150" y="4203700"/>
            <a:ext cx="7456488" cy="20320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b="1">
                <a:solidFill>
                  <a:schemeClr val="bg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#name   getty                           type    status comments</a:t>
            </a:r>
          </a:p>
          <a:p>
            <a:r>
              <a:rPr lang="en-US" altLang="zh-TW" b="1">
                <a:solidFill>
                  <a:schemeClr val="bg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ttyv1   "/usr/libexec/getty Pc"         cons25  on     secure</a:t>
            </a:r>
          </a:p>
          <a:p>
            <a:r>
              <a:rPr lang="en-US" altLang="zh-TW" b="1">
                <a:solidFill>
                  <a:schemeClr val="bg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ttyv2   "/usr/libexec/getty Pc"         cons25  on     secure</a:t>
            </a:r>
          </a:p>
          <a:p>
            <a:r>
              <a:rPr lang="en-US" altLang="zh-TW" b="1">
                <a:solidFill>
                  <a:schemeClr val="bg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ttyd0   "/usr/libexec/getty std.9600"   dialup  off    secure</a:t>
            </a:r>
          </a:p>
          <a:p>
            <a:r>
              <a:rPr lang="en-US" altLang="zh-TW" b="1">
                <a:solidFill>
                  <a:schemeClr val="bg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ttyd1   "/usr/libexec/getty std.9600"   dialup  off    secure</a:t>
            </a:r>
          </a:p>
          <a:p>
            <a:r>
              <a:rPr lang="en-US" altLang="zh-TW" b="1">
                <a:solidFill>
                  <a:schemeClr val="bg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ttyp0   none                            network</a:t>
            </a:r>
          </a:p>
          <a:p>
            <a:r>
              <a:rPr lang="en-US" altLang="zh-TW" b="1">
                <a:solidFill>
                  <a:schemeClr val="bg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ttyp1   none                            network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Configuration of 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Hardwired Terminals (5)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FreeBSD: /etc/gettytab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Associate symbolic names with port configuration information,</a:t>
            </a:r>
            <a:br>
              <a:rPr lang="en-US" altLang="zh-TW" smtClean="0">
                <a:ea typeface="新細明體" panose="02020500000000000000" pitchFamily="18" charset="-120"/>
              </a:rPr>
            </a:br>
            <a:r>
              <a:rPr lang="en-US" altLang="zh-TW" smtClean="0">
                <a:ea typeface="新細明體" panose="02020500000000000000" pitchFamily="18" charset="-120"/>
              </a:rPr>
              <a:t>such as speed, parity, prompt 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man gettytab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838200" y="3167063"/>
            <a:ext cx="8153400" cy="2014537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pt-BR" altLang="zh-TW" b="1">
                <a:solidFill>
                  <a:schemeClr val="bg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default:\</a:t>
            </a:r>
          </a:p>
          <a:p>
            <a:r>
              <a:rPr lang="pt-BR" altLang="zh-TW" b="1">
                <a:solidFill>
                  <a:schemeClr val="bg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        :cb:ce:ck:lc:fd#1000:im=\r\n%s/%m (%h) (%t)\r\n\r\n:sp#1200:\</a:t>
            </a:r>
          </a:p>
          <a:p>
            <a:r>
              <a:rPr lang="pt-BR" altLang="zh-TW" b="1">
                <a:solidFill>
                  <a:schemeClr val="bg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        :if=/etc/issue:</a:t>
            </a:r>
          </a:p>
          <a:p>
            <a:r>
              <a:rPr lang="en-US" altLang="zh-TW" b="1">
                <a:solidFill>
                  <a:schemeClr val="bg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2|std.9600|9600-baud:\</a:t>
            </a:r>
          </a:p>
          <a:p>
            <a:r>
              <a:rPr lang="en-US" altLang="zh-TW" b="1">
                <a:solidFill>
                  <a:schemeClr val="bg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        :np:sp#9600:</a:t>
            </a:r>
          </a:p>
          <a:p>
            <a:r>
              <a:rPr lang="en-US" altLang="zh-TW" b="1">
                <a:solidFill>
                  <a:schemeClr val="bg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P|Pc|Pc console:\</a:t>
            </a:r>
          </a:p>
          <a:p>
            <a:r>
              <a:rPr lang="en-US" altLang="zh-TW" b="1">
                <a:solidFill>
                  <a:schemeClr val="bg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        :ht:np:sp#115200: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898525" y="37766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zh-TW" sz="2400">
              <a:latin typeface="Times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Special Characters and The terminal driver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The terminal driver supports several special function when typing special keys</a:t>
            </a:r>
          </a:p>
        </p:txBody>
      </p:sp>
      <p:graphicFrame>
        <p:nvGraphicFramePr>
          <p:cNvPr id="27745" name="Group 97"/>
          <p:cNvGraphicFramePr>
            <a:graphicFrameLocks noGrp="1"/>
          </p:cNvGraphicFramePr>
          <p:nvPr>
            <p:ph sz="half" idx="4294967295"/>
          </p:nvPr>
        </p:nvGraphicFramePr>
        <p:xfrm>
          <a:off x="1295400" y="2286000"/>
          <a:ext cx="7467600" cy="4381500"/>
        </p:xfrm>
        <a:graphic>
          <a:graphicData uri="http://schemas.openxmlformats.org/drawingml/2006/table">
            <a:tbl>
              <a:tblPr/>
              <a:tblGrid>
                <a:gridCol w="1371600"/>
                <a:gridCol w="1066800"/>
                <a:gridCol w="502920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Default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Function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Erase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^H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Erases one character of input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WErase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^W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Erases one word of input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Kill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^U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Erases the entire line of input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EOF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^D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Sends an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“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end of file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”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indication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INTR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^C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Interrupts the currently running process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Quit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^\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Kills the current process with a core dump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Stop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^S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Stops output to the screen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Start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^Q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Restarts output to the screen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Discard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^O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Throws away pending output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Suspend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^Z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Suspends the current process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LNext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^V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Interprets the next character literally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stty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Set Terminal Options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Change and query various settings of the terminal drivers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There are about a zillion options</a:t>
            </a:r>
          </a:p>
          <a:p>
            <a:pPr lvl="1" eaLnBrk="1" hangingPunct="1"/>
            <a:r>
              <a:rPr lang="en-US" altLang="zh-TW" sz="1800" dirty="0" err="1" smtClean="0">
                <a:ea typeface="新細明體" panose="02020500000000000000" pitchFamily="18" charset="-120"/>
              </a:rPr>
              <a:t>tty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(4),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stty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(1)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Example</a:t>
            </a:r>
          </a:p>
          <a:p>
            <a:pPr lvl="1" eaLnBrk="1" hangingPunct="1"/>
            <a:r>
              <a:rPr lang="en-US" altLang="zh-TW" sz="1800" dirty="0" err="1" smtClean="0">
                <a:ea typeface="新細明體" panose="02020500000000000000" pitchFamily="18" charset="-120"/>
              </a:rPr>
              <a:t>stty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intr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"^C" kill "^U" erase "^H"</a:t>
            </a:r>
          </a:p>
          <a:p>
            <a:pPr lvl="1" eaLnBrk="1" hangingPunct="1"/>
            <a:r>
              <a:rPr lang="en-US" altLang="zh-TW" sz="1800" dirty="0" err="1" smtClean="0">
                <a:ea typeface="新細明體" panose="02020500000000000000" pitchFamily="18" charset="-120"/>
              </a:rPr>
              <a:t>stty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a 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reset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tty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reset</a:t>
            </a:r>
          </a:p>
          <a:p>
            <a:pPr lvl="2" eaLnBrk="1" hangingPunct="1"/>
            <a:r>
              <a:rPr lang="en-US" altLang="zh-TW" sz="1600" dirty="0" err="1" smtClean="0">
                <a:ea typeface="新細明體" panose="02020500000000000000" pitchFamily="18" charset="-120"/>
              </a:rPr>
              <a:t>stty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sane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3124200" y="3429000"/>
            <a:ext cx="5867400" cy="28575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b="1">
                <a:solidFill>
                  <a:schemeClr val="bg1"/>
                </a:solidFill>
                <a:latin typeface="Times" panose="02020603050405020304" pitchFamily="18" charset="0"/>
              </a:rPr>
              <a:t>speed 38400 baud; 24 rows; 80 columns;</a:t>
            </a:r>
          </a:p>
          <a:p>
            <a:r>
              <a:rPr lang="en-US" altLang="zh-TW" sz="1400" b="1">
                <a:solidFill>
                  <a:schemeClr val="bg1"/>
                </a:solidFill>
                <a:latin typeface="Times" panose="02020603050405020304" pitchFamily="18" charset="0"/>
              </a:rPr>
              <a:t>lflags: icanon isig iexten echo echoe -echok echoke -echonl echoctl</a:t>
            </a:r>
          </a:p>
          <a:p>
            <a:r>
              <a:rPr lang="en-US" altLang="zh-TW" sz="1400" b="1">
                <a:solidFill>
                  <a:schemeClr val="bg1"/>
                </a:solidFill>
                <a:latin typeface="Times" panose="02020603050405020304" pitchFamily="18" charset="0"/>
              </a:rPr>
              <a:t>        -echoprt -altwerase -noflsh -tostop -flusho pendin -nokerninfo</a:t>
            </a:r>
          </a:p>
          <a:p>
            <a:r>
              <a:rPr lang="en-US" altLang="zh-TW" sz="1400" b="1">
                <a:solidFill>
                  <a:schemeClr val="bg1"/>
                </a:solidFill>
                <a:latin typeface="Times" panose="02020603050405020304" pitchFamily="18" charset="0"/>
              </a:rPr>
              <a:t>        -extproc</a:t>
            </a:r>
          </a:p>
          <a:p>
            <a:r>
              <a:rPr lang="en-US" altLang="zh-TW" sz="1400" b="1">
                <a:solidFill>
                  <a:schemeClr val="bg1"/>
                </a:solidFill>
                <a:latin typeface="Times" panose="02020603050405020304" pitchFamily="18" charset="0"/>
              </a:rPr>
              <a:t>iflags: -istrip icrnl -inlcr -igncr ixon -ixoff ixany imaxbel -ignbrk</a:t>
            </a:r>
          </a:p>
          <a:p>
            <a:r>
              <a:rPr lang="en-US" altLang="zh-TW" sz="1400" b="1">
                <a:solidFill>
                  <a:schemeClr val="bg1"/>
                </a:solidFill>
                <a:latin typeface="Times" panose="02020603050405020304" pitchFamily="18" charset="0"/>
              </a:rPr>
              <a:t>        brkint -inpck -ignpar -parmrk</a:t>
            </a:r>
          </a:p>
          <a:p>
            <a:r>
              <a:rPr lang="en-US" altLang="zh-TW" sz="1400" b="1">
                <a:solidFill>
                  <a:schemeClr val="bg1"/>
                </a:solidFill>
                <a:latin typeface="Times" panose="02020603050405020304" pitchFamily="18" charset="0"/>
              </a:rPr>
              <a:t>oflags: opost onlcr -ocrnl -oxtabs -onocr -onlret</a:t>
            </a:r>
          </a:p>
          <a:p>
            <a:r>
              <a:rPr lang="en-US" altLang="zh-TW" sz="1400" b="1">
                <a:solidFill>
                  <a:schemeClr val="bg1"/>
                </a:solidFill>
                <a:latin typeface="Times" panose="02020603050405020304" pitchFamily="18" charset="0"/>
              </a:rPr>
              <a:t>cflags: cread cs8 -parenb -parodd hupcl -clocal -cstopb -crtscts -dsrflow</a:t>
            </a:r>
          </a:p>
          <a:p>
            <a:r>
              <a:rPr lang="en-US" altLang="zh-TW" sz="1400" b="1">
                <a:solidFill>
                  <a:schemeClr val="bg1"/>
                </a:solidFill>
                <a:latin typeface="Times" panose="02020603050405020304" pitchFamily="18" charset="0"/>
              </a:rPr>
              <a:t>        -dtrflow -mdmbuf</a:t>
            </a:r>
          </a:p>
          <a:p>
            <a:r>
              <a:rPr lang="en-US" altLang="zh-TW" sz="1400" b="1">
                <a:solidFill>
                  <a:schemeClr val="bg1"/>
                </a:solidFill>
                <a:latin typeface="Times" panose="02020603050405020304" pitchFamily="18" charset="0"/>
              </a:rPr>
              <a:t>cchars: discard = ^O; dsusp = ^Y; eof = ^D; eol = &lt;undef&gt;;</a:t>
            </a:r>
          </a:p>
          <a:p>
            <a:r>
              <a:rPr lang="en-US" altLang="zh-TW" sz="1400" b="1">
                <a:solidFill>
                  <a:schemeClr val="bg1"/>
                </a:solidFill>
                <a:latin typeface="Times" panose="02020603050405020304" pitchFamily="18" charset="0"/>
              </a:rPr>
              <a:t>        eol2 = &lt;undef&gt;; erase = ^?; erase2 = ^H; intr = ^C; kill = ^U;</a:t>
            </a:r>
          </a:p>
          <a:p>
            <a:r>
              <a:rPr lang="en-US" altLang="zh-TW" sz="1400" b="1">
                <a:solidFill>
                  <a:schemeClr val="bg1"/>
                </a:solidFill>
                <a:latin typeface="Times" panose="02020603050405020304" pitchFamily="18" charset="0"/>
              </a:rPr>
              <a:t>        lnext = ^V; min = 1; quit = ^\; reprint = ^R; start = ^Q;</a:t>
            </a:r>
          </a:p>
          <a:p>
            <a:r>
              <a:rPr lang="en-US" altLang="zh-TW" sz="1400" b="1">
                <a:solidFill>
                  <a:schemeClr val="bg1"/>
                </a:solidFill>
                <a:latin typeface="Times" panose="02020603050405020304" pitchFamily="18" charset="0"/>
              </a:rPr>
              <a:t>        status = ^T; stop = ^S; susp = ^Z; time = 0; werase = ^W;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Other Common I/O ports (1)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Parallel ports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Similar to serial ports in concept, but parallel ports transfer 8 bits of data at once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IEEE-1284 standard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Male DB25 </a:t>
            </a: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 male Centronics connector</a:t>
            </a:r>
          </a:p>
        </p:txBody>
      </p:sp>
      <p:pic>
        <p:nvPicPr>
          <p:cNvPr id="19460" name="Picture 4" descr="c36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495800"/>
            <a:ext cx="388620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5" descr="c36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638800"/>
            <a:ext cx="388620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5410200" y="5867400"/>
            <a:ext cx="3481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latin typeface="Times" panose="02020603050405020304" pitchFamily="18" charset="0"/>
              </a:rPr>
              <a:t>Male Centronics connector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5334000" y="4648200"/>
            <a:ext cx="3751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latin typeface="Times" panose="02020603050405020304" pitchFamily="18" charset="0"/>
              </a:rPr>
              <a:t>Female Centronics connector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Other Common I/O ports (2)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USB </a:t>
            </a:r>
            <a:r>
              <a:rPr lang="en-US" altLang="zh-TW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dirty="0" smtClean="0">
                <a:ea typeface="新細明體" panose="02020500000000000000" pitchFamily="18" charset="-120"/>
              </a:rPr>
              <a:t> Universal Serial Bus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Up to 127 devices can be connected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Standardized connectors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Devices can be connected and disconnected without powering down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Up to 12Mb/s </a:t>
            </a: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USB 2.0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Up to 480Mb/s</a:t>
            </a: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USB 3.0 (USB 3.1 Gen1)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Up to 5Gbps</a:t>
            </a:r>
          </a:p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USB </a:t>
            </a:r>
            <a:r>
              <a:rPr lang="en-US" altLang="zh-TW" dirty="0" smtClean="0">
                <a:ea typeface="新細明體" panose="02020500000000000000" pitchFamily="18" charset="-120"/>
              </a:rPr>
              <a:t>3.1 (USB 3.1 Gen2)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Up to 10Gbps</a:t>
            </a:r>
            <a:endParaRPr lang="en-US" altLang="zh-TW" dirty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USB 3.2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Serial devices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Terminal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Modem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Mice</a:t>
            </a:r>
          </a:p>
          <a:p>
            <a:pPr eaLnBrk="1" hangingPunct="1"/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…</a:t>
            </a:r>
            <a:endParaRPr lang="en-US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Serial standard (1)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3152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RS-232 standard on DB25 connector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Electrical characteristics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Meaning of each signal wire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Ping assignment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DB25P	(male)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DB25S   (female)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DTE (Data Terminal Equipment)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DCE (Data Circuit-terminating Equipment)</a:t>
            </a: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mtClean="0">
              <a:ea typeface="新細明體" panose="02020500000000000000" pitchFamily="18" charset="-120"/>
            </a:endParaRPr>
          </a:p>
        </p:txBody>
      </p:sp>
      <p:pic>
        <p:nvPicPr>
          <p:cNvPr id="5124" name="Picture 4" descr="img05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697413"/>
            <a:ext cx="4648200" cy="170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bb04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11" b="22223"/>
          <a:stretch>
            <a:fillRect/>
          </a:stretch>
        </p:blipFill>
        <p:spPr bwMode="auto">
          <a:xfrm>
            <a:off x="5943600" y="4648200"/>
            <a:ext cx="1828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Serial standard (2)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RS-232 signals and ping assignment</a:t>
            </a:r>
          </a:p>
        </p:txBody>
      </p:sp>
      <p:grpSp>
        <p:nvGrpSpPr>
          <p:cNvPr id="6148" name="Group 8"/>
          <p:cNvGrpSpPr>
            <a:grpSpLocks/>
          </p:cNvGrpSpPr>
          <p:nvPr/>
        </p:nvGrpSpPr>
        <p:grpSpPr bwMode="auto">
          <a:xfrm>
            <a:off x="1447800" y="2286000"/>
            <a:ext cx="6477000" cy="3727450"/>
            <a:chOff x="912" y="1440"/>
            <a:chExt cx="4080" cy="2348"/>
          </a:xfrm>
        </p:grpSpPr>
        <p:pic>
          <p:nvPicPr>
            <p:cNvPr id="6149" name="Picture 4" descr="img05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0000">
              <a:off x="912" y="1440"/>
              <a:ext cx="4080" cy="23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50" name="Rectangle 6"/>
            <p:cNvSpPr>
              <a:spLocks noChangeArrowheads="1"/>
            </p:cNvSpPr>
            <p:nvPr/>
          </p:nvSpPr>
          <p:spPr bwMode="auto">
            <a:xfrm>
              <a:off x="1056" y="1701"/>
              <a:ext cx="1824" cy="1227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TW" altLang="en-US"/>
            </a:p>
          </p:txBody>
        </p:sp>
        <p:sp>
          <p:nvSpPr>
            <p:cNvPr id="6151" name="Rectangle 7"/>
            <p:cNvSpPr>
              <a:spLocks noChangeArrowheads="1"/>
            </p:cNvSpPr>
            <p:nvPr/>
          </p:nvSpPr>
          <p:spPr bwMode="auto">
            <a:xfrm>
              <a:off x="3024" y="2626"/>
              <a:ext cx="1824" cy="158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TW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img06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000">
            <a:off x="4648200" y="1679575"/>
            <a:ext cx="4181475" cy="152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5" descr="img06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352800"/>
            <a:ext cx="4154488" cy="157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6" descr="img06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000">
            <a:off x="4267200" y="5132388"/>
            <a:ext cx="4154488" cy="157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Serial standard (3)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20000" cy="42672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Alternative connectors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Since RS-232 is overkill for</a:t>
            </a:r>
            <a:br>
              <a:rPr lang="en-US" altLang="zh-TW" dirty="0" smtClean="0">
                <a:ea typeface="新細明體" panose="02020500000000000000" pitchFamily="18" charset="-120"/>
              </a:rPr>
            </a:br>
            <a:r>
              <a:rPr lang="en-US" altLang="zh-TW" dirty="0" smtClean="0">
                <a:ea typeface="新細明體" panose="02020500000000000000" pitchFamily="18" charset="-120"/>
              </a:rPr>
              <a:t>all real-world situation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Mini DIN-8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DE-9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RJ-45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Serial standard (4)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Cable Length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RS-232 specifies a maximum length of 75 feet at 9600 bps 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75 * 30.5 ≒ 22 m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In reality, they hit the limit between 800 ~ 1000 feet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Serial Console</a:t>
            </a:r>
            <a:endParaRPr lang="zh-TW" altLang="en-US" dirty="0" smtClean="0"/>
          </a:p>
        </p:txBody>
      </p:sp>
      <p:sp>
        <p:nvSpPr>
          <p:cNvPr id="921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/boot/</a:t>
            </a:r>
            <a:r>
              <a:rPr lang="en-US" altLang="zh-TW" dirty="0" err="1" smtClean="0"/>
              <a:t>loader.conf</a:t>
            </a:r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console="</a:t>
            </a:r>
            <a:r>
              <a:rPr lang="en-US" altLang="zh-TW" dirty="0" err="1"/>
              <a:t>vidconsole,comconsole</a:t>
            </a:r>
            <a:r>
              <a:rPr lang="en-US" altLang="zh-TW" dirty="0" smtClean="0"/>
              <a:t>"</a:t>
            </a:r>
          </a:p>
          <a:p>
            <a:pPr eaLnBrk="1" hangingPunct="1"/>
            <a:r>
              <a:rPr lang="en-US" altLang="zh-TW" dirty="0" smtClean="0"/>
              <a:t>Connect</a:t>
            </a:r>
          </a:p>
          <a:p>
            <a:pPr lvl="1" eaLnBrk="1" hangingPunct="1"/>
            <a:r>
              <a:rPr lang="en-US" altLang="zh-TW" dirty="0" err="1" smtClean="0"/>
              <a:t>PuTTY</a:t>
            </a:r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tip(1)</a:t>
            </a:r>
          </a:p>
          <a:p>
            <a:pPr lvl="1" eaLnBrk="1" hangingPunct="1"/>
            <a:r>
              <a:rPr lang="en-US" altLang="zh-TW" dirty="0" err="1" smtClean="0"/>
              <a:t>comms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minicom</a:t>
            </a:r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eaLnBrk="1" hangingPunct="1"/>
            <a:r>
              <a:rPr lang="en-US" altLang="zh-TW" dirty="0" smtClean="0">
                <a:hlinkClick r:id="rId2"/>
              </a:rPr>
              <a:t>http://www.freebsd.org/doc/en/books/handbook/serialconsole-setup.html</a:t>
            </a:r>
            <a:endParaRPr lang="en-US" altLang="zh-TW" dirty="0" smtClean="0"/>
          </a:p>
          <a:p>
            <a:pPr eaLnBrk="1" hangingPunct="1"/>
            <a:endParaRPr lang="zh-TW" altLang="en-US" dirty="0" smtClean="0"/>
          </a:p>
        </p:txBody>
      </p:sp>
      <p:pic>
        <p:nvPicPr>
          <p:cNvPr id="9220" name="圖片 5" descr="usb-rs232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5146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圖片 4" descr="putty-serial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181225"/>
            <a:ext cx="3065463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Serial Device File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391400" cy="4267200"/>
          </a:xfrm>
        </p:spPr>
        <p:txBody>
          <a:bodyPr/>
          <a:lstStyle/>
          <a:p>
            <a:pPr marL="0" indent="0" eaLnBrk="1" hangingPunct="1"/>
            <a:r>
              <a:rPr lang="en-US" altLang="zh-TW" sz="2000" smtClean="0">
                <a:ea typeface="新細明體" panose="02020500000000000000" pitchFamily="18" charset="-120"/>
              </a:rPr>
              <a:t>Serial ports are represented by device files under /dev</a:t>
            </a:r>
          </a:p>
          <a:p>
            <a:pPr marL="0" indent="0" eaLnBrk="1" hangingPunct="1"/>
            <a:r>
              <a:rPr lang="en-US" altLang="zh-TW" sz="2000" smtClean="0">
                <a:ea typeface="新細明體" panose="02020500000000000000" pitchFamily="18" charset="-120"/>
              </a:rPr>
              <a:t>The name of the device file is no big deal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behavior is determined by the major and minor device number</a:t>
            </a:r>
          </a:p>
        </p:txBody>
      </p:sp>
      <p:graphicFrame>
        <p:nvGraphicFramePr>
          <p:cNvPr id="15399" name="Group 39"/>
          <p:cNvGraphicFramePr>
            <a:graphicFrameLocks noGrp="1"/>
          </p:cNvGraphicFramePr>
          <p:nvPr>
            <p:ph sz="half" idx="2"/>
          </p:nvPr>
        </p:nvGraphicFramePr>
        <p:xfrm>
          <a:off x="1828800" y="2895600"/>
          <a:ext cx="6324600" cy="1965352"/>
        </p:xfrm>
        <a:graphic>
          <a:graphicData uri="http://schemas.openxmlformats.org/drawingml/2006/table">
            <a:tbl>
              <a:tblPr/>
              <a:tblGrid>
                <a:gridCol w="2338388"/>
                <a:gridCol w="3986212"/>
              </a:tblGrid>
              <a:tr h="3657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System</a:t>
                      </a:r>
                    </a:p>
                  </a:txBody>
                  <a:tcPr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Device files for the first two serial ports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999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</a:p>
                  </a:txBody>
                  <a:tcPr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/dev/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ttyu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[0,1] (com 1, com 2)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99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Red Hat</a:t>
                      </a:r>
                    </a:p>
                  </a:txBody>
                  <a:tcPr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/dev/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ttyS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[0,1]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99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Solaris</a:t>
                      </a:r>
                    </a:p>
                  </a:txBody>
                  <a:tcPr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/dev/term[a,b]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99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SunOS</a:t>
                      </a:r>
                    </a:p>
                  </a:txBody>
                  <a:tcPr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/dev/tty[a,b]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64" name="Text Box 37"/>
          <p:cNvSpPr txBox="1">
            <a:spLocks noChangeArrowheads="1"/>
          </p:cNvSpPr>
          <p:nvPr/>
        </p:nvSpPr>
        <p:spPr bwMode="auto">
          <a:xfrm>
            <a:off x="1857375" y="5410200"/>
            <a:ext cx="5392738" cy="10779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 b="1">
                <a:solidFill>
                  <a:schemeClr val="bg1"/>
                </a:solidFill>
                <a:latin typeface="Times" panose="02020603050405020304" pitchFamily="18" charset="0"/>
              </a:rPr>
              <a:t>liuyh@NASA ~ $ ls -l /dev/ttyu0*</a:t>
            </a:r>
          </a:p>
          <a:p>
            <a:r>
              <a:rPr lang="en-US" altLang="zh-TW" sz="1600" b="1">
                <a:solidFill>
                  <a:schemeClr val="bg1"/>
                </a:solidFill>
                <a:latin typeface="Times" panose="02020603050405020304" pitchFamily="18" charset="0"/>
              </a:rPr>
              <a:t>crw-------  1 root  wheel    0,  39 Sep 25 10:57 /dev/ttyu0</a:t>
            </a:r>
          </a:p>
          <a:p>
            <a:r>
              <a:rPr lang="en-US" altLang="zh-TW" sz="1600" b="1">
                <a:solidFill>
                  <a:schemeClr val="bg1"/>
                </a:solidFill>
                <a:latin typeface="Times" panose="02020603050405020304" pitchFamily="18" charset="0"/>
              </a:rPr>
              <a:t>crw-------  1 root  wheel    0,  40 Sep 25 10:57 /dev/ttyu0.init</a:t>
            </a:r>
          </a:p>
          <a:p>
            <a:r>
              <a:rPr lang="en-US" altLang="zh-TW" sz="1600" b="1">
                <a:solidFill>
                  <a:schemeClr val="bg1"/>
                </a:solidFill>
                <a:latin typeface="Times" panose="02020603050405020304" pitchFamily="18" charset="0"/>
              </a:rPr>
              <a:t>crw-------  1 root  wheel    0,  41 Sep 25 10:57 /dev/ttyu0.lock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Kernel Configuration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Kernel configuration file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device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uart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dmesg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% grep </a:t>
            </a:r>
            <a:r>
              <a:rPr lang="en-US" altLang="zh-TW" dirty="0" err="1" smtClean="0">
                <a:ea typeface="新細明體" panose="02020500000000000000" pitchFamily="18" charset="-120"/>
              </a:rPr>
              <a:t>uart</a:t>
            </a:r>
            <a:r>
              <a:rPr lang="en-US" altLang="zh-TW" dirty="0" smtClean="0">
                <a:ea typeface="新細明體" panose="02020500000000000000" pitchFamily="18" charset="-120"/>
              </a:rPr>
              <a:t> /</a:t>
            </a:r>
            <a:r>
              <a:rPr lang="en-US" altLang="zh-TW" dirty="0" err="1" smtClean="0">
                <a:ea typeface="新細明體" panose="02020500000000000000" pitchFamily="18" charset="-120"/>
              </a:rPr>
              <a:t>var</a:t>
            </a:r>
            <a:r>
              <a:rPr lang="en-US" altLang="zh-TW" dirty="0" smtClean="0">
                <a:ea typeface="新細明體" panose="02020500000000000000" pitchFamily="18" charset="-120"/>
              </a:rPr>
              <a:t>/run/</a:t>
            </a:r>
            <a:r>
              <a:rPr lang="en-US" altLang="zh-TW" dirty="0" err="1" smtClean="0">
                <a:ea typeface="新細明體" panose="02020500000000000000" pitchFamily="18" charset="-120"/>
              </a:rPr>
              <a:t>dmesg.boot</a:t>
            </a:r>
            <a:r>
              <a:rPr lang="en-US" altLang="zh-TW" dirty="0" smtClean="0">
                <a:ea typeface="新細明體" panose="02020500000000000000" pitchFamily="18" charset="-120"/>
              </a:rPr>
              <a:t> (8.x)</a:t>
            </a: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Kernel Module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% </a:t>
            </a:r>
            <a:r>
              <a:rPr lang="en-US" altLang="zh-TW" dirty="0" err="1" smtClean="0">
                <a:ea typeface="新細明體" panose="02020500000000000000" pitchFamily="18" charset="-120"/>
              </a:rPr>
              <a:t>kldload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err="1" smtClean="0">
                <a:ea typeface="新細明體" panose="02020500000000000000" pitchFamily="18" charset="-120"/>
              </a:rPr>
              <a:t>uart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uart_load</a:t>
            </a:r>
            <a:r>
              <a:rPr lang="en-US" altLang="zh-TW" dirty="0" smtClean="0">
                <a:ea typeface="新細明體" panose="02020500000000000000" pitchFamily="18" charset="-120"/>
              </a:rPr>
              <a:t>=</a:t>
            </a:r>
            <a:r>
              <a:rPr lang="en-US" altLang="zh-TW" dirty="0"/>
              <a:t>"</a:t>
            </a:r>
            <a:r>
              <a:rPr lang="en-US" altLang="zh-TW" dirty="0" smtClean="0">
                <a:ea typeface="新細明體" panose="02020500000000000000" pitchFamily="18" charset="-120"/>
              </a:rPr>
              <a:t>YES</a:t>
            </a:r>
            <a:r>
              <a:rPr lang="en-US" altLang="zh-TW" dirty="0" smtClean="0"/>
              <a:t>"</a:t>
            </a:r>
            <a:r>
              <a:rPr lang="en-US" altLang="zh-TW" dirty="0" smtClean="0">
                <a:ea typeface="新細明體" panose="02020500000000000000" pitchFamily="18" charset="-120"/>
              </a:rPr>
              <a:t> in /boot/</a:t>
            </a:r>
            <a:r>
              <a:rPr lang="en-US" altLang="zh-TW" dirty="0" err="1" smtClean="0">
                <a:ea typeface="新細明體" panose="02020500000000000000" pitchFamily="18" charset="-120"/>
              </a:rPr>
              <a:t>loader.conf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447800" y="3076575"/>
            <a:ext cx="7162800" cy="119062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b="1">
                <a:solidFill>
                  <a:schemeClr val="bg1"/>
                </a:solidFill>
                <a:latin typeface="Times" panose="02020603050405020304" pitchFamily="18" charset="0"/>
              </a:rPr>
              <a:t>uart0: &lt;16550 or compatible&gt; port 0x3f8-0x3ff irq 4 flags 0x10 on acpi0</a:t>
            </a:r>
          </a:p>
          <a:p>
            <a:r>
              <a:rPr lang="en-US" altLang="zh-TW" b="1">
                <a:solidFill>
                  <a:schemeClr val="bg1"/>
                </a:solidFill>
                <a:latin typeface="Times" panose="02020603050405020304" pitchFamily="18" charset="0"/>
              </a:rPr>
              <a:t>uart0: [FILTER]</a:t>
            </a:r>
          </a:p>
          <a:p>
            <a:r>
              <a:rPr lang="en-US" altLang="zh-TW" b="1">
                <a:solidFill>
                  <a:schemeClr val="bg1"/>
                </a:solidFill>
                <a:latin typeface="Times" panose="02020603050405020304" pitchFamily="18" charset="0"/>
              </a:rPr>
              <a:t>uart1: &lt;16550 or compatible&gt; at port 0x2f8-0x2ff irq 3 on isa0</a:t>
            </a:r>
          </a:p>
          <a:p>
            <a:r>
              <a:rPr lang="en-US" altLang="zh-TW" b="1">
                <a:solidFill>
                  <a:schemeClr val="bg1"/>
                </a:solidFill>
                <a:latin typeface="Times" panose="02020603050405020304" pitchFamily="18" charset="0"/>
              </a:rPr>
              <a:t>uart1: [FILTER]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3164</TotalTime>
  <Words>1042</Words>
  <Application>Microsoft Office PowerPoint</Application>
  <PresentationFormat>如螢幕大小 (4:3)</PresentationFormat>
  <Paragraphs>245</Paragraphs>
  <Slides>18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30" baseType="lpstr">
      <vt:lpstr>Futura Md BT</vt:lpstr>
      <vt:lpstr>細明體</vt:lpstr>
      <vt:lpstr>華康標楷體(P)</vt:lpstr>
      <vt:lpstr>華康儷中黑(P)</vt:lpstr>
      <vt:lpstr>華康儷粗黑(P)</vt:lpstr>
      <vt:lpstr>新細明體</vt:lpstr>
      <vt:lpstr>Arial</vt:lpstr>
      <vt:lpstr>Times</vt:lpstr>
      <vt:lpstr>Times New Roman</vt:lpstr>
      <vt:lpstr>Verdana</vt:lpstr>
      <vt:lpstr>Wingdings</vt:lpstr>
      <vt:lpstr>Computer Center</vt:lpstr>
      <vt:lpstr>Serial Devices</vt:lpstr>
      <vt:lpstr>Serial devices</vt:lpstr>
      <vt:lpstr>Serial standard (1)</vt:lpstr>
      <vt:lpstr>Serial standard (2)</vt:lpstr>
      <vt:lpstr>Serial standard (3)</vt:lpstr>
      <vt:lpstr>Serial standard (4)</vt:lpstr>
      <vt:lpstr>Serial Console</vt:lpstr>
      <vt:lpstr>Serial Device File</vt:lpstr>
      <vt:lpstr>Kernel Configuration</vt:lpstr>
      <vt:lpstr>Configuration of   Hardwired Terminals (1)</vt:lpstr>
      <vt:lpstr>Configuration of   Hardwired Terminals (2)</vt:lpstr>
      <vt:lpstr>Configuration of   Hardwired Terminals (3)</vt:lpstr>
      <vt:lpstr>Configuration of   Hardwired Terminals (4)</vt:lpstr>
      <vt:lpstr>Configuration of   Hardwired Terminals (5)</vt:lpstr>
      <vt:lpstr>Special Characters and The terminal driver</vt:lpstr>
      <vt:lpstr>stty –  Set Terminal Options</vt:lpstr>
      <vt:lpstr>Other Common I/O ports (1)</vt:lpstr>
      <vt:lpstr>Other Common I/O ports (2)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Serial Devices</dc:title>
  <dc:creator>Tse-Han Wang</dc:creator>
  <cp:lastModifiedBy>Tse-Han Wang</cp:lastModifiedBy>
  <cp:revision>277</cp:revision>
  <cp:lastPrinted>1601-01-01T00:00:00Z</cp:lastPrinted>
  <dcterms:created xsi:type="dcterms:W3CDTF">1601-01-01T00:00:00Z</dcterms:created>
  <dcterms:modified xsi:type="dcterms:W3CDTF">2017-12-21T08:28:24Z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