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4"/>
  </p:handoutMasterIdLst>
  <p:sldIdLst>
    <p:sldId id="256" r:id="rId2"/>
    <p:sldId id="257" r:id="rId3"/>
    <p:sldId id="259" r:id="rId4"/>
    <p:sldId id="260" r:id="rId5"/>
    <p:sldId id="296" r:id="rId6"/>
    <p:sldId id="290" r:id="rId7"/>
    <p:sldId id="262" r:id="rId8"/>
    <p:sldId id="264" r:id="rId9"/>
    <p:sldId id="263" r:id="rId10"/>
    <p:sldId id="268" r:id="rId11"/>
    <p:sldId id="291" r:id="rId12"/>
    <p:sldId id="292" r:id="rId13"/>
    <p:sldId id="293" r:id="rId14"/>
    <p:sldId id="294" r:id="rId15"/>
    <p:sldId id="295" r:id="rId16"/>
    <p:sldId id="271" r:id="rId17"/>
    <p:sldId id="272" r:id="rId18"/>
    <p:sldId id="276" r:id="rId19"/>
    <p:sldId id="275" r:id="rId20"/>
    <p:sldId id="277" r:id="rId21"/>
    <p:sldId id="289" r:id="rId22"/>
    <p:sldId id="288" r:id="rId23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72" autoAdjust="0"/>
  </p:normalViewPr>
  <p:slideViewPr>
    <p:cSldViewPr>
      <p:cViewPr varScale="1">
        <p:scale>
          <a:sx n="112" d="100"/>
          <a:sy n="112" d="100"/>
        </p:scale>
        <p:origin x="1584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AC0F0-EED2-499D-97EC-17FB65747575}" type="datetimeFigureOut">
              <a:rPr lang="zh-TW" altLang="en-US" smtClean="0"/>
              <a:t>2017/12/5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8B3B9-9904-41E1-B7ED-7B527A5D30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233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59242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34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547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8083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745150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18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05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9807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0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26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25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81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27873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2121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66E22303-D51E-4E75-B1E6-7C5F2F82CB86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Network File System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(FreeBSD.2)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Example of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/exports</a:t>
            </a: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Network and mask cannot appear on the same line with hosts and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netgroups</a:t>
            </a: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6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Reload daemons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kill -1 `cat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/run/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mountd.pid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`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restart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49363" y="1905000"/>
            <a:ext cx="7589837" cy="1200150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/raid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=root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mailgate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backup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/raid 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alldirs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=65534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network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140.113.209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-mask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255.255.255.0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/home	-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mapall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=nobody -network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140.113.235.0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-mask 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255.255.255.0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src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obj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-</a:t>
            </a:r>
            <a:r>
              <a:rPr lang="en-US" altLang="zh-TW" dirty="0" err="1" smtClean="0">
                <a:solidFill>
                  <a:schemeClr val="bg1"/>
                </a:solidFill>
                <a:latin typeface="+mj-lt"/>
              </a:rPr>
              <a:t>maproot</a:t>
            </a:r>
            <a:r>
              <a:rPr lang="en-US" altLang="zh-TW" dirty="0" smtClean="0">
                <a:solidFill>
                  <a:schemeClr val="bg1"/>
                </a:solidFill>
                <a:latin typeface="+mj-lt"/>
              </a:rPr>
              <a:t>=0 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bsd_cc_csie</a:t>
            </a:r>
            <a:endParaRPr lang="en-US" altLang="zh-TW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Exporting filesystem</a:t>
            </a:r>
          </a:p>
          <a:p>
            <a:pPr lvl="1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/etc/exports</a:t>
            </a:r>
          </a:p>
          <a:p>
            <a:pPr lvl="2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Format: </a:t>
            </a:r>
            <a:r>
              <a:rPr lang="en-US" altLang="zh-TW" i="1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directory  client-list-with-option </a:t>
            </a:r>
          </a:p>
          <a:p>
            <a:pPr lvl="2"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Ex: /home1  ccbsd5(ro)</a:t>
            </a:r>
          </a:p>
        </p:txBody>
      </p:sp>
      <p:graphicFrame>
        <p:nvGraphicFramePr>
          <p:cNvPr id="20578" name="Group 98"/>
          <p:cNvGraphicFramePr>
            <a:graphicFrameLocks noGrp="1"/>
          </p:cNvGraphicFramePr>
          <p:nvPr>
            <p:ph sz="half" idx="4294967295"/>
          </p:nvPr>
        </p:nvGraphicFramePr>
        <p:xfrm>
          <a:off x="914400" y="3276600"/>
          <a:ext cx="8077200" cy="1676400"/>
        </p:xfrm>
        <a:graphic>
          <a:graphicData uri="http://schemas.openxmlformats.org/drawingml/2006/table">
            <a:tbl>
              <a:tblPr/>
              <a:tblGrid>
                <a:gridCol w="1828800"/>
                <a:gridCol w="6248400"/>
              </a:tblGrid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@netgroup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ipaddr/mask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CIDR-style specification (ex: 140.113.235.2/24)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Wild cards * 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FQND with wild cards (ex: ccbsd*.csie.nctu.edu.tw)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4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3802063" cy="4648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smtClean="0">
                <a:ea typeface="新細明體" panose="02020500000000000000" pitchFamily="18" charset="-120"/>
              </a:rPr>
              <a:t> </a:t>
            </a:r>
          </a:p>
        </p:txBody>
      </p:sp>
      <p:graphicFrame>
        <p:nvGraphicFramePr>
          <p:cNvPr id="30846" name="Group 126"/>
          <p:cNvGraphicFramePr>
            <a:graphicFrameLocks noGrp="1"/>
          </p:cNvGraphicFramePr>
          <p:nvPr>
            <p:ph sz="quarter" idx="3"/>
          </p:nvPr>
        </p:nvGraphicFramePr>
        <p:xfrm>
          <a:off x="1143000" y="1600200"/>
          <a:ext cx="7391400" cy="4876803"/>
        </p:xfrm>
        <a:graphic>
          <a:graphicData uri="http://schemas.openxmlformats.org/drawingml/2006/table">
            <a:tbl>
              <a:tblPr/>
              <a:tblGrid>
                <a:gridCol w="2057400"/>
                <a:gridCol w="5334000"/>
              </a:tblGrid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ro,rw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Read-only, Read-write (default)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rw=list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Hosts in the list can do rw, others ro only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root_squash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UID 0 and GID 0 to the value of anonuid and anongid (default)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no_root_squash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root access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all_squash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all UID and GID to anonymous one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subtree_check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Check that the accessed file is in the appropriate filesystem and in the exported tree.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no_subtree_check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Disables subtree checking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anonuid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=xxx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anongid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=xxx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secure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Require remote access from privileged port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insecure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remote access from any port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noaccess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Prevent access to this dir and it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subdir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186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(Linux.3)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Example of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/exports</a:t>
            </a: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20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Run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exportfs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exportfs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Maintain 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var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/lib/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xtab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table which is read by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mountd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295400" y="1827074"/>
            <a:ext cx="6539995" cy="1754326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altLang="zh-TW" dirty="0"/>
              <a:t>/home1		</a:t>
            </a:r>
            <a:r>
              <a:rPr lang="en-US" altLang="zh-TW" dirty="0" err="1"/>
              <a:t>ccsun</a:t>
            </a:r>
            <a:r>
              <a:rPr lang="en-US" altLang="zh-TW" dirty="0"/>
              <a:t>*.</a:t>
            </a:r>
            <a:r>
              <a:rPr lang="en-US" altLang="zh-TW" dirty="0" err="1"/>
              <a:t>csie.nctu.eud.tw</a:t>
            </a:r>
            <a:r>
              <a:rPr lang="en-US" altLang="zh-TW" dirty="0"/>
              <a:t>(</a:t>
            </a:r>
            <a:r>
              <a:rPr lang="en-US" altLang="zh-TW" dirty="0" err="1"/>
              <a:t>rw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/home2		@</a:t>
            </a:r>
            <a:r>
              <a:rPr lang="en-US" altLang="zh-TW" dirty="0" err="1"/>
              <a:t>sun_cc_csie</a:t>
            </a:r>
            <a:r>
              <a:rPr lang="en-US" altLang="zh-TW" dirty="0"/>
              <a:t>(</a:t>
            </a:r>
            <a:r>
              <a:rPr lang="en-US" altLang="zh-TW" dirty="0" err="1"/>
              <a:t>ro</a:t>
            </a:r>
            <a:r>
              <a:rPr lang="en-US" altLang="zh-TW" dirty="0"/>
              <a:t>)  dragon(</a:t>
            </a:r>
            <a:r>
              <a:rPr lang="en-US" altLang="zh-TW" dirty="0" err="1"/>
              <a:t>rw,no_root_squash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/home		ccpc1(</a:t>
            </a:r>
            <a:r>
              <a:rPr lang="en-US" altLang="zh-TW" dirty="0" err="1"/>
              <a:t>rw,all_squash,anonuid</a:t>
            </a:r>
            <a:r>
              <a:rPr lang="en-US" altLang="zh-TW" dirty="0"/>
              <a:t>=150,anongid=100)</a:t>
            </a:r>
          </a:p>
          <a:p>
            <a:r>
              <a:rPr lang="en-US" altLang="zh-TW" dirty="0"/>
              <a:t>/ftp/pub		(</a:t>
            </a:r>
            <a:r>
              <a:rPr lang="en-US" altLang="zh-TW" dirty="0" err="1"/>
              <a:t>ro,insecure,all_squash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/users		*.</a:t>
            </a:r>
            <a:r>
              <a:rPr lang="en-US" altLang="zh-TW" dirty="0" err="1"/>
              <a:t>xor.com</a:t>
            </a:r>
            <a:r>
              <a:rPr lang="en-US" altLang="zh-TW" dirty="0"/>
              <a:t>(</a:t>
            </a:r>
            <a:r>
              <a:rPr lang="en-US" altLang="zh-TW" dirty="0" err="1"/>
              <a:t>rw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/users/</a:t>
            </a:r>
            <a:r>
              <a:rPr lang="en-US" altLang="zh-TW" dirty="0" err="1"/>
              <a:t>evi</a:t>
            </a:r>
            <a:r>
              <a:rPr lang="en-US" altLang="zh-TW" dirty="0"/>
              <a:t>		(</a:t>
            </a:r>
            <a:r>
              <a:rPr lang="en-US" altLang="zh-TW" dirty="0" err="1"/>
              <a:t>noaccess</a:t>
            </a:r>
            <a:r>
              <a:rPr lang="en-US" altLang="zh-TW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0687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(Solaris.1)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Exporting filesystem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/etc/dfs/dfstab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Each line will execute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smtClean="0">
                <a:ea typeface="新細明體" panose="02020500000000000000" pitchFamily="18" charset="-120"/>
              </a:rPr>
              <a:t>share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smtClean="0">
                <a:ea typeface="新細明體" panose="02020500000000000000" pitchFamily="18" charset="-120"/>
              </a:rPr>
              <a:t> command to export one NFS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[format] share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400" smtClean="0">
                <a:ea typeface="新細明體" panose="02020500000000000000" pitchFamily="18" charset="-120"/>
              </a:rPr>
              <a:t>F nfs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400" smtClean="0">
                <a:ea typeface="新細明體" panose="02020500000000000000" pitchFamily="18" charset="-120"/>
              </a:rPr>
              <a:t>o option-list directory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Ex: share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400" smtClean="0">
                <a:ea typeface="新細明體" panose="02020500000000000000" pitchFamily="18" charset="-120"/>
              </a:rPr>
              <a:t>F nfs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400" smtClean="0">
                <a:ea typeface="新細明體" panose="02020500000000000000" pitchFamily="18" charset="-120"/>
              </a:rPr>
              <a:t>o rw=ccbsd5.csie.nctu.edu.tw /home2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Run shareall command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/usr/sbin/shareall</a:t>
            </a:r>
          </a:p>
        </p:txBody>
      </p:sp>
      <p:graphicFrame>
        <p:nvGraphicFramePr>
          <p:cNvPr id="37964" name="Group 76"/>
          <p:cNvGraphicFramePr>
            <a:graphicFrameLocks noGrp="1"/>
          </p:cNvGraphicFramePr>
          <p:nvPr>
            <p:ph sz="half" idx="4294967295"/>
          </p:nvPr>
        </p:nvGraphicFramePr>
        <p:xfrm>
          <a:off x="1066800" y="4191000"/>
          <a:ext cx="7848600" cy="1706561"/>
        </p:xfrm>
        <a:graphic>
          <a:graphicData uri="http://schemas.openxmlformats.org/drawingml/2006/table">
            <a:tbl>
              <a:tblPr/>
              <a:tblGrid>
                <a:gridCol w="1949450"/>
                <a:gridCol w="5899150"/>
              </a:tblGrid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netgroup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IP networks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@CIDR-style specification (ex: @140.113.235.2/24)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DNS domains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.xxx.yyy any host within the domain (ex: .nctu.edu.tw)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0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(Solaris.2)</a:t>
            </a:r>
          </a:p>
        </p:txBody>
      </p:sp>
      <p:graphicFrame>
        <p:nvGraphicFramePr>
          <p:cNvPr id="39991" name="Group 55"/>
          <p:cNvGraphicFramePr>
            <a:graphicFrameLocks noGrp="1"/>
          </p:cNvGraphicFramePr>
          <p:nvPr>
            <p:ph idx="1"/>
          </p:nvPr>
        </p:nvGraphicFramePr>
        <p:xfrm>
          <a:off x="990600" y="1524000"/>
          <a:ext cx="7772400" cy="3744913"/>
        </p:xfrm>
        <a:graphic>
          <a:graphicData uri="http://schemas.openxmlformats.org/drawingml/2006/table">
            <a:tbl>
              <a:tblPr/>
              <a:tblGrid>
                <a:gridCol w="1981200"/>
                <a:gridCol w="57912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ro,rw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Read-only to all, Read-write to 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ro=list, rw=list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Hosts in the list can do ro/rw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root=list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Lists hosts permitted to access this filesystem as root. Otherwise, root access from a client is equivalent to by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nobody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anon=xxx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Specify the UID to which root is remapped. Default is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nobody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anongid=xxx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Related to root_squash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Forbids clients to mount subdirectories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nosuid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Prevents setuid and setgid from being created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737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(3)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nfsd daemon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Handle NFS file access request from NFS clients</a:t>
            </a:r>
          </a:p>
          <a:p>
            <a:pPr lvl="1" eaLnBrk="1" hangingPunct="1"/>
            <a:r>
              <a:rPr lang="en-US" altLang="zh-TW" sz="1800" smtClean="0">
                <a:solidFill>
                  <a:srgbClr val="FF0000"/>
                </a:solidFill>
                <a:ea typeface="新細明體" panose="02020500000000000000" pitchFamily="18" charset="-120"/>
              </a:rPr>
              <a:t>Number of nfsd is important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Too small, some NFS request may be not served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Too large, load will be high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In FreeBSD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Specify nfsd options in /etc/rc.conf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nfs_server_enable=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YES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nfs_server_flags=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-u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600" smtClean="0">
                <a:ea typeface="新細明體" panose="02020500000000000000" pitchFamily="18" charset="-120"/>
              </a:rPr>
              <a:t>t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sz="1600" smtClean="0">
                <a:ea typeface="新細明體" panose="02020500000000000000" pitchFamily="18" charset="-120"/>
              </a:rPr>
              <a:t>n 4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60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924800" cy="5029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 Client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Mount NFS filesystem first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Access file under NFS filesystem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mount command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[format]</a:t>
            </a:r>
          </a:p>
          <a:p>
            <a:pPr lvl="2" eaLnBrk="1" hangingPunct="1"/>
            <a:r>
              <a:rPr lang="en-US" altLang="zh-TW" sz="1600" i="1" dirty="0" smtClean="0">
                <a:ea typeface="新細明體" panose="02020500000000000000" pitchFamily="18" charset="-120"/>
              </a:rPr>
              <a:t>mount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[-o options] </a:t>
            </a:r>
            <a:r>
              <a:rPr lang="en-US" altLang="zh-TW" sz="1600" i="1" dirty="0" err="1" smtClean="0">
                <a:ea typeface="新細明體" panose="02020500000000000000" pitchFamily="18" charset="-120"/>
              </a:rPr>
              <a:t>host:directory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 </a:t>
            </a:r>
            <a:r>
              <a:rPr lang="en-US" altLang="zh-TW" sz="1600" i="1" dirty="0" smtClean="0">
                <a:ea typeface="新細明體" panose="02020500000000000000" pitchFamily="18" charset="-120"/>
              </a:rPr>
              <a:t>mount-point</a:t>
            </a:r>
          </a:p>
          <a:p>
            <a:pPr lvl="1" eaLnBrk="1" hangingPunct="1"/>
            <a:r>
              <a:rPr lang="en-US" altLang="zh-TW" sz="1800" i="1" dirty="0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</a:t>
            </a:r>
            <a:r>
              <a:rPr lang="en-US" altLang="zh-TW" sz="1600" b="1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t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ccbsd4:/home/www /home/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/www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fstab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(/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vfstab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in Solaris)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-a -t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(FreeBSD, Linux)</a:t>
            </a: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% mount </a:t>
            </a:r>
            <a:r>
              <a:rPr lang="en-US" altLang="zh-TW" sz="1600" b="1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a </a:t>
            </a:r>
            <a:r>
              <a:rPr lang="en-US" altLang="zh-TW" sz="1600" b="1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F </a:t>
            </a:r>
            <a:r>
              <a:rPr lang="en-US" altLang="zh-TW" sz="1600" b="1" dirty="0" err="1" smtClean="0">
                <a:ea typeface="新細明體" panose="02020500000000000000" pitchFamily="18" charset="-120"/>
              </a:rPr>
              <a:t>nfs</a:t>
            </a:r>
            <a:r>
              <a:rPr lang="en-US" altLang="zh-TW" sz="1600" b="1" dirty="0" smtClean="0">
                <a:ea typeface="新細明體" panose="02020500000000000000" pitchFamily="18" charset="-120"/>
              </a:rPr>
              <a:t> (Solaris)</a:t>
            </a:r>
          </a:p>
          <a:p>
            <a:pPr lvl="2" eaLnBrk="1" hangingPunct="1"/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zh-TW" sz="1600" b="1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b="1" dirty="0" smtClean="0">
                <a:ea typeface="新細明體" panose="02020500000000000000" pitchFamily="18" charset="-120"/>
              </a:rPr>
              <a:t>Aborting 20-hour simulation after running for 18 hours due to transient network glitch</a:t>
            </a:r>
            <a:endParaRPr lang="en-US" altLang="zh-TW" sz="1600" dirty="0" smtClean="0">
              <a:ea typeface="新細明體" panose="02020500000000000000" pitchFamily="18" charset="-12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57250" y="5029200"/>
            <a:ext cx="7981950" cy="9239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# Device	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Mountpoint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FStype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Options	  Dump  Pass#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j-lt"/>
              </a:rPr>
              <a:t>dragon:/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/man		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/man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nfs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      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ro,bg,soft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  0          0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ccserv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:/spool/mail		/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var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/mail	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nfs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        	</a:t>
            </a:r>
            <a:r>
              <a:rPr lang="en-US" altLang="zh-TW" dirty="0" err="1">
                <a:solidFill>
                  <a:schemeClr val="bg1"/>
                </a:solidFill>
                <a:latin typeface="+mj-lt"/>
              </a:rPr>
              <a:t>rw,bg,intr</a:t>
            </a:r>
            <a:r>
              <a:rPr lang="en-US" altLang="zh-TW" dirty="0">
                <a:solidFill>
                  <a:schemeClr val="bg1"/>
                </a:solidFill>
                <a:latin typeface="+mj-lt"/>
              </a:rPr>
              <a:t>	  0          0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(2)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NFS mount flags</a:t>
            </a:r>
          </a:p>
        </p:txBody>
      </p:sp>
      <p:graphicFrame>
        <p:nvGraphicFramePr>
          <p:cNvPr id="44173" name="Group 141"/>
          <p:cNvGraphicFramePr>
            <a:graphicFrameLocks noGrp="1"/>
          </p:cNvGraphicFramePr>
          <p:nvPr>
            <p:ph sz="half" idx="4294967295"/>
          </p:nvPr>
        </p:nvGraphicFramePr>
        <p:xfrm>
          <a:off x="1066800" y="1984375"/>
          <a:ext cx="7769225" cy="4357689"/>
        </p:xfrm>
        <a:graphic>
          <a:graphicData uri="http://schemas.openxmlformats.org/drawingml/2006/table">
            <a:tbl>
              <a:tblPr/>
              <a:tblGrid>
                <a:gridCol w="1019175"/>
                <a:gridCol w="1038225"/>
                <a:gridCol w="571182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 or rw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Mount the NFS as ro or rw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failed, keep trying in background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hard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server down, access will keep trying until server comes back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server down, let access fail and return error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intr, nointr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Allow/Disallow user to interrupt blocked access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retrans=n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 of times to repeat a request before error return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timeo=n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Timeout period of requests (tens of seconds)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rsize=n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read buffer size to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wsize=n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S,L,F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write buffer size to n 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vers=n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Selects NFS v2 or 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nfsv3,nfsv2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Selects NFS v2 or 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proto=prot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 or 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L,F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TCP. UDP is 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Components of NFS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Client-side NFS (3)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Client side daemons that enhance performance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biod (block I/O daemon, or called </a:t>
            </a:r>
            <a:r>
              <a:rPr lang="en-US" altLang="zh-TW" sz="1800" smtClean="0">
                <a:solidFill>
                  <a:srgbClr val="FF0000"/>
                </a:solidFill>
                <a:ea typeface="新細明體" panose="02020500000000000000" pitchFamily="18" charset="-120"/>
              </a:rPr>
              <a:t>nfsiod</a:t>
            </a:r>
            <a:r>
              <a:rPr lang="en-US" altLang="zh-TW" sz="180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Perform read-ahead and write-behind caching</a:t>
            </a:r>
          </a:p>
        </p:txBody>
      </p:sp>
      <p:pic>
        <p:nvPicPr>
          <p:cNvPr id="15364" name="Picture 4" descr="img1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90800"/>
            <a:ext cx="6096000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NFS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3886200" cy="4648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Share filesystem to other hosts via network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History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Introduced by Sun Microsystems in 1985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Originally designed for diskless client-server architecture </a:t>
            </a:r>
          </a:p>
        </p:txBody>
      </p:sp>
      <p:pic>
        <p:nvPicPr>
          <p:cNvPr id="4100" name="Picture 4" descr="diskles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8" y="1143000"/>
            <a:ext cx="409416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33800"/>
            <a:ext cx="4357688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NFS Utilities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nfsstat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Display NFS statistics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nfsstat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s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(display statistics of NFS server)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nfsstat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-c 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(display statistics of NFS client)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914400" y="2771775"/>
            <a:ext cx="6429261" cy="4016484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[/u/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/94/9455832] -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chwong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nfsstat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-c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Client Info: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Rpc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Counts: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Getattr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Setattr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Lookup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Readlink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Read     Write    Create    Remove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1065253     34196    379742      5187    111699    182603     18049     29803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Rename      Link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Symlink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Mkdir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Rmdir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Readdir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RdirPlus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Access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20838      4746         1        10      1003      4705         0    316560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Mknod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Fsstat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Fsinfo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PathConf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Commit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13742      3889         0     75747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Rpc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Info: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TimedOut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Invalid X Replies   Retries  Requests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0        </a:t>
            </a:r>
            <a:r>
              <a:rPr lang="zh-TW" altLang="en-US" sz="1500" dirty="0" smtClean="0">
                <a:solidFill>
                  <a:schemeClr val="bg1"/>
                </a:solidFill>
                <a:latin typeface="+mn-lt"/>
              </a:rPr>
              <a:t> 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69      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3994   2267773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Cache Info: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Attr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Lkup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BioR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BioW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</a:t>
            </a: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1920497   1259363   1256973    379714    352854    102015    521158    182603</a:t>
            </a:r>
          </a:p>
          <a:p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BioRLHits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BioD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Misses </a:t>
            </a:r>
            <a:r>
              <a:rPr lang="en-US" altLang="zh-TW" sz="1500" dirty="0" err="1">
                <a:solidFill>
                  <a:schemeClr val="bg1"/>
                </a:solidFill>
                <a:latin typeface="+mn-lt"/>
              </a:rPr>
              <a:t>DirE</a:t>
            </a:r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Hits    </a:t>
            </a:r>
            <a:r>
              <a:rPr lang="en-US" altLang="zh-TW" sz="1500" dirty="0" smtClean="0">
                <a:solidFill>
                  <a:schemeClr val="bg1"/>
                </a:solidFill>
                <a:latin typeface="+mn-lt"/>
              </a:rPr>
              <a:t>Misses</a:t>
            </a:r>
            <a:endParaRPr lang="en-US" altLang="zh-TW" sz="1500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sz="1500" dirty="0">
                <a:solidFill>
                  <a:schemeClr val="bg1"/>
                </a:solidFill>
                <a:latin typeface="+mn-lt"/>
              </a:rPr>
              <a:t>   347749      5187     14996      4685      6137         0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NFS Utilities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 smtClean="0">
                <a:ea typeface="新細明體" panose="02020500000000000000" pitchFamily="18" charset="-120"/>
              </a:rPr>
              <a:t>showmount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showmount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-e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cchome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show the 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hosts</a:t>
            </a:r>
            <a:r>
              <a:rPr lang="en-US" altLang="zh-TW" sz="1600" dirty="0" err="1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export list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%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showmount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a 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List all mount points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55750" y="3048000"/>
            <a:ext cx="5302250" cy="1077913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magpie  [/u/</a:t>
            </a:r>
            <a:r>
              <a:rPr lang="en-US" altLang="zh-TW" dirty="0" err="1"/>
              <a:t>dcs</a:t>
            </a:r>
            <a:r>
              <a:rPr lang="en-US" altLang="zh-TW" dirty="0"/>
              <a:t>/94/9455832] -</a:t>
            </a:r>
            <a:r>
              <a:rPr lang="en-US" altLang="zh-TW" dirty="0" err="1"/>
              <a:t>chwong</a:t>
            </a:r>
            <a:r>
              <a:rPr lang="en-US" altLang="zh-TW" dirty="0"/>
              <a:t>- </a:t>
            </a:r>
            <a:r>
              <a:rPr lang="en-US" altLang="zh-TW" dirty="0" err="1"/>
              <a:t>showmount</a:t>
            </a:r>
            <a:r>
              <a:rPr lang="en-US" altLang="zh-TW" dirty="0"/>
              <a:t> -e magpie</a:t>
            </a:r>
          </a:p>
          <a:p>
            <a:r>
              <a:rPr lang="en-US" altLang="zh-TW" dirty="0"/>
              <a:t>Exports list on magpie:</a:t>
            </a:r>
          </a:p>
          <a:p>
            <a:r>
              <a:rPr lang="en-US" altLang="zh-TW" dirty="0"/>
              <a:t>/home		</a:t>
            </a:r>
            <a:r>
              <a:rPr lang="en-US" altLang="zh-TW" dirty="0" err="1"/>
              <a:t>ccduty</a:t>
            </a:r>
            <a:r>
              <a:rPr lang="en-US" altLang="zh-TW" dirty="0"/>
              <a:t> </a:t>
            </a:r>
            <a:r>
              <a:rPr lang="en-US" altLang="zh-TW" dirty="0" err="1"/>
              <a:t>mailgate</a:t>
            </a:r>
            <a:r>
              <a:rPr lang="en-US" altLang="zh-TW" dirty="0"/>
              <a:t> 140.113.209.0</a:t>
            </a:r>
          </a:p>
          <a:p>
            <a:r>
              <a:rPr lang="en-US" altLang="zh-TW" dirty="0"/>
              <a:t>/</a:t>
            </a:r>
            <a:r>
              <a:rPr lang="en-US" altLang="zh-TW" dirty="0" err="1"/>
              <a:t>drongo</a:t>
            </a:r>
            <a:r>
              <a:rPr lang="en-US" altLang="zh-TW" dirty="0"/>
              <a:t>		operator </a:t>
            </a:r>
            <a:r>
              <a:rPr lang="en-US" altLang="zh-TW" dirty="0" err="1"/>
              <a:t>ccduty</a:t>
            </a:r>
            <a:r>
              <a:rPr lang="en-US" altLang="zh-TW" dirty="0"/>
              <a:t> </a:t>
            </a:r>
            <a:r>
              <a:rPr lang="en-US" altLang="zh-TW" dirty="0" err="1"/>
              <a:t>mailgate</a:t>
            </a:r>
            <a:r>
              <a:rPr lang="en-US" altLang="zh-TW" dirty="0"/>
              <a:t> 140.113.209.0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579563" y="4227513"/>
            <a:ext cx="4592637" cy="2554287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cshome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[/u/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dcs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/94/9455832]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chwong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showmount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 -a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All mount points on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localhost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bsd1:/home2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bsd1:/raid/home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:/home2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</a:rPr>
              <a:t>csduty</a:t>
            </a: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linux1:/raid/home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linux2:/raid/home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nat235.dynamic:/raid/home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</a:rPr>
              <a:t>sun1:/raid/home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NFS in FreeBSD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server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Edit /etc/rc.conf</a:t>
            </a: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NFS client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889125" y="2149475"/>
            <a:ext cx="2844048" cy="1200329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…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nfs_server_enable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="YES"</a:t>
            </a:r>
          </a:p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+mn-lt"/>
              </a:rPr>
              <a:t>nfs_server_flags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="-u </a:t>
            </a:r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-t -n </a:t>
            </a:r>
            <a:r>
              <a:rPr lang="en-US" altLang="zh-TW" dirty="0">
                <a:solidFill>
                  <a:schemeClr val="bg1"/>
                </a:solidFill>
                <a:latin typeface="+mn-lt"/>
              </a:rPr>
              <a:t>4"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+mn-lt"/>
              </a:rPr>
              <a:t>…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905000" y="3962400"/>
            <a:ext cx="2568575" cy="923925"/>
          </a:xfrm>
          <a:prstGeom prst="rect">
            <a:avLst/>
          </a:prstGeom>
          <a:solidFill>
            <a:schemeClr val="bg2"/>
          </a:solidFill>
          <a:ln w="38100" cmpd="dbl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zh-TW"/>
            </a:defPPr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zh-TW" dirty="0"/>
              <a:t>…</a:t>
            </a:r>
          </a:p>
          <a:p>
            <a:r>
              <a:rPr lang="en-US" altLang="zh-TW" dirty="0" err="1"/>
              <a:t>nfs_client_enable</a:t>
            </a:r>
            <a:r>
              <a:rPr lang="en-US" altLang="zh-TW" dirty="0"/>
              <a:t>="YES"</a:t>
            </a:r>
          </a:p>
          <a:p>
            <a:r>
              <a:rPr lang="en-US" altLang="zh-TW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NFSv2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Synchronous write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V2 NFS server must commit each modified block to disk before replying to NFS client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Cause long delay when there is a NFS write operation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NFSv3 in 1990s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Asynchronous write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Provide increase performance and better support for large files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 in 2000s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Available in FreeBSD 8.1-R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Stateful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protocol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Unicode support 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NFSv4.1 </a:t>
            </a:r>
            <a:r>
              <a:rPr lang="en-US" altLang="zh-TW" sz="2000" dirty="0">
                <a:ea typeface="新細明體" panose="02020500000000000000" pitchFamily="18" charset="-120"/>
              </a:rPr>
              <a:t>in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2010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pNFS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NFSv4.2 </a:t>
            </a:r>
            <a:r>
              <a:rPr lang="en-US" altLang="zh-TW" sz="2000" dirty="0">
                <a:ea typeface="新細明體" panose="02020500000000000000" pitchFamily="18" charset="-120"/>
              </a:rPr>
              <a:t>in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2016</a:t>
            </a:r>
            <a:endParaRPr lang="en-US" altLang="zh-TW" sz="200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Sun</a:t>
            </a:r>
            <a:r>
              <a:rPr lang="en-US" altLang="zh-TW" sz="20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2000" smtClean="0">
                <a:ea typeface="新細明體" panose="02020500000000000000" pitchFamily="18" charset="-120"/>
              </a:rPr>
              <a:t>s ONC distributed computing standards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NFS client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RPC  Transport Layer 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…</a:t>
            </a:r>
            <a:endParaRPr lang="en-US" altLang="zh-TW" sz="1800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Transport Layer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UDP: Lack congestion control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TCP: become more suitable </a:t>
            </a:r>
          </a:p>
        </p:txBody>
      </p:sp>
      <p:pic>
        <p:nvPicPr>
          <p:cNvPr id="6148" name="Picture 4" descr="nfsConf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200400"/>
            <a:ext cx="6248400" cy="325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mounting protocol (3)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Advanced NFS feature support by OS</a:t>
            </a:r>
          </a:p>
        </p:txBody>
      </p:sp>
      <p:graphicFrame>
        <p:nvGraphicFramePr>
          <p:cNvPr id="13353" name="Group 41"/>
          <p:cNvGraphicFramePr>
            <a:graphicFrameLocks noGrp="1"/>
          </p:cNvGraphicFramePr>
          <p:nvPr>
            <p:ph sz="half" idx="4294967295"/>
          </p:nvPr>
        </p:nvGraphicFramePr>
        <p:xfrm>
          <a:off x="1295400" y="2133600"/>
          <a:ext cx="6600825" cy="2152652"/>
        </p:xfrm>
        <a:graphic>
          <a:graphicData uri="http://schemas.openxmlformats.org/drawingml/2006/table">
            <a:tbl>
              <a:tblPr/>
              <a:tblGrid>
                <a:gridCol w="1651000"/>
                <a:gridCol w="1649413"/>
                <a:gridCol w="1651000"/>
                <a:gridCol w="1649412"/>
              </a:tblGrid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NFSv3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Default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 (debian)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UDP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50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Components of NFS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Including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Mounting Protocol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Mount Server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Daemons that coordinate basic file service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Diagnostic utilities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(1)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36109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NFS Server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Export sharing filesystem</a:t>
            </a:r>
          </a:p>
          <a:p>
            <a:pPr lvl="2" eaLnBrk="1" hangingPunct="1"/>
            <a:r>
              <a:rPr lang="en-US" altLang="zh-TW" sz="1600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System dependent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Waiting for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mount request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mountd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rpc.mountd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 daemon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Waiting for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file access request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en-US" altLang="zh-TW" sz="1600" dirty="0" err="1" smtClean="0">
                <a:ea typeface="新細明體" panose="02020500000000000000" pitchFamily="18" charset="-120"/>
              </a:rPr>
              <a:t>nfsd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rpc.nfsd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 daemon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Lock the files being accessed (optional)</a:t>
            </a:r>
          </a:p>
          <a:p>
            <a:pPr lvl="2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lockd</a:t>
            </a:r>
            <a:r>
              <a:rPr lang="en-US" altLang="zh-TW" sz="1600" dirty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>
                <a:ea typeface="新細明體" panose="02020500000000000000" pitchFamily="18" charset="-120"/>
              </a:rPr>
              <a:t>rpc.lockd</a:t>
            </a:r>
            <a:r>
              <a:rPr lang="en-US" altLang="zh-TW" sz="1600" dirty="0">
                <a:ea typeface="新細明體" panose="02020500000000000000" pitchFamily="18" charset="-120"/>
              </a:rPr>
              <a:t>) </a:t>
            </a:r>
            <a:r>
              <a:rPr lang="en-US" altLang="zh-TW" sz="1600" dirty="0" err="1">
                <a:ea typeface="新細明體" panose="02020500000000000000" pitchFamily="18" charset="-120"/>
              </a:rPr>
              <a:t>deamon</a:t>
            </a:r>
            <a:endParaRPr lang="en-US" altLang="zh-TW" sz="1600" dirty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Check the correctness of the files (optional)</a:t>
            </a:r>
          </a:p>
          <a:p>
            <a:pPr lvl="2" eaLnBrk="1" hangingPunct="1"/>
            <a:r>
              <a:rPr lang="en-US" altLang="zh-TW" sz="1600" dirty="0" err="1">
                <a:ea typeface="新細明體" panose="02020500000000000000" pitchFamily="18" charset="-120"/>
              </a:rPr>
              <a:t>statd</a:t>
            </a:r>
            <a:r>
              <a:rPr lang="en-US" altLang="zh-TW" sz="1600" dirty="0">
                <a:ea typeface="新細明體" panose="02020500000000000000" pitchFamily="18" charset="-120"/>
              </a:rPr>
              <a:t> (</a:t>
            </a:r>
            <a:r>
              <a:rPr lang="en-US" altLang="zh-TW" sz="1600" dirty="0" err="1">
                <a:ea typeface="新細明體" panose="02020500000000000000" pitchFamily="18" charset="-120"/>
              </a:rPr>
              <a:t>rpc.statd</a:t>
            </a:r>
            <a:r>
              <a:rPr lang="en-US" altLang="zh-TW" sz="1600" dirty="0">
                <a:ea typeface="新細明體" panose="02020500000000000000" pitchFamily="18" charset="-120"/>
              </a:rPr>
              <a:t>) daemon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(2)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zh-TW" smtClean="0">
                <a:ea typeface="新細明體" panose="02020500000000000000" pitchFamily="18" charset="-120"/>
              </a:rPr>
              <a:t>Exporting filesystem</a:t>
            </a: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Edit export configuration file</a:t>
            </a:r>
          </a:p>
          <a:p>
            <a:pPr marL="1295400" lvl="2" indent="-381000" eaLnBrk="1" hangingPunct="1"/>
            <a:r>
              <a:rPr lang="en-US" altLang="zh-TW" sz="1600" smtClean="0">
                <a:ea typeface="新細明體" panose="02020500000000000000" pitchFamily="18" charset="-120"/>
              </a:rPr>
              <a:t>Each line is 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600" smtClean="0">
                <a:ea typeface="新細明體" panose="02020500000000000000" pitchFamily="18" charset="-120"/>
              </a:rPr>
              <a:t>what to export and how</a:t>
            </a:r>
            <a:r>
              <a:rPr lang="en-US" altLang="zh-TW" sz="16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marL="914400" lvl="1" indent="-4572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Reload related daemons</a:t>
            </a:r>
          </a:p>
        </p:txBody>
      </p:sp>
      <p:graphicFrame>
        <p:nvGraphicFramePr>
          <p:cNvPr id="18472" name="Group 40"/>
          <p:cNvGraphicFramePr>
            <a:graphicFrameLocks noGrp="1"/>
          </p:cNvGraphicFramePr>
          <p:nvPr>
            <p:ph sz="half" idx="4294967295"/>
          </p:nvPr>
        </p:nvGraphicFramePr>
        <p:xfrm>
          <a:off x="1447800" y="3355975"/>
          <a:ext cx="7010400" cy="1828800"/>
        </p:xfrm>
        <a:graphic>
          <a:graphicData uri="http://schemas.openxmlformats.org/drawingml/2006/table">
            <a:tbl>
              <a:tblPr/>
              <a:tblGrid>
                <a:gridCol w="1419225"/>
                <a:gridCol w="2474913"/>
                <a:gridCol w="3116262"/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Exports  info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How to reload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 -1 &lt;mountd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pid&gt;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/usr/sbin/exportfs -a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dfs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dfstab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/usr/sbin/shareall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/etc/exports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/usr/sbin/exportfs -a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Components of NFS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Server-side NFS (FreeBSD.1)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Exporting </a:t>
            </a:r>
            <a:r>
              <a:rPr lang="en-US" altLang="zh-TW" dirty="0" err="1" smtClean="0">
                <a:ea typeface="新細明體" pitchFamily="18" charset="-120"/>
              </a:rPr>
              <a:t>filesystem</a:t>
            </a:r>
            <a:endParaRPr lang="en-US" altLang="zh-TW" dirty="0" smtClean="0">
              <a:ea typeface="新細明體" pitchFamily="18" charset="-120"/>
            </a:endParaRP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/etc/exports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White-space separated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Format: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directory-list</a:t>
            </a:r>
            <a:r>
              <a:rPr lang="en-US" altLang="zh-TW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 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options-list</a:t>
            </a:r>
            <a:r>
              <a:rPr lang="en-US" altLang="zh-TW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  </a:t>
            </a:r>
            <a:r>
              <a:rPr lang="en-US" altLang="zh-TW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pitchFamily="18" charset="-120"/>
              </a:rPr>
              <a:t>client-list</a:t>
            </a:r>
          </a:p>
        </p:txBody>
      </p:sp>
      <p:graphicFrame>
        <p:nvGraphicFramePr>
          <p:cNvPr id="16533" name="Group 149"/>
          <p:cNvGraphicFramePr>
            <a:graphicFrameLocks noGrp="1"/>
          </p:cNvGraphicFramePr>
          <p:nvPr>
            <p:ph sz="half" idx="4294967295"/>
          </p:nvPr>
        </p:nvGraphicFramePr>
        <p:xfrm>
          <a:off x="1219200" y="2963863"/>
          <a:ext cx="7605713" cy="1989139"/>
        </p:xfrm>
        <a:graphic>
          <a:graphicData uri="http://schemas.openxmlformats.org/drawingml/2006/table">
            <a:tbl>
              <a:tblPr/>
              <a:tblGrid>
                <a:gridCol w="2057400"/>
                <a:gridCol w="5548313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ro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Exports read-only, default is (read-write)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alldirs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Allow any subdirectory to be mounted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maproot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=user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root to the specified user.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-mapall=user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Maps all UIDs to the specified user.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534" name="Group 150"/>
          <p:cNvGraphicFramePr>
            <a:graphicFrameLocks noGrp="1"/>
          </p:cNvGraphicFramePr>
          <p:nvPr/>
        </p:nvGraphicFramePr>
        <p:xfrm>
          <a:off x="1219200" y="5092700"/>
          <a:ext cx="7620000" cy="1341440"/>
        </p:xfrm>
        <a:graphic>
          <a:graphicData uri="http://schemas.openxmlformats.org/drawingml/2006/table">
            <a:tbl>
              <a:tblPr/>
              <a:tblGrid>
                <a:gridCol w="2057400"/>
                <a:gridCol w="5562600"/>
              </a:tblGrid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Client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hostname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Host name (ex: mailgate ccserv)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netgroup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NIS netgroups 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-network -mask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-network 140.113.235.0 -mask 255.255.255.0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2342</TotalTime>
  <Words>1322</Words>
  <Application>Microsoft Office PowerPoint</Application>
  <PresentationFormat>如螢幕大小 (4:3)</PresentationFormat>
  <Paragraphs>353</Paragraphs>
  <Slides>22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3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The Network File System</vt:lpstr>
      <vt:lpstr>NFS</vt:lpstr>
      <vt:lpstr>Components of NFS –  mounting protocol (1)</vt:lpstr>
      <vt:lpstr>Components of NFS –  mounting protocol (2)</vt:lpstr>
      <vt:lpstr>Components of NFS –  mounting protocol (3)</vt:lpstr>
      <vt:lpstr>Components of NFS</vt:lpstr>
      <vt:lpstr>Components of NFS –  Server-side NFS (1)</vt:lpstr>
      <vt:lpstr>Components of NFS –  Server-side NFS (2)</vt:lpstr>
      <vt:lpstr>Components of NFS –  Server-side NFS (FreeBSD.1)</vt:lpstr>
      <vt:lpstr>Components of NFS –  Server-side NFS (FreeBSD.2)</vt:lpstr>
      <vt:lpstr>Components of NFS –  Server-side NFS (Linux.1)</vt:lpstr>
      <vt:lpstr>Components of NFS –  Server-side NFS (Linux.2)</vt:lpstr>
      <vt:lpstr>Components of NFS –  Server-side NFS (Linux.3)</vt:lpstr>
      <vt:lpstr>Components of NFS –  Server-side NFS (Solaris.1)</vt:lpstr>
      <vt:lpstr>Components of NFS –  Server-side NFS (Solaris.2)</vt:lpstr>
      <vt:lpstr>Components of NFS –  Server-side NFS (3)</vt:lpstr>
      <vt:lpstr>Components of NFS –  Client-side NFS (1)</vt:lpstr>
      <vt:lpstr>Components of NFS –  Client-side NFS (2)</vt:lpstr>
      <vt:lpstr>Components of NFS –  Client-side NFS (3)</vt:lpstr>
      <vt:lpstr>Components of NFS –  NFS Utilities (1)</vt:lpstr>
      <vt:lpstr>Components of NFS –  NFS Utilities (2)</vt:lpstr>
      <vt:lpstr>NFS in FreeBSD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Network File System</dc:title>
  <dc:creator>Tse-Han Wang</dc:creator>
  <cp:lastModifiedBy>Tse-Han Wang</cp:lastModifiedBy>
  <cp:revision>705</cp:revision>
  <cp:lastPrinted>2017-12-05T09:51:14Z</cp:lastPrinted>
  <dcterms:created xsi:type="dcterms:W3CDTF">1601-01-01T00:00:00Z</dcterms:created>
  <dcterms:modified xsi:type="dcterms:W3CDTF">2017-12-05T15:49:29Z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