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6"/>
  </p:notesMasterIdLst>
  <p:handoutMasterIdLst>
    <p:handoutMasterId r:id="rId37"/>
  </p:handoutMasterIdLst>
  <p:sldIdLst>
    <p:sldId id="330" r:id="rId2"/>
    <p:sldId id="358" r:id="rId3"/>
    <p:sldId id="361" r:id="rId4"/>
    <p:sldId id="359" r:id="rId5"/>
    <p:sldId id="360" r:id="rId6"/>
    <p:sldId id="340" r:id="rId7"/>
    <p:sldId id="342" r:id="rId8"/>
    <p:sldId id="343" r:id="rId9"/>
    <p:sldId id="344" r:id="rId10"/>
    <p:sldId id="345" r:id="rId11"/>
    <p:sldId id="346" r:id="rId12"/>
    <p:sldId id="368" r:id="rId13"/>
    <p:sldId id="369" r:id="rId14"/>
    <p:sldId id="370" r:id="rId15"/>
    <p:sldId id="371" r:id="rId16"/>
    <p:sldId id="372" r:id="rId17"/>
    <p:sldId id="373" r:id="rId18"/>
    <p:sldId id="374" r:id="rId19"/>
    <p:sldId id="365" r:id="rId20"/>
    <p:sldId id="367" r:id="rId21"/>
    <p:sldId id="362" r:id="rId22"/>
    <p:sldId id="350" r:id="rId23"/>
    <p:sldId id="351" r:id="rId24"/>
    <p:sldId id="352" r:id="rId25"/>
    <p:sldId id="353" r:id="rId26"/>
    <p:sldId id="354" r:id="rId27"/>
    <p:sldId id="355" r:id="rId28"/>
    <p:sldId id="363" r:id="rId29"/>
    <p:sldId id="356" r:id="rId30"/>
    <p:sldId id="357" r:id="rId31"/>
    <p:sldId id="375" r:id="rId32"/>
    <p:sldId id="376" r:id="rId33"/>
    <p:sldId id="364" r:id="rId34"/>
    <p:sldId id="349" r:id="rId35"/>
  </p:sldIdLst>
  <p:sldSz cx="9144000" cy="6858000" type="screen4x3"/>
  <p:notesSz cx="9874250" cy="6797675"/>
  <p:defaultTextStyle>
    <a:defPPr>
      <a:defRPr lang="zh-TW"/>
    </a:defPPr>
    <a:lvl1pPr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381" autoAdjust="0"/>
  </p:normalViewPr>
  <p:slideViewPr>
    <p:cSldViewPr>
      <p:cViewPr varScale="1">
        <p:scale>
          <a:sx n="98" d="100"/>
          <a:sy n="98" d="100"/>
        </p:scale>
        <p:origin x="197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1"/>
            <a:ext cx="4278842" cy="341064"/>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5593123" y="1"/>
            <a:ext cx="4278842" cy="341064"/>
          </a:xfrm>
          <a:prstGeom prst="rect">
            <a:avLst/>
          </a:prstGeom>
        </p:spPr>
        <p:txBody>
          <a:bodyPr vert="horz" lIns="91440" tIns="45720" rIns="91440" bIns="45720" rtlCol="0"/>
          <a:lstStyle>
            <a:lvl1pPr algn="r">
              <a:defRPr sz="1200"/>
            </a:lvl1pPr>
          </a:lstStyle>
          <a:p>
            <a:fld id="{AF1C9CC8-444F-4FE4-8D50-BFD574BE1229}" type="datetimeFigureOut">
              <a:rPr lang="zh-TW" altLang="en-US" smtClean="0"/>
              <a:t>2017/11/29</a:t>
            </a:fld>
            <a:endParaRPr lang="zh-TW" altLang="en-US"/>
          </a:p>
        </p:txBody>
      </p:sp>
      <p:sp>
        <p:nvSpPr>
          <p:cNvPr id="4" name="頁尾版面配置區 3"/>
          <p:cNvSpPr>
            <a:spLocks noGrp="1"/>
          </p:cNvSpPr>
          <p:nvPr>
            <p:ph type="ftr" sz="quarter" idx="2"/>
          </p:nvPr>
        </p:nvSpPr>
        <p:spPr>
          <a:xfrm>
            <a:off x="0" y="6456612"/>
            <a:ext cx="4278842" cy="341063"/>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5593123" y="6456612"/>
            <a:ext cx="4278842" cy="341063"/>
          </a:xfrm>
          <a:prstGeom prst="rect">
            <a:avLst/>
          </a:prstGeom>
        </p:spPr>
        <p:txBody>
          <a:bodyPr vert="horz" lIns="91440" tIns="45720" rIns="91440" bIns="45720" rtlCol="0" anchor="b"/>
          <a:lstStyle>
            <a:lvl1pPr algn="r">
              <a:defRPr sz="1200"/>
            </a:lvl1pPr>
          </a:lstStyle>
          <a:p>
            <a:fld id="{44E65E59-1D9A-4748-A7C8-7BB8C667154B}" type="slidenum">
              <a:rPr lang="zh-TW" altLang="en-US" smtClean="0"/>
              <a:t>‹#›</a:t>
            </a:fld>
            <a:endParaRPr lang="zh-TW" altLang="en-US"/>
          </a:p>
        </p:txBody>
      </p:sp>
    </p:spTree>
    <p:extLst>
      <p:ext uri="{BB962C8B-B14F-4D97-AF65-F5344CB8AC3E}">
        <p14:creationId xmlns:p14="http://schemas.microsoft.com/office/powerpoint/2010/main" val="38487186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4278842"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kumimoji="1" sz="1200">
                <a:latin typeface="Arial" charset="0"/>
              </a:defRPr>
            </a:lvl1pPr>
          </a:lstStyle>
          <a:p>
            <a:pPr>
              <a:defRPr/>
            </a:pPr>
            <a:endParaRPr lang="en-US" altLang="zh-TW"/>
          </a:p>
        </p:txBody>
      </p:sp>
      <p:sp>
        <p:nvSpPr>
          <p:cNvPr id="12291" name="Rectangle 3"/>
          <p:cNvSpPr>
            <a:spLocks noGrp="1" noChangeArrowheads="1"/>
          </p:cNvSpPr>
          <p:nvPr>
            <p:ph type="dt" idx="1"/>
          </p:nvPr>
        </p:nvSpPr>
        <p:spPr bwMode="auto">
          <a:xfrm>
            <a:off x="5593123" y="0"/>
            <a:ext cx="4278842"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1" sz="1200">
                <a:latin typeface="Arial" charset="0"/>
              </a:defRPr>
            </a:lvl1pPr>
          </a:lstStyle>
          <a:p>
            <a:pPr>
              <a:defRPr/>
            </a:pPr>
            <a:endParaRPr lang="en-US" altLang="zh-TW"/>
          </a:p>
        </p:txBody>
      </p:sp>
      <p:sp>
        <p:nvSpPr>
          <p:cNvPr id="29700" name="Rectangle 4"/>
          <p:cNvSpPr>
            <a:spLocks noGrp="1" noRot="1" noChangeAspect="1" noChangeArrowheads="1" noTextEdit="1"/>
          </p:cNvSpPr>
          <p:nvPr>
            <p:ph type="sldImg" idx="2"/>
          </p:nvPr>
        </p:nvSpPr>
        <p:spPr bwMode="auto">
          <a:xfrm>
            <a:off x="3236913" y="509588"/>
            <a:ext cx="3400425"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87425" y="3228896"/>
            <a:ext cx="7899400" cy="30589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12294" name="Rectangle 6"/>
          <p:cNvSpPr>
            <a:spLocks noGrp="1" noChangeArrowheads="1"/>
          </p:cNvSpPr>
          <p:nvPr>
            <p:ph type="ftr" sz="quarter" idx="4"/>
          </p:nvPr>
        </p:nvSpPr>
        <p:spPr bwMode="auto">
          <a:xfrm>
            <a:off x="0" y="6456612"/>
            <a:ext cx="4278842"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1" sz="1200">
                <a:latin typeface="Arial" charset="0"/>
              </a:defRPr>
            </a:lvl1pPr>
          </a:lstStyle>
          <a:p>
            <a:pPr>
              <a:defRPr/>
            </a:pPr>
            <a:endParaRPr lang="en-US" altLang="zh-TW"/>
          </a:p>
        </p:txBody>
      </p:sp>
      <p:sp>
        <p:nvSpPr>
          <p:cNvPr id="12295" name="Rectangle 7"/>
          <p:cNvSpPr>
            <a:spLocks noGrp="1" noChangeArrowheads="1"/>
          </p:cNvSpPr>
          <p:nvPr>
            <p:ph type="sldNum" sz="quarter" idx="5"/>
          </p:nvPr>
        </p:nvSpPr>
        <p:spPr bwMode="auto">
          <a:xfrm>
            <a:off x="5593123" y="6456612"/>
            <a:ext cx="4278842"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1" sz="1200"/>
            </a:lvl1pPr>
          </a:lstStyle>
          <a:p>
            <a:fld id="{B0E35BBA-9F06-40A1-8526-EDC970363DBD}" type="slidenum">
              <a:rPr lang="en-US" altLang="zh-TW"/>
              <a:pPr/>
              <a:t>‹#›</a:t>
            </a:fld>
            <a:endParaRPr lang="en-US" altLang="zh-TW"/>
          </a:p>
        </p:txBody>
      </p:sp>
    </p:spTree>
    <p:extLst>
      <p:ext uri="{BB962C8B-B14F-4D97-AF65-F5344CB8AC3E}">
        <p14:creationId xmlns:p14="http://schemas.microsoft.com/office/powerpoint/2010/main" val="28468620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kumimoji="1" lang="en-US" altLang="zh-TW" sz="1200" b="0" i="0" kern="1200" dirty="0" smtClean="0">
                <a:solidFill>
                  <a:schemeClr val="tx1"/>
                </a:solidFill>
                <a:effectLst/>
                <a:latin typeface="Arial" charset="0"/>
                <a:ea typeface="新細明體" pitchFamily="18" charset="-120"/>
                <a:cs typeface="+mn-cs"/>
              </a:rPr>
              <a:t>As a rule, it is impossible to host more than one SSL virtual host on the same IP address and port. This is because Apache needs to know the name of the host in order to choose the correct certificate to setup the encryption layer. But the name of the host being requested is contained only in the HTTP request headers, which are part of the encrypted content. It is therefore not available until after the encryption is already negotiated. This means that the correct certificate cannot be selected, and clients will receive certificate mismatch warnings and be vulnerable to man-in-the-middle attacks.</a:t>
            </a:r>
          </a:p>
          <a:p>
            <a:r>
              <a:rPr kumimoji="1" lang="en-US" altLang="zh-TW" sz="1200" b="0" i="0" kern="1200" dirty="0" smtClean="0">
                <a:solidFill>
                  <a:schemeClr val="tx1"/>
                </a:solidFill>
                <a:effectLst/>
                <a:latin typeface="Arial" charset="0"/>
                <a:ea typeface="新細明體" pitchFamily="18" charset="-120"/>
                <a:cs typeface="+mn-cs"/>
              </a:rPr>
              <a:t>Web Server</a:t>
            </a:r>
            <a:r>
              <a:rPr kumimoji="1" lang="zh-TW" altLang="en-US" sz="1200" b="0" i="0" kern="1200" dirty="0" smtClean="0">
                <a:solidFill>
                  <a:schemeClr val="tx1"/>
                </a:solidFill>
                <a:effectLst/>
                <a:latin typeface="Arial" charset="0"/>
                <a:ea typeface="新細明體" pitchFamily="18" charset="-120"/>
                <a:cs typeface="+mn-cs"/>
              </a:rPr>
              <a:t>要的資訊放在</a:t>
            </a:r>
            <a:r>
              <a:rPr kumimoji="1" lang="en-US" altLang="zh-TW" sz="1200" b="0" i="0" kern="1200" dirty="0" smtClean="0">
                <a:solidFill>
                  <a:schemeClr val="tx1"/>
                </a:solidFill>
                <a:effectLst/>
                <a:latin typeface="Arial" charset="0"/>
                <a:ea typeface="新細明體" pitchFamily="18" charset="-120"/>
                <a:cs typeface="+mn-cs"/>
              </a:rPr>
              <a:t>HTTP Header</a:t>
            </a:r>
            <a:r>
              <a:rPr kumimoji="1" lang="zh-TW" altLang="en-US" sz="1200" b="0" i="0" kern="1200" dirty="0" smtClean="0">
                <a:solidFill>
                  <a:schemeClr val="tx1"/>
                </a:solidFill>
                <a:effectLst/>
                <a:latin typeface="Arial" charset="0"/>
                <a:ea typeface="新細明體" pitchFamily="18" charset="-120"/>
                <a:cs typeface="+mn-cs"/>
              </a:rPr>
              <a:t>內 要建立</a:t>
            </a:r>
            <a:r>
              <a:rPr kumimoji="1" lang="en-US" altLang="zh-TW" sz="1200" b="0" i="0" kern="1200" dirty="0" smtClean="0">
                <a:solidFill>
                  <a:schemeClr val="tx1"/>
                </a:solidFill>
                <a:effectLst/>
                <a:latin typeface="Arial" charset="0"/>
                <a:ea typeface="新細明體" pitchFamily="18" charset="-120"/>
                <a:cs typeface="+mn-cs"/>
              </a:rPr>
              <a:t>HTTPS</a:t>
            </a:r>
            <a:r>
              <a:rPr kumimoji="1" lang="zh-TW" altLang="en-US" sz="1200" b="0" i="0" kern="1200" dirty="0" smtClean="0">
                <a:solidFill>
                  <a:schemeClr val="tx1"/>
                </a:solidFill>
                <a:effectLst/>
                <a:latin typeface="Arial" charset="0"/>
                <a:ea typeface="新細明體" pitchFamily="18" charset="-120"/>
                <a:cs typeface="+mn-cs"/>
              </a:rPr>
              <a:t>連線後才可以取得</a:t>
            </a:r>
            <a:r>
              <a:rPr kumimoji="1" lang="en-US" altLang="zh-TW" sz="1200" b="0" i="0" kern="1200" dirty="0" err="1" smtClean="0">
                <a:solidFill>
                  <a:schemeClr val="tx1"/>
                </a:solidFill>
                <a:effectLst/>
                <a:latin typeface="Arial" charset="0"/>
                <a:ea typeface="新細明體" pitchFamily="18" charset="-120"/>
                <a:cs typeface="+mn-cs"/>
              </a:rPr>
              <a:t>vhost</a:t>
            </a:r>
            <a:r>
              <a:rPr kumimoji="1" lang="zh-TW" altLang="en-US" sz="1200" b="0" i="0" kern="1200" dirty="0" smtClean="0">
                <a:solidFill>
                  <a:schemeClr val="tx1"/>
                </a:solidFill>
                <a:effectLst/>
                <a:latin typeface="Arial" charset="0"/>
                <a:ea typeface="新細明體" pitchFamily="18" charset="-120"/>
                <a:cs typeface="+mn-cs"/>
              </a:rPr>
              <a:t>要的資訊 所以</a:t>
            </a:r>
            <a:r>
              <a:rPr kumimoji="1" lang="en-US" altLang="zh-TW" sz="1200" b="0" i="0" kern="1200" dirty="0" smtClean="0">
                <a:solidFill>
                  <a:schemeClr val="tx1"/>
                </a:solidFill>
                <a:effectLst/>
                <a:latin typeface="Arial" charset="0"/>
                <a:ea typeface="新細明體" pitchFamily="18" charset="-120"/>
                <a:cs typeface="+mn-cs"/>
              </a:rPr>
              <a:t>HTTPS</a:t>
            </a:r>
            <a:r>
              <a:rPr kumimoji="1" lang="zh-TW" altLang="en-US" sz="1200" b="0" i="0" kern="1200" dirty="0" smtClean="0">
                <a:solidFill>
                  <a:schemeClr val="tx1"/>
                </a:solidFill>
                <a:effectLst/>
                <a:latin typeface="Arial" charset="0"/>
                <a:ea typeface="新細明體" pitchFamily="18" charset="-120"/>
                <a:cs typeface="+mn-cs"/>
              </a:rPr>
              <a:t>沒有</a:t>
            </a:r>
            <a:r>
              <a:rPr kumimoji="1" lang="en-US" altLang="zh-TW" sz="1200" b="0" i="0" kern="1200" dirty="0" smtClean="0">
                <a:solidFill>
                  <a:schemeClr val="tx1"/>
                </a:solidFill>
                <a:effectLst/>
                <a:latin typeface="Arial" charset="0"/>
                <a:ea typeface="新細明體" pitchFamily="18" charset="-120"/>
                <a:cs typeface="+mn-cs"/>
              </a:rPr>
              <a:t>name-based </a:t>
            </a:r>
            <a:r>
              <a:rPr kumimoji="1" lang="en-US" altLang="zh-TW" sz="1200" b="0" i="0" kern="1200" dirty="0" err="1" smtClean="0">
                <a:solidFill>
                  <a:schemeClr val="tx1"/>
                </a:solidFill>
                <a:effectLst/>
                <a:latin typeface="Arial" charset="0"/>
                <a:ea typeface="新細明體" pitchFamily="18" charset="-120"/>
                <a:cs typeface="+mn-cs"/>
              </a:rPr>
              <a:t>vhost</a:t>
            </a:r>
            <a:endParaRPr lang="zh-TW" altLang="en-US" dirty="0"/>
          </a:p>
        </p:txBody>
      </p:sp>
      <p:sp>
        <p:nvSpPr>
          <p:cNvPr id="4" name="投影片編號版面配置區 3"/>
          <p:cNvSpPr>
            <a:spLocks noGrp="1"/>
          </p:cNvSpPr>
          <p:nvPr>
            <p:ph type="sldNum" sz="quarter" idx="10"/>
          </p:nvPr>
        </p:nvSpPr>
        <p:spPr/>
        <p:txBody>
          <a:bodyPr/>
          <a:lstStyle/>
          <a:p>
            <a:fld id="{B0E35BBA-9F06-40A1-8526-EDC970363DBD}" type="slidenum">
              <a:rPr lang="en-US" altLang="zh-TW" smtClean="0"/>
              <a:pPr/>
              <a:t>18</a:t>
            </a:fld>
            <a:endParaRPr lang="en-US" altLang="zh-TW"/>
          </a:p>
        </p:txBody>
      </p:sp>
    </p:spTree>
    <p:extLst>
      <p:ext uri="{BB962C8B-B14F-4D97-AF65-F5344CB8AC3E}">
        <p14:creationId xmlns:p14="http://schemas.microsoft.com/office/powerpoint/2010/main" val="2242411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投影片圖像版面配置區 1"/>
          <p:cNvSpPr>
            <a:spLocks noGrp="1" noRot="1" noChangeAspect="1" noTextEdit="1"/>
          </p:cNvSpPr>
          <p:nvPr>
            <p:ph type="sldImg"/>
          </p:nvPr>
        </p:nvSpPr>
        <p:spPr>
          <a:ln/>
        </p:spPr>
      </p:sp>
      <p:sp>
        <p:nvSpPr>
          <p:cNvPr id="3072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latin typeface="Arial" panose="020B0604020202020204" pitchFamily="34" charset="0"/>
            </a:endParaRPr>
          </a:p>
        </p:txBody>
      </p:sp>
      <p:sp>
        <p:nvSpPr>
          <p:cNvPr id="3072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fld id="{5675369B-7DA5-4FD9-823A-EB69ECEB0696}" type="slidenum">
              <a:rPr lang="en-US" altLang="zh-TW"/>
              <a:pPr/>
              <a:t>30</a:t>
            </a:fld>
            <a:endParaRPr lang="en-US" altLang="zh-TW"/>
          </a:p>
        </p:txBody>
      </p:sp>
    </p:spTree>
    <p:extLst>
      <p:ext uri="{BB962C8B-B14F-4D97-AF65-F5344CB8AC3E}">
        <p14:creationId xmlns:p14="http://schemas.microsoft.com/office/powerpoint/2010/main" val="2363838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投影片圖像版面配置區 1"/>
          <p:cNvSpPr>
            <a:spLocks noGrp="1" noRot="1" noChangeAspect="1" noTextEdit="1"/>
          </p:cNvSpPr>
          <p:nvPr>
            <p:ph type="sldImg"/>
          </p:nvPr>
        </p:nvSpPr>
        <p:spPr>
          <a:ln/>
        </p:spPr>
      </p:sp>
      <p:sp>
        <p:nvSpPr>
          <p:cNvPr id="3174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latin typeface="Arial" panose="020B0604020202020204" pitchFamily="34" charset="0"/>
            </a:endParaRPr>
          </a:p>
        </p:txBody>
      </p:sp>
      <p:sp>
        <p:nvSpPr>
          <p:cNvPr id="3174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fld id="{FFB39089-24DC-4815-9FF5-C5DD2B40E7BC}" type="slidenum">
              <a:rPr lang="en-US" altLang="zh-TW"/>
              <a:pPr/>
              <a:t>34</a:t>
            </a:fld>
            <a:endParaRPr lang="en-US" altLang="zh-TW"/>
          </a:p>
        </p:txBody>
      </p:sp>
    </p:spTree>
    <p:extLst>
      <p:ext uri="{BB962C8B-B14F-4D97-AF65-F5344CB8AC3E}">
        <p14:creationId xmlns:p14="http://schemas.microsoft.com/office/powerpoint/2010/main" val="1026190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 cy="68580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endParaRPr lang="zh-TW" altLang="en-US"/>
          </a:p>
        </p:txBody>
      </p:sp>
      <p:sp>
        <p:nvSpPr>
          <p:cNvPr id="5" name="Line 3"/>
          <p:cNvSpPr>
            <a:spLocks noChangeShapeType="1"/>
          </p:cNvSpPr>
          <p:nvPr/>
        </p:nvSpPr>
        <p:spPr bwMode="auto">
          <a:xfrm>
            <a:off x="914400" y="3276600"/>
            <a:ext cx="7543800" cy="0"/>
          </a:xfrm>
          <a:prstGeom prst="line">
            <a:avLst/>
          </a:prstGeom>
          <a:noFill/>
          <a:ln w="28575">
            <a:solidFill>
              <a:srgbClr val="003399"/>
            </a:solidFill>
            <a:round/>
            <a:headEnd/>
            <a:tailEnd/>
          </a:ln>
          <a:extLst>
            <a:ext uri="{909E8E84-426E-40DD-AFC4-6F175D3DCCD1}">
              <a14:hiddenFill xmlns:a14="http://schemas.microsoft.com/office/drawing/2010/main">
                <a:noFill/>
              </a14:hiddenFill>
            </a:ext>
          </a:extLst>
        </p:spPr>
        <p:txBody>
          <a:bodyPr wrap="none"/>
          <a:lstStyle/>
          <a:p>
            <a:endParaRPr lang="zh-TW" altLang="en-US"/>
          </a:p>
        </p:txBody>
      </p:sp>
      <p:sp>
        <p:nvSpPr>
          <p:cNvPr id="6" name="Rectangle 4"/>
          <p:cNvSpPr>
            <a:spLocks noChangeArrowheads="1"/>
          </p:cNvSpPr>
          <p:nvPr/>
        </p:nvSpPr>
        <p:spPr bwMode="auto">
          <a:xfrm>
            <a:off x="914400" y="609600"/>
            <a:ext cx="1219200" cy="43434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endParaRPr lang="zh-TW" altLang="en-US"/>
          </a:p>
        </p:txBody>
      </p:sp>
      <p:sp>
        <p:nvSpPr>
          <p:cNvPr id="7" name="Rectangle 5"/>
          <p:cNvSpPr>
            <a:spLocks noChangeArrowheads="1"/>
          </p:cNvSpPr>
          <p:nvPr/>
        </p:nvSpPr>
        <p:spPr bwMode="auto">
          <a:xfrm>
            <a:off x="609600" y="2514600"/>
            <a:ext cx="1219200" cy="43434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endParaRPr lang="zh-TW" altLang="en-US"/>
          </a:p>
        </p:txBody>
      </p:sp>
      <p:sp>
        <p:nvSpPr>
          <p:cNvPr id="78854" name="Rectangle 6"/>
          <p:cNvSpPr>
            <a:spLocks noGrp="1" noChangeArrowheads="1"/>
          </p:cNvSpPr>
          <p:nvPr>
            <p:ph type="ctrTitle" sz="quarter"/>
          </p:nvPr>
        </p:nvSpPr>
        <p:spPr>
          <a:xfrm>
            <a:off x="2124075" y="2205038"/>
            <a:ext cx="6553200" cy="966787"/>
          </a:xfrm>
        </p:spPr>
        <p:txBody>
          <a:bodyPr lIns="91440" tIns="45720" rIns="91440" bIns="45720" anchor="ctr"/>
          <a:lstStyle>
            <a:lvl1pPr>
              <a:defRPr/>
            </a:lvl1pPr>
          </a:lstStyle>
          <a:p>
            <a:r>
              <a:rPr lang="zh-TW" altLang="en-US"/>
              <a:t>按一下以編輯母片標題樣式</a:t>
            </a:r>
          </a:p>
        </p:txBody>
      </p:sp>
      <p:sp>
        <p:nvSpPr>
          <p:cNvPr id="78855" name="Rectangle 7"/>
          <p:cNvSpPr>
            <a:spLocks noGrp="1" noChangeArrowheads="1"/>
          </p:cNvSpPr>
          <p:nvPr>
            <p:ph type="subTitle" sz="quarter" idx="1"/>
          </p:nvPr>
        </p:nvSpPr>
        <p:spPr>
          <a:xfrm>
            <a:off x="2128838" y="3400425"/>
            <a:ext cx="6400800" cy="2095500"/>
          </a:xfrm>
        </p:spPr>
        <p:txBody>
          <a:bodyPr lIns="91440" tIns="45720" rIns="91440" bIns="45720"/>
          <a:lstStyle>
            <a:lvl1pPr marL="0" indent="0" algn="ctr">
              <a:buFont typeface="Wingdings" pitchFamily="2" charset="2"/>
              <a:buNone/>
              <a:defRPr/>
            </a:lvl1pPr>
          </a:lstStyle>
          <a:p>
            <a:r>
              <a:rPr lang="zh-TW" altLang="en-US"/>
              <a:t>按一下以編輯母片副標題樣式</a:t>
            </a:r>
          </a:p>
        </p:txBody>
      </p:sp>
    </p:spTree>
    <p:extLst>
      <p:ext uri="{BB962C8B-B14F-4D97-AF65-F5344CB8AC3E}">
        <p14:creationId xmlns:p14="http://schemas.microsoft.com/office/powerpoint/2010/main" val="2139591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324030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19900" y="260350"/>
            <a:ext cx="1943100" cy="583565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990600" y="260350"/>
            <a:ext cx="5676900" cy="583565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2154650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4095524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Tree>
    <p:extLst>
      <p:ext uri="{BB962C8B-B14F-4D97-AF65-F5344CB8AC3E}">
        <p14:creationId xmlns:p14="http://schemas.microsoft.com/office/powerpoint/2010/main" val="4241468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990600" y="14478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953000" y="14478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1476228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extLst>
      <p:ext uri="{BB962C8B-B14F-4D97-AF65-F5344CB8AC3E}">
        <p14:creationId xmlns:p14="http://schemas.microsoft.com/office/powerpoint/2010/main" val="2658178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Tree>
    <p:extLst>
      <p:ext uri="{BB962C8B-B14F-4D97-AF65-F5344CB8AC3E}">
        <p14:creationId xmlns:p14="http://schemas.microsoft.com/office/powerpoint/2010/main" val="3150324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474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extLst>
      <p:ext uri="{BB962C8B-B14F-4D97-AF65-F5344CB8AC3E}">
        <p14:creationId xmlns:p14="http://schemas.microsoft.com/office/powerpoint/2010/main" val="2503810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extLst>
      <p:ext uri="{BB962C8B-B14F-4D97-AF65-F5344CB8AC3E}">
        <p14:creationId xmlns:p14="http://schemas.microsoft.com/office/powerpoint/2010/main" val="4026889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bwMode="auto">
          <a:xfrm>
            <a:off x="990600" y="260350"/>
            <a:ext cx="7772400" cy="11430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990600" y="1447800"/>
            <a:ext cx="7772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28" name="Rectangle 4"/>
          <p:cNvSpPr>
            <a:spLocks noChangeArrowheads="1"/>
          </p:cNvSpPr>
          <p:nvPr/>
        </p:nvSpPr>
        <p:spPr bwMode="auto">
          <a:xfrm>
            <a:off x="0" y="0"/>
            <a:ext cx="609600" cy="6858000"/>
          </a:xfrm>
          <a:prstGeom prst="rect">
            <a:avLst/>
          </a:prstGeom>
          <a:gradFill rotWithShape="0">
            <a:gsLst>
              <a:gs pos="0">
                <a:srgbClr val="0282E2"/>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endParaRPr lang="zh-TW" altLang="en-US"/>
          </a:p>
        </p:txBody>
      </p:sp>
      <p:sp>
        <p:nvSpPr>
          <p:cNvPr id="1029" name="Text Box 5"/>
          <p:cNvSpPr txBox="1">
            <a:spLocks noChangeArrowheads="1"/>
          </p:cNvSpPr>
          <p:nvPr/>
        </p:nvSpPr>
        <p:spPr bwMode="auto">
          <a:xfrm>
            <a:off x="134938" y="90488"/>
            <a:ext cx="365125" cy="466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0" rIns="0" bIns="0">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eaLnBrk="1" hangingPunct="1"/>
            <a:r>
              <a:rPr kumimoji="1" lang="en-US" altLang="zh-TW" sz="2400" i="1">
                <a:solidFill>
                  <a:schemeClr val="bg1"/>
                </a:solidFill>
                <a:latin typeface="Futura Md BT" pitchFamily="34" charset="0"/>
              </a:rPr>
              <a:t>Computer Center, CS, NCTU</a:t>
            </a:r>
          </a:p>
        </p:txBody>
      </p:sp>
      <p:sp>
        <p:nvSpPr>
          <p:cNvPr id="1030" name="Oval 6"/>
          <p:cNvSpPr>
            <a:spLocks noChangeArrowheads="1"/>
          </p:cNvSpPr>
          <p:nvPr/>
        </p:nvSpPr>
        <p:spPr bwMode="auto">
          <a:xfrm>
            <a:off x="125413" y="6400800"/>
            <a:ext cx="304800" cy="304800"/>
          </a:xfrm>
          <a:prstGeom prst="ellipse">
            <a:avLst/>
          </a:prstGeom>
          <a:solidFill>
            <a:srgbClr val="99CCFF"/>
          </a:solidFill>
          <a:ln>
            <a:noFill/>
          </a:ln>
          <a:extLst>
            <a:ext uri="{91240B29-F687-4F45-9708-019B960494DF}">
              <a14:hiddenLine xmlns:a14="http://schemas.microsoft.com/office/drawing/2010/main" w="22225" cap="rnd">
                <a:solidFill>
                  <a:srgbClr val="000000"/>
                </a:solidFill>
                <a:prstDash val="sysDot"/>
                <a:round/>
                <a:headEnd/>
                <a:tailEnd/>
              </a14:hiddenLine>
            </a:ext>
          </a:extLst>
        </p:spPr>
        <p:txBody>
          <a:bodyPr wrap="none" anchor="ct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endParaRPr lang="zh-TW" altLang="en-US"/>
          </a:p>
        </p:txBody>
      </p:sp>
      <p:sp>
        <p:nvSpPr>
          <p:cNvPr id="1031" name="Rectangle 7"/>
          <p:cNvSpPr>
            <a:spLocks noChangeArrowheads="1"/>
          </p:cNvSpPr>
          <p:nvPr/>
        </p:nvSpPr>
        <p:spPr bwMode="auto">
          <a:xfrm>
            <a:off x="0" y="62484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600" tIns="0" rIns="0" bIns="46800" anchor="b"/>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algn="ctr" eaLnBrk="1" hangingPunct="1"/>
            <a:fld id="{C1AECFDE-5AC4-4C0A-ABC3-9A7FBCAA995F}" type="slidenum">
              <a:rPr lang="en-US" altLang="zh-TW" sz="1400">
                <a:solidFill>
                  <a:schemeClr val="bg1"/>
                </a:solidFill>
                <a:latin typeface="Futura Md BT" pitchFamily="34" charset="0"/>
              </a:rPr>
              <a:pPr algn="ctr" eaLnBrk="1" hangingPunct="1"/>
              <a:t>‹#›</a:t>
            </a:fld>
            <a:endParaRPr lang="en-US" altLang="zh-TW" sz="1400">
              <a:solidFill>
                <a:schemeClr val="bg1"/>
              </a:solidFill>
              <a:latin typeface="Futura Md BT" pitchFamily="34" charset="0"/>
            </a:endParaRPr>
          </a:p>
        </p:txBody>
      </p:sp>
      <p:sp>
        <p:nvSpPr>
          <p:cNvPr id="1032" name="Rectangle 8"/>
          <p:cNvSpPr>
            <a:spLocks noChangeArrowheads="1"/>
          </p:cNvSpPr>
          <p:nvPr/>
        </p:nvSpPr>
        <p:spPr bwMode="auto">
          <a:xfrm>
            <a:off x="990600" y="1182688"/>
            <a:ext cx="7772400" cy="36512"/>
          </a:xfrm>
          <a:prstGeom prst="rect">
            <a:avLst/>
          </a:prstGeom>
          <a:gradFill rotWithShape="0">
            <a:gsLst>
              <a:gs pos="0">
                <a:srgbClr val="C0C0C0"/>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endParaRPr lang="zh-TW" altLang="en-US"/>
          </a:p>
        </p:txBody>
      </p:sp>
    </p:spTree>
  </p:cSld>
  <p:clrMap bg1="lt1" tx1="dk1" bg2="lt2" tx2="dk2" accent1="accent1" accent2="accent2" accent3="accent3" accent4="accent4" accent5="accent5" accent6="accent6" hlink="hlink" folHlink="folHlink"/>
  <p:sldLayoutIdLst>
    <p:sldLayoutId id="2147483782"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txStyles>
    <p:titleStyle>
      <a:lvl1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2pPr>
      <a:lvl3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3pPr>
      <a:lvl4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4pPr>
      <a:lvl5pPr algn="l" rtl="0" eaLnBrk="0" fontAlgn="base" hangingPunct="0">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5pPr>
      <a:lvl6pPr marL="4572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6pPr>
      <a:lvl7pPr marL="9144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7pPr>
      <a:lvl8pPr marL="13716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8pPr>
      <a:lvl9pPr marL="1828800" algn="l" rtl="0" fontAlgn="base">
        <a:spcBef>
          <a:spcPct val="0"/>
        </a:spcBef>
        <a:spcAft>
          <a:spcPct val="0"/>
        </a:spcAft>
        <a:defRPr kumimoji="1" sz="3400">
          <a:solidFill>
            <a:srgbClr val="333399"/>
          </a:solidFill>
          <a:effectLst>
            <a:outerShdw blurRad="38100" dist="38100" dir="2700000" algn="tl">
              <a:srgbClr val="C0C0C0"/>
            </a:outerShdw>
          </a:effectLst>
          <a:latin typeface="Times New Roman" pitchFamily="18" charset="0"/>
          <a:ea typeface="華康儷粗黑(P)" pitchFamily="34" charset="-120"/>
        </a:defRPr>
      </a:lvl9pPr>
    </p:titleStyle>
    <p:bodyStyle>
      <a:lvl1pPr marL="342900" indent="-342900" algn="l" rtl="0" eaLnBrk="0" fontAlgn="base" hangingPunct="0">
        <a:spcBef>
          <a:spcPct val="25000"/>
        </a:spcBef>
        <a:spcAft>
          <a:spcPct val="0"/>
        </a:spcAft>
        <a:buFont typeface="Wingdings" panose="05000000000000000000" pitchFamily="2" charset="2"/>
        <a:buChar char="q"/>
        <a:defRPr kumimoji="1" sz="2400">
          <a:solidFill>
            <a:schemeClr val="tx1"/>
          </a:solidFill>
          <a:latin typeface="+mn-lt"/>
          <a:ea typeface="+mn-ea"/>
          <a:cs typeface="+mn-cs"/>
        </a:defRPr>
      </a:lvl1pPr>
      <a:lvl2pPr marL="742950" indent="-285750" algn="l" rtl="0" eaLnBrk="0" fontAlgn="base" hangingPunct="0">
        <a:spcBef>
          <a:spcPct val="25000"/>
        </a:spcBef>
        <a:spcAft>
          <a:spcPct val="0"/>
        </a:spcAft>
        <a:buChar char="•"/>
        <a:defRPr kumimoji="1" sz="2000">
          <a:solidFill>
            <a:schemeClr val="tx1"/>
          </a:solidFill>
          <a:latin typeface="+mn-lt"/>
          <a:ea typeface="華康標楷體(P)" pitchFamily="66" charset="-120"/>
        </a:defRPr>
      </a:lvl2pPr>
      <a:lvl3pPr marL="1143000" indent="-228600" algn="l" rtl="0" eaLnBrk="0" fontAlgn="base" hangingPunct="0">
        <a:spcBef>
          <a:spcPct val="25000"/>
        </a:spcBef>
        <a:spcAft>
          <a:spcPct val="0"/>
        </a:spcAft>
        <a:buClr>
          <a:schemeClr val="bg2"/>
        </a:buClr>
        <a:buFont typeface="Wingdings" panose="05000000000000000000" pitchFamily="2" charset="2"/>
        <a:buChar char="Ø"/>
        <a:defRPr kumimoji="1">
          <a:solidFill>
            <a:schemeClr val="tx1"/>
          </a:solidFill>
          <a:latin typeface="+mn-lt"/>
          <a:ea typeface="華康標楷體(P)" pitchFamily="66" charset="-120"/>
        </a:defRPr>
      </a:lvl3pPr>
      <a:lvl4pPr marL="1600200" indent="-228600" algn="l" rtl="0" eaLnBrk="0" fontAlgn="base" hangingPunct="0">
        <a:spcBef>
          <a:spcPct val="25000"/>
        </a:spcBef>
        <a:spcAft>
          <a:spcPct val="0"/>
        </a:spcAft>
        <a:buChar char="–"/>
        <a:defRPr kumimoji="1" sz="1600">
          <a:solidFill>
            <a:schemeClr val="tx1"/>
          </a:solidFill>
          <a:latin typeface="+mn-lt"/>
          <a:ea typeface="華康標楷體(P)" pitchFamily="66" charset="-120"/>
        </a:defRPr>
      </a:lvl4pPr>
      <a:lvl5pPr marL="2057400" indent="-228600" algn="l" rtl="0" eaLnBrk="0" fontAlgn="base" hangingPunct="0">
        <a:spcBef>
          <a:spcPct val="25000"/>
        </a:spcBef>
        <a:spcAft>
          <a:spcPct val="0"/>
        </a:spcAft>
        <a:buChar char="»"/>
        <a:defRPr kumimoji="1" sz="2000">
          <a:solidFill>
            <a:schemeClr val="tx1"/>
          </a:solidFill>
          <a:latin typeface="+mn-lt"/>
          <a:ea typeface="華康標楷體(P)" pitchFamily="66" charset="-120"/>
        </a:defRPr>
      </a:lvl5pPr>
      <a:lvl6pPr marL="2514600" indent="-228600" algn="l" rtl="0" fontAlgn="base">
        <a:spcBef>
          <a:spcPct val="25000"/>
        </a:spcBef>
        <a:spcAft>
          <a:spcPct val="0"/>
        </a:spcAft>
        <a:buChar char="»"/>
        <a:defRPr kumimoji="1" sz="2000">
          <a:solidFill>
            <a:schemeClr val="tx1"/>
          </a:solidFill>
          <a:latin typeface="+mn-lt"/>
          <a:ea typeface="華康標楷體(P)" pitchFamily="66" charset="-120"/>
        </a:defRPr>
      </a:lvl6pPr>
      <a:lvl7pPr marL="2971800" indent="-228600" algn="l" rtl="0" fontAlgn="base">
        <a:spcBef>
          <a:spcPct val="25000"/>
        </a:spcBef>
        <a:spcAft>
          <a:spcPct val="0"/>
        </a:spcAft>
        <a:buChar char="»"/>
        <a:defRPr kumimoji="1" sz="2000">
          <a:solidFill>
            <a:schemeClr val="tx1"/>
          </a:solidFill>
          <a:latin typeface="+mn-lt"/>
          <a:ea typeface="華康標楷體(P)" pitchFamily="66" charset="-120"/>
        </a:defRPr>
      </a:lvl7pPr>
      <a:lvl8pPr marL="3429000" indent="-228600" algn="l" rtl="0" fontAlgn="base">
        <a:spcBef>
          <a:spcPct val="25000"/>
        </a:spcBef>
        <a:spcAft>
          <a:spcPct val="0"/>
        </a:spcAft>
        <a:buChar char="»"/>
        <a:defRPr kumimoji="1" sz="2000">
          <a:solidFill>
            <a:schemeClr val="tx1"/>
          </a:solidFill>
          <a:latin typeface="+mn-lt"/>
          <a:ea typeface="華康標楷體(P)" pitchFamily="66" charset="-120"/>
        </a:defRPr>
      </a:lvl8pPr>
      <a:lvl9pPr marL="3886200" indent="-228600" algn="l" rtl="0" fontAlgn="base">
        <a:spcBef>
          <a:spcPct val="25000"/>
        </a:spcBef>
        <a:spcAft>
          <a:spcPct val="0"/>
        </a:spcAft>
        <a:buChar char="»"/>
        <a:defRPr kumimoji="1" sz="2000">
          <a:solidFill>
            <a:schemeClr val="tx1"/>
          </a:solidFill>
          <a:latin typeface="+mn-lt"/>
          <a:ea typeface="華康標楷體(P)" pitchFamily="66" charset="-120"/>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iki.apache.org/httpd/NameBasedSSLVHostsWithSNI"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digicert.com/ssl-support/apache-multiple-ssl-certificates-using-sni.htm"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iki.freebsd.org/DEFAULT_VERSIONS#SSL_Library_Selection" TargetMode="External"/><Relationship Id="rId2" Type="http://schemas.openxmlformats.org/officeDocument/2006/relationships/hyperlink" Target="http://www.openssl.or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publicca.hinet.net/SSL_download.htm" TargetMode="Externa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security.nknu.edu.tw/textbook/chap15.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imacat.idv.tw/tech/sslcert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letsencrypt.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9" name="Rectangle 5"/>
          <p:cNvSpPr>
            <a:spLocks noGrp="1" noChangeArrowheads="1"/>
          </p:cNvSpPr>
          <p:nvPr>
            <p:ph type="ctrTitle"/>
          </p:nvPr>
        </p:nvSpPr>
        <p:spPr/>
        <p:txBody>
          <a:bodyPr/>
          <a:lstStyle/>
          <a:p>
            <a:pPr eaLnBrk="1" hangingPunct="1">
              <a:defRPr/>
            </a:pPr>
            <a:r>
              <a:rPr lang="en-US" altLang="zh-TW" dirty="0" smtClean="0"/>
              <a:t>Public-key Infrastructure</a:t>
            </a:r>
          </a:p>
        </p:txBody>
      </p:sp>
      <p:sp>
        <p:nvSpPr>
          <p:cNvPr id="3075" name="Rectangle 6"/>
          <p:cNvSpPr>
            <a:spLocks noGrp="1" noChangeArrowheads="1"/>
          </p:cNvSpPr>
          <p:nvPr>
            <p:ph type="subTitle" idx="1"/>
          </p:nvPr>
        </p:nvSpPr>
        <p:spPr/>
        <p:txBody>
          <a:bodyPr/>
          <a:lstStyle/>
          <a:p>
            <a:pPr eaLnBrk="1" hangingPunct="1"/>
            <a:endParaRPr lang="zh-TW" altLang="zh-TW"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eaLnBrk="1" hangingPunct="1">
              <a:defRPr/>
            </a:pPr>
            <a:r>
              <a:rPr lang="en-US" altLang="zh-TW" dirty="0" smtClean="0"/>
              <a:t>Certificate (2)</a:t>
            </a:r>
          </a:p>
        </p:txBody>
      </p:sp>
      <p:sp>
        <p:nvSpPr>
          <p:cNvPr id="12291" name="Rectangle 3"/>
          <p:cNvSpPr>
            <a:spLocks noChangeArrowheads="1"/>
          </p:cNvSpPr>
          <p:nvPr/>
        </p:nvSpPr>
        <p:spPr bwMode="auto">
          <a:xfrm>
            <a:off x="755650" y="1781175"/>
            <a:ext cx="2057400" cy="2209800"/>
          </a:xfrm>
          <a:prstGeom prst="rect">
            <a:avLst/>
          </a:prstGeom>
          <a:solidFill>
            <a:schemeClr val="accent1">
              <a:alpha val="50195"/>
            </a:schemeClr>
          </a:solidFill>
          <a:ln w="9525">
            <a:solidFill>
              <a:schemeClr val="tx1"/>
            </a:solidFill>
            <a:miter lim="800000"/>
            <a:headEnd/>
            <a:tailEnd/>
          </a:ln>
        </p:spPr>
        <p:txBody>
          <a:bodyPr wrap="none" lIns="90000" tIns="46800" rIns="90000" bIns="46800" anchor="ctr"/>
          <a:lstStyle>
            <a:lvl1pPr marL="457200" indent="-457200">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eaLnBrk="1" hangingPunct="1"/>
            <a:r>
              <a:rPr kumimoji="1" lang="en-US" altLang="zh-TW" sz="2400">
                <a:latin typeface="Times New Roman" panose="02020603050405020304" pitchFamily="18" charset="0"/>
              </a:rPr>
              <a:t>Alice:</a:t>
            </a:r>
          </a:p>
          <a:p>
            <a:pPr eaLnBrk="1" hangingPunct="1">
              <a:buFontTx/>
              <a:buAutoNum type="arabicParenBoth"/>
            </a:pPr>
            <a:r>
              <a:rPr kumimoji="1" lang="en-US" altLang="zh-TW" sz="2000">
                <a:latin typeface="Times New Roman" panose="02020603050405020304" pitchFamily="18" charset="0"/>
              </a:rPr>
              <a:t>Generate </a:t>
            </a:r>
            <a:endParaRPr kumimoji="1" lang="en-US" altLang="zh-TW">
              <a:latin typeface="Times New Roman" panose="02020603050405020304" pitchFamily="18" charset="0"/>
            </a:endParaRPr>
          </a:p>
          <a:p>
            <a:pPr eaLnBrk="1" hangingPunct="1"/>
            <a:r>
              <a:rPr kumimoji="1" lang="en-US" altLang="zh-TW" sz="2000">
                <a:latin typeface="Times New Roman" panose="02020603050405020304" pitchFamily="18" charset="0"/>
              </a:rPr>
              <a:t>	</a:t>
            </a:r>
            <a:r>
              <a:rPr kumimoji="1" lang="en-US" altLang="zh-TW" sz="2000">
                <a:solidFill>
                  <a:srgbClr val="009900"/>
                </a:solidFill>
                <a:latin typeface="Times New Roman" panose="02020603050405020304" pitchFamily="18" charset="0"/>
              </a:rPr>
              <a:t> A</a:t>
            </a:r>
            <a:r>
              <a:rPr kumimoji="1" lang="en-US" altLang="zh-TW" sz="2000" baseline="-25000">
                <a:solidFill>
                  <a:srgbClr val="009900"/>
                </a:solidFill>
                <a:latin typeface="Times New Roman" panose="02020603050405020304" pitchFamily="18" charset="0"/>
              </a:rPr>
              <a:t>pub</a:t>
            </a:r>
            <a:r>
              <a:rPr kumimoji="1" lang="en-US" altLang="zh-TW" sz="2000">
                <a:solidFill>
                  <a:srgbClr val="009900"/>
                </a:solidFill>
                <a:latin typeface="Times New Roman" panose="02020603050405020304" pitchFamily="18" charset="0"/>
              </a:rPr>
              <a:t>, A</a:t>
            </a:r>
            <a:r>
              <a:rPr kumimoji="1" lang="en-US" altLang="zh-TW" sz="2000" baseline="-25000">
                <a:solidFill>
                  <a:srgbClr val="009900"/>
                </a:solidFill>
                <a:latin typeface="Times New Roman" panose="02020603050405020304" pitchFamily="18" charset="0"/>
              </a:rPr>
              <a:t>priv</a:t>
            </a:r>
            <a:endParaRPr kumimoji="1" lang="en-US" altLang="zh-TW" sz="2000">
              <a:solidFill>
                <a:srgbClr val="009900"/>
              </a:solidFill>
              <a:latin typeface="Times New Roman" panose="02020603050405020304" pitchFamily="18" charset="0"/>
            </a:endParaRPr>
          </a:p>
        </p:txBody>
      </p:sp>
      <p:sp>
        <p:nvSpPr>
          <p:cNvPr id="12292" name="Oval 4"/>
          <p:cNvSpPr>
            <a:spLocks noChangeArrowheads="1"/>
          </p:cNvSpPr>
          <p:nvPr/>
        </p:nvSpPr>
        <p:spPr bwMode="auto">
          <a:xfrm>
            <a:off x="6011863" y="1628775"/>
            <a:ext cx="2667000" cy="2438400"/>
          </a:xfrm>
          <a:prstGeom prst="ellipse">
            <a:avLst/>
          </a:prstGeom>
          <a:solidFill>
            <a:srgbClr val="FF9900">
              <a:alpha val="50195"/>
            </a:srgbClr>
          </a:solidFill>
          <a:ln w="9525">
            <a:solidFill>
              <a:schemeClr val="tx1"/>
            </a:solidFill>
            <a:round/>
            <a:headEnd/>
            <a:tailEnd/>
          </a:ln>
        </p:spPr>
        <p:txBody>
          <a:bodyPr wrap="none" lIns="90000" tIns="46800" rIns="90000" bIns="46800" anchor="ct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algn="ctr" eaLnBrk="1" hangingPunct="1"/>
            <a:r>
              <a:rPr kumimoji="1" lang="en-US" altLang="zh-TW" sz="2400">
                <a:latin typeface="Times New Roman" panose="02020603050405020304" pitchFamily="18" charset="0"/>
              </a:rPr>
              <a:t>CA </a:t>
            </a:r>
            <a:r>
              <a:rPr kumimoji="1" lang="en-US" altLang="zh-TW" sz="2400" i="1">
                <a:solidFill>
                  <a:srgbClr val="FF0000"/>
                </a:solidFill>
                <a:latin typeface="Times New Roman" panose="02020603050405020304" pitchFamily="18" charset="0"/>
              </a:rPr>
              <a:t>X</a:t>
            </a:r>
            <a:r>
              <a:rPr kumimoji="1" lang="en-US" altLang="zh-TW" sz="2400">
                <a:latin typeface="Times New Roman" panose="02020603050405020304" pitchFamily="18" charset="0"/>
              </a:rPr>
              <a:t>:</a:t>
            </a:r>
          </a:p>
          <a:p>
            <a:pPr algn="ctr" eaLnBrk="1" hangingPunct="1"/>
            <a:r>
              <a:rPr kumimoji="1" lang="en-US" altLang="zh-TW" sz="2000">
                <a:latin typeface="Times New Roman" panose="02020603050405020304" pitchFamily="18" charset="0"/>
              </a:rPr>
              <a:t>(3) Generate</a:t>
            </a:r>
          </a:p>
          <a:p>
            <a:pPr algn="ctr" eaLnBrk="1" hangingPunct="1"/>
            <a:r>
              <a:rPr kumimoji="1" lang="en-US" altLang="zh-TW" sz="2000">
                <a:solidFill>
                  <a:srgbClr val="009900"/>
                </a:solidFill>
                <a:latin typeface="Times New Roman" panose="02020603050405020304" pitchFamily="18" charset="0"/>
              </a:rPr>
              <a:t>Sig(</a:t>
            </a:r>
            <a:r>
              <a:rPr kumimoji="1" lang="en-US" altLang="zh-TW">
                <a:solidFill>
                  <a:srgbClr val="009900"/>
                </a:solidFill>
                <a:latin typeface="Times New Roman" panose="02020603050405020304" pitchFamily="18" charset="0"/>
              </a:rPr>
              <a:t>X</a:t>
            </a:r>
            <a:r>
              <a:rPr kumimoji="1" lang="en-US" altLang="zh-TW" baseline="-25000">
                <a:solidFill>
                  <a:srgbClr val="009900"/>
                </a:solidFill>
                <a:latin typeface="Times New Roman" panose="02020603050405020304" pitchFamily="18" charset="0"/>
              </a:rPr>
              <a:t>priv</a:t>
            </a:r>
            <a:r>
              <a:rPr kumimoji="1" lang="en-US" altLang="zh-TW">
                <a:solidFill>
                  <a:srgbClr val="009900"/>
                </a:solidFill>
                <a:latin typeface="Times New Roman" panose="02020603050405020304" pitchFamily="18" charset="0"/>
              </a:rPr>
              <a:t>, Alice, A</a:t>
            </a:r>
            <a:r>
              <a:rPr kumimoji="1" lang="en-US" altLang="zh-TW" baseline="-25000">
                <a:solidFill>
                  <a:srgbClr val="009900"/>
                </a:solidFill>
                <a:latin typeface="Times New Roman" panose="02020603050405020304" pitchFamily="18" charset="0"/>
              </a:rPr>
              <a:t>pub</a:t>
            </a:r>
            <a:r>
              <a:rPr kumimoji="1" lang="en-US" altLang="zh-TW">
                <a:solidFill>
                  <a:srgbClr val="009900"/>
                </a:solidFill>
                <a:latin typeface="Times New Roman" panose="02020603050405020304" pitchFamily="18" charset="0"/>
              </a:rPr>
              <a:t>, T</a:t>
            </a:r>
            <a:r>
              <a:rPr kumimoji="1" lang="en-US" altLang="zh-TW" sz="2000">
                <a:solidFill>
                  <a:srgbClr val="009900"/>
                </a:solidFill>
                <a:latin typeface="Times New Roman" panose="02020603050405020304" pitchFamily="18" charset="0"/>
              </a:rPr>
              <a:t>)</a:t>
            </a:r>
          </a:p>
          <a:p>
            <a:pPr algn="ctr" eaLnBrk="1" hangingPunct="1"/>
            <a:endParaRPr kumimoji="1" lang="en-US" altLang="zh-TW" sz="2000">
              <a:solidFill>
                <a:srgbClr val="009900"/>
              </a:solidFill>
              <a:latin typeface="Times New Roman" panose="02020603050405020304" pitchFamily="18" charset="0"/>
            </a:endParaRPr>
          </a:p>
        </p:txBody>
      </p:sp>
      <p:sp>
        <p:nvSpPr>
          <p:cNvPr id="12293" name="Line 5"/>
          <p:cNvSpPr>
            <a:spLocks noChangeShapeType="1"/>
          </p:cNvSpPr>
          <p:nvPr/>
        </p:nvSpPr>
        <p:spPr bwMode="auto">
          <a:xfrm>
            <a:off x="2843213" y="2565400"/>
            <a:ext cx="3200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zh-TW" altLang="en-US"/>
          </a:p>
        </p:txBody>
      </p:sp>
      <p:sp>
        <p:nvSpPr>
          <p:cNvPr id="12294" name="Text Box 6"/>
          <p:cNvSpPr txBox="1">
            <a:spLocks noChangeArrowheads="1"/>
          </p:cNvSpPr>
          <p:nvPr/>
        </p:nvSpPr>
        <p:spPr bwMode="auto">
          <a:xfrm>
            <a:off x="2916238" y="2060575"/>
            <a:ext cx="2657475"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eaLnBrk="1" hangingPunct="1"/>
            <a:r>
              <a:rPr kumimoji="1" lang="en-US" altLang="zh-TW" sz="2000">
                <a:latin typeface="Times New Roman" panose="02020603050405020304" pitchFamily="18" charset="0"/>
              </a:rPr>
              <a:t>(2) </a:t>
            </a:r>
            <a:r>
              <a:rPr kumimoji="1" lang="en-US" altLang="zh-TW" sz="2000">
                <a:solidFill>
                  <a:srgbClr val="0000FF"/>
                </a:solidFill>
                <a:latin typeface="Times New Roman" panose="02020603050405020304" pitchFamily="18" charset="0"/>
              </a:rPr>
              <a:t>Alice, A</a:t>
            </a:r>
            <a:r>
              <a:rPr kumimoji="1" lang="en-US" altLang="zh-TW" sz="2000" baseline="-25000">
                <a:solidFill>
                  <a:srgbClr val="0000FF"/>
                </a:solidFill>
                <a:latin typeface="Times New Roman" panose="02020603050405020304" pitchFamily="18" charset="0"/>
              </a:rPr>
              <a:t>pub</a:t>
            </a:r>
            <a:r>
              <a:rPr kumimoji="1" lang="en-US" altLang="zh-TW" sz="2000">
                <a:solidFill>
                  <a:srgbClr val="0000FF"/>
                </a:solidFill>
                <a:latin typeface="Times New Roman" panose="02020603050405020304" pitchFamily="18" charset="0"/>
              </a:rPr>
              <a:t>, ID proof</a:t>
            </a:r>
          </a:p>
        </p:txBody>
      </p:sp>
      <p:sp>
        <p:nvSpPr>
          <p:cNvPr id="12295" name="Line 7"/>
          <p:cNvSpPr>
            <a:spLocks noChangeShapeType="1"/>
          </p:cNvSpPr>
          <p:nvPr/>
        </p:nvSpPr>
        <p:spPr bwMode="auto">
          <a:xfrm flipH="1">
            <a:off x="2843213" y="3213100"/>
            <a:ext cx="3200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zh-TW" altLang="en-US"/>
          </a:p>
        </p:txBody>
      </p:sp>
      <p:sp>
        <p:nvSpPr>
          <p:cNvPr id="12296" name="Text Box 8"/>
          <p:cNvSpPr txBox="1">
            <a:spLocks noChangeArrowheads="1"/>
          </p:cNvSpPr>
          <p:nvPr/>
        </p:nvSpPr>
        <p:spPr bwMode="auto">
          <a:xfrm>
            <a:off x="2916238" y="3284538"/>
            <a:ext cx="30099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eaLnBrk="1" hangingPunct="1"/>
            <a:r>
              <a:rPr kumimoji="1" lang="en-US" altLang="zh-TW" sz="2000">
                <a:latin typeface="Times New Roman" panose="02020603050405020304" pitchFamily="18" charset="0"/>
              </a:rPr>
              <a:t>(4) </a:t>
            </a:r>
            <a:r>
              <a:rPr kumimoji="1" lang="en-US" altLang="zh-TW" sz="2000">
                <a:solidFill>
                  <a:srgbClr val="0000FF"/>
                </a:solidFill>
                <a:latin typeface="Times New Roman" panose="02020603050405020304" pitchFamily="18" charset="0"/>
              </a:rPr>
              <a:t>Sig(X</a:t>
            </a:r>
            <a:r>
              <a:rPr kumimoji="1" lang="en-US" altLang="zh-TW" sz="2000" baseline="-25000">
                <a:solidFill>
                  <a:srgbClr val="0000FF"/>
                </a:solidFill>
                <a:latin typeface="Times New Roman" panose="02020603050405020304" pitchFamily="18" charset="0"/>
              </a:rPr>
              <a:t>priv</a:t>
            </a:r>
            <a:r>
              <a:rPr kumimoji="1" lang="en-US" altLang="zh-TW" sz="2000">
                <a:solidFill>
                  <a:srgbClr val="0000FF"/>
                </a:solidFill>
                <a:latin typeface="Times New Roman" panose="02020603050405020304" pitchFamily="18" charset="0"/>
              </a:rPr>
              <a:t>, Alice, A</a:t>
            </a:r>
            <a:r>
              <a:rPr kumimoji="1" lang="en-US" altLang="zh-TW" sz="2000" baseline="-25000">
                <a:solidFill>
                  <a:srgbClr val="0000FF"/>
                </a:solidFill>
                <a:latin typeface="Times New Roman" panose="02020603050405020304" pitchFamily="18" charset="0"/>
              </a:rPr>
              <a:t>pub</a:t>
            </a:r>
            <a:r>
              <a:rPr kumimoji="1" lang="en-US" altLang="zh-TW" sz="2000">
                <a:solidFill>
                  <a:srgbClr val="0000FF"/>
                </a:solidFill>
                <a:latin typeface="Times New Roman" panose="02020603050405020304" pitchFamily="18" charset="0"/>
              </a:rPr>
              <a:t>, T)</a:t>
            </a:r>
            <a:endParaRPr kumimoji="1" lang="en-US" altLang="zh-TW" sz="2400">
              <a:solidFill>
                <a:srgbClr val="0000FF"/>
              </a:solidFill>
              <a:latin typeface="Times New Roman" panose="02020603050405020304" pitchFamily="18" charset="0"/>
            </a:endParaRPr>
          </a:p>
        </p:txBody>
      </p:sp>
      <p:sp>
        <p:nvSpPr>
          <p:cNvPr id="12297" name="Text Box 9"/>
          <p:cNvSpPr txBox="1">
            <a:spLocks noChangeArrowheads="1"/>
          </p:cNvSpPr>
          <p:nvPr/>
        </p:nvSpPr>
        <p:spPr bwMode="auto">
          <a:xfrm>
            <a:off x="1331913" y="4365625"/>
            <a:ext cx="5930900"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eaLnBrk="1" hangingPunct="1"/>
            <a:r>
              <a:rPr kumimoji="1" lang="en-US" altLang="zh-TW" sz="2400">
                <a:latin typeface="Times New Roman" panose="02020603050405020304" pitchFamily="18" charset="0"/>
              </a:rPr>
              <a:t>Cert</a:t>
            </a:r>
            <a:r>
              <a:rPr kumimoji="1" lang="en-US" altLang="zh-TW" sz="2400" baseline="-25000">
                <a:latin typeface="Times New Roman" panose="02020603050405020304" pitchFamily="18" charset="0"/>
              </a:rPr>
              <a:t>A,X</a:t>
            </a:r>
            <a:r>
              <a:rPr kumimoji="1" lang="en-US" altLang="zh-TW" sz="2400">
                <a:latin typeface="Times New Roman" panose="02020603050405020304" pitchFamily="18" charset="0"/>
              </a:rPr>
              <a:t>=[Alice, A</a:t>
            </a:r>
            <a:r>
              <a:rPr kumimoji="1" lang="en-US" altLang="zh-TW" sz="2400" baseline="-25000">
                <a:latin typeface="Times New Roman" panose="02020603050405020304" pitchFamily="18" charset="0"/>
              </a:rPr>
              <a:t>pub</a:t>
            </a:r>
            <a:r>
              <a:rPr kumimoji="1" lang="en-US" altLang="zh-TW" sz="2800">
                <a:latin typeface="Times New Roman" panose="02020603050405020304" pitchFamily="18" charset="0"/>
              </a:rPr>
              <a:t>, </a:t>
            </a:r>
            <a:r>
              <a:rPr kumimoji="1" lang="en-US" altLang="zh-TW" sz="2400">
                <a:latin typeface="Times New Roman" panose="02020603050405020304" pitchFamily="18" charset="0"/>
              </a:rPr>
              <a:t>Sig(X</a:t>
            </a:r>
            <a:r>
              <a:rPr kumimoji="1" lang="en-US" altLang="zh-TW" sz="2400" baseline="-25000">
                <a:latin typeface="Times New Roman" panose="02020603050405020304" pitchFamily="18" charset="0"/>
              </a:rPr>
              <a:t>priv</a:t>
            </a:r>
            <a:r>
              <a:rPr kumimoji="1" lang="en-US" altLang="zh-TW" sz="2400">
                <a:latin typeface="Times New Roman" panose="02020603050405020304" pitchFamily="18" charset="0"/>
              </a:rPr>
              <a:t>, Alice, A</a:t>
            </a:r>
            <a:r>
              <a:rPr kumimoji="1" lang="en-US" altLang="zh-TW" sz="2400" baseline="-25000">
                <a:latin typeface="Times New Roman" panose="02020603050405020304" pitchFamily="18" charset="0"/>
              </a:rPr>
              <a:t>pub</a:t>
            </a:r>
            <a:r>
              <a:rPr kumimoji="1" lang="en-US" altLang="zh-TW" sz="2400">
                <a:latin typeface="Times New Roman" panose="02020603050405020304" pitchFamily="18" charset="0"/>
              </a:rPr>
              <a:t>, T)</a:t>
            </a:r>
            <a:r>
              <a:rPr kumimoji="1" lang="en-US" altLang="zh-TW" sz="2000">
                <a:latin typeface="Times New Roman" panose="02020603050405020304" pitchFamily="18" charset="0"/>
              </a:rPr>
              <a:t>]</a:t>
            </a:r>
            <a:endParaRPr kumimoji="1" lang="en-US" altLang="zh-TW" sz="2400">
              <a:latin typeface="Times New Roman" panose="02020603050405020304" pitchFamily="18" charset="0"/>
            </a:endParaRPr>
          </a:p>
        </p:txBody>
      </p:sp>
      <p:sp>
        <p:nvSpPr>
          <p:cNvPr id="169994" name="Text Box 10"/>
          <p:cNvSpPr txBox="1">
            <a:spLocks noChangeArrowheads="1"/>
          </p:cNvSpPr>
          <p:nvPr/>
        </p:nvSpPr>
        <p:spPr bwMode="auto">
          <a:xfrm>
            <a:off x="1295400" y="5181600"/>
            <a:ext cx="3838575" cy="463550"/>
          </a:xfrm>
          <a:prstGeom prst="rect">
            <a:avLst/>
          </a:prstGeom>
          <a:noFill/>
          <a:ln w="9525">
            <a:noFill/>
            <a:miter lim="800000"/>
            <a:headEnd/>
            <a:tailEnd/>
          </a:ln>
          <a:effectLst/>
        </p:spPr>
        <p:txBody>
          <a:bodyPr wrap="none" lIns="90000" tIns="46800" rIns="90000" bIns="46800">
            <a:spAutoFit/>
          </a:bodyPr>
          <a:lstStyle/>
          <a:p>
            <a:pPr eaLnBrk="1" hangingPunct="1">
              <a:defRPr/>
            </a:pPr>
            <a:r>
              <a:rPr kumimoji="1" lang="en-US" altLang="zh-TW" sz="2400" b="1" u="sng" dirty="0">
                <a:solidFill>
                  <a:srgbClr val="ED0F54"/>
                </a:solidFill>
                <a:effectLst>
                  <a:outerShdw blurRad="38100" dist="38100" dir="2700000" algn="tl">
                    <a:srgbClr val="C0C0C0"/>
                  </a:outerShdw>
                </a:effectLst>
                <a:latin typeface="Times New Roman" pitchFamily="18" charset="0"/>
              </a:rPr>
              <a:t>Note</a:t>
            </a:r>
            <a:r>
              <a:rPr kumimoji="1" lang="en-US" altLang="zh-TW" sz="2400" dirty="0">
                <a:latin typeface="Times New Roman" pitchFamily="18" charset="0"/>
              </a:rPr>
              <a:t>: CA does not know </a:t>
            </a:r>
            <a:r>
              <a:rPr kumimoji="1" lang="en-US" altLang="zh-TW" sz="2400" i="1" dirty="0" err="1">
                <a:solidFill>
                  <a:srgbClr val="FF0000"/>
                </a:solidFill>
                <a:latin typeface="Times New Roman" pitchFamily="18" charset="0"/>
              </a:rPr>
              <a:t>A</a:t>
            </a:r>
            <a:r>
              <a:rPr kumimoji="1" lang="en-US" altLang="zh-TW" sz="2400" i="1" baseline="-25000" dirty="0" err="1">
                <a:solidFill>
                  <a:srgbClr val="FF0000"/>
                </a:solidFill>
                <a:latin typeface="Times New Roman" pitchFamily="18" charset="0"/>
              </a:rPr>
              <a:t>priv</a:t>
            </a:r>
            <a:endParaRPr kumimoji="1" lang="en-US" altLang="zh-TW" sz="2400" i="1" dirty="0">
              <a:solidFill>
                <a:srgbClr val="FF0000"/>
              </a:solidFill>
              <a:latin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pPr eaLnBrk="1" hangingPunct="1">
              <a:defRPr/>
            </a:pPr>
            <a:r>
              <a:rPr lang="en-US" altLang="zh-TW" dirty="0" smtClean="0">
                <a:ea typeface="標楷體" pitchFamily="65" charset="-120"/>
              </a:rPr>
              <a:t>Certificate (3)</a:t>
            </a:r>
          </a:p>
        </p:txBody>
      </p:sp>
      <p:sp>
        <p:nvSpPr>
          <p:cNvPr id="13315" name="Rectangle 3"/>
          <p:cNvSpPr>
            <a:spLocks noGrp="1" noChangeArrowheads="1"/>
          </p:cNvSpPr>
          <p:nvPr>
            <p:ph type="body" idx="1"/>
          </p:nvPr>
        </p:nvSpPr>
        <p:spPr/>
        <p:txBody>
          <a:bodyPr/>
          <a:lstStyle/>
          <a:p>
            <a:pPr eaLnBrk="1" hangingPunct="1"/>
            <a:r>
              <a:rPr lang="en-US" altLang="zh-TW" smtClean="0"/>
              <a:t>Guarantee of CA and certificate</a:t>
            </a:r>
          </a:p>
          <a:p>
            <a:pPr lvl="1" eaLnBrk="1" hangingPunct="1"/>
            <a:r>
              <a:rPr lang="en-US" altLang="zh-TW" smtClean="0"/>
              <a:t>Guarantee the public key is of </a:t>
            </a:r>
            <a:r>
              <a:rPr lang="en-US" altLang="zh-TW" i="1" smtClean="0">
                <a:solidFill>
                  <a:srgbClr val="FF0000"/>
                </a:solidFill>
              </a:rPr>
              <a:t>someone</a:t>
            </a:r>
          </a:p>
          <a:p>
            <a:pPr lvl="1" eaLnBrk="1" hangingPunct="1"/>
            <a:r>
              <a:rPr lang="en-US" altLang="zh-TW" i="1" smtClean="0">
                <a:solidFill>
                  <a:srgbClr val="FF0000"/>
                </a:solidFill>
              </a:rPr>
              <a:t>Someone</a:t>
            </a:r>
            <a:r>
              <a:rPr lang="en-US" altLang="zh-TW" smtClean="0"/>
              <a:t> is not guaranteed to be </a:t>
            </a:r>
            <a:r>
              <a:rPr lang="en-US" altLang="zh-TW" i="1" smtClean="0">
                <a:solidFill>
                  <a:srgbClr val="0000FF"/>
                </a:solidFill>
              </a:rPr>
              <a:t>safe</a:t>
            </a:r>
          </a:p>
          <a:p>
            <a:pPr eaLnBrk="1" hangingPunct="1"/>
            <a:r>
              <a:rPr lang="en-US" altLang="zh-TW" smtClean="0"/>
              <a:t>Security of transmitting DATA</a:t>
            </a:r>
            <a:endParaRPr lang="en-US" altLang="zh-TW" smtClean="0">
              <a:latin typeface="標楷體" panose="03000509000000000000" pitchFamily="65" charset="-120"/>
            </a:endParaRPr>
          </a:p>
          <a:p>
            <a:pPr lvl="1" eaLnBrk="1" hangingPunct="1"/>
            <a:r>
              <a:rPr lang="en-US" altLang="zh-TW" smtClean="0"/>
              <a:t>Transmit </a:t>
            </a:r>
            <a:r>
              <a:rPr lang="en-US" altLang="zh-TW" i="1" smtClean="0">
                <a:solidFill>
                  <a:srgbClr val="0000FF"/>
                </a:solidFill>
              </a:rPr>
              <a:t>session key</a:t>
            </a:r>
            <a:r>
              <a:rPr lang="en-US" altLang="zh-TW" smtClean="0"/>
              <a:t> first</a:t>
            </a:r>
          </a:p>
          <a:p>
            <a:pPr lvl="2" eaLnBrk="1" hangingPunct="1"/>
            <a:r>
              <a:rPr lang="en-US" altLang="zh-TW" i="1" smtClean="0">
                <a:solidFill>
                  <a:srgbClr val="009900"/>
                </a:solidFill>
              </a:rPr>
              <a:t>Public-key cryptosystem</a:t>
            </a:r>
          </a:p>
          <a:p>
            <a:pPr lvl="1" eaLnBrk="1" hangingPunct="1"/>
            <a:r>
              <a:rPr lang="en-US" altLang="zh-TW" smtClean="0"/>
              <a:t>Transmit DATA by </a:t>
            </a:r>
            <a:r>
              <a:rPr lang="en-US" altLang="zh-TW" smtClean="0">
                <a:solidFill>
                  <a:srgbClr val="0000FF"/>
                </a:solidFill>
              </a:rPr>
              <a:t>session key</a:t>
            </a:r>
          </a:p>
          <a:p>
            <a:pPr lvl="2" eaLnBrk="1" hangingPunct="1"/>
            <a:r>
              <a:rPr lang="en-US" altLang="zh-TW" i="1" smtClean="0">
                <a:solidFill>
                  <a:srgbClr val="009900"/>
                </a:solidFill>
              </a:rPr>
              <a:t>Symmetric-key cryptosystem</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sz="quarter"/>
          </p:nvPr>
        </p:nvSpPr>
        <p:spPr/>
        <p:txBody>
          <a:bodyPr/>
          <a:lstStyle/>
          <a:p>
            <a:pPr>
              <a:defRPr/>
            </a:pPr>
            <a:r>
              <a:rPr lang="en-US" altLang="zh-TW" sz="3600" dirty="0" smtClean="0"/>
              <a:t>SSL &amp; TLS</a:t>
            </a:r>
            <a:endParaRPr lang="zh-TW" altLang="en-US" sz="3600" dirty="0"/>
          </a:p>
        </p:txBody>
      </p:sp>
      <p:sp>
        <p:nvSpPr>
          <p:cNvPr id="14339" name="副標題 4"/>
          <p:cNvSpPr>
            <a:spLocks noGrp="1"/>
          </p:cNvSpPr>
          <p:nvPr>
            <p:ph type="subTitle" sz="quarter" idx="1"/>
          </p:nvPr>
        </p:nvSpPr>
        <p:spPr/>
        <p:txBody>
          <a:bodyPr/>
          <a:lstStyle/>
          <a:p>
            <a:endParaRPr lang="zh-TW" altLang="en-US" smtClean="0"/>
          </a:p>
        </p:txBody>
      </p:sp>
    </p:spTree>
    <p:extLst>
      <p:ext uri="{BB962C8B-B14F-4D97-AF65-F5344CB8AC3E}">
        <p14:creationId xmlns:p14="http://schemas.microsoft.com/office/powerpoint/2010/main" val="14405934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dirty="0" smtClean="0"/>
              <a:t>SSL/TLS</a:t>
            </a:r>
            <a:endParaRPr lang="zh-TW" altLang="en-US" dirty="0"/>
          </a:p>
        </p:txBody>
      </p:sp>
      <p:sp>
        <p:nvSpPr>
          <p:cNvPr id="15363" name="內容版面配置區 2"/>
          <p:cNvSpPr>
            <a:spLocks noGrp="1"/>
          </p:cNvSpPr>
          <p:nvPr>
            <p:ph idx="1"/>
          </p:nvPr>
        </p:nvSpPr>
        <p:spPr/>
        <p:txBody>
          <a:bodyPr/>
          <a:lstStyle/>
          <a:p>
            <a:r>
              <a:rPr lang="en-US" altLang="zh-TW" dirty="0" smtClean="0"/>
              <a:t>SSL/TLS</a:t>
            </a:r>
          </a:p>
          <a:p>
            <a:pPr lvl="1"/>
            <a:r>
              <a:rPr lang="en-US" altLang="zh-TW" dirty="0" smtClean="0"/>
              <a:t>Provide communication security over the Internet</a:t>
            </a:r>
          </a:p>
          <a:p>
            <a:pPr lvl="2"/>
            <a:r>
              <a:rPr lang="en-US" altLang="zh-TW" dirty="0" smtClean="0"/>
              <a:t>Prevent eavesdropping and tampering</a:t>
            </a:r>
          </a:p>
          <a:p>
            <a:pPr lvl="1"/>
            <a:endParaRPr lang="en-US" altLang="zh-TW" dirty="0" smtClean="0"/>
          </a:p>
          <a:p>
            <a:pPr lvl="1"/>
            <a:r>
              <a:rPr lang="en-US" altLang="zh-TW" dirty="0" smtClean="0"/>
              <a:t>Encrypt segments over Transport </a:t>
            </a:r>
            <a:r>
              <a:rPr lang="en-US" altLang="zh-TW" dirty="0" smtClean="0"/>
              <a:t>Layer</a:t>
            </a:r>
          </a:p>
          <a:p>
            <a:pPr lvl="1"/>
            <a:endParaRPr lang="en-US" altLang="zh-TW" dirty="0"/>
          </a:p>
          <a:p>
            <a:pPr lvl="1"/>
            <a:endParaRPr lang="en-US" altLang="zh-TW" dirty="0" smtClean="0"/>
          </a:p>
          <a:p>
            <a:pPr marL="0" indent="0">
              <a:buNone/>
            </a:pPr>
            <a:endParaRPr lang="en-US" altLang="zh-TW" sz="2000" dirty="0" smtClean="0"/>
          </a:p>
          <a:p>
            <a:pPr marL="0" indent="0">
              <a:buNone/>
            </a:pPr>
            <a:endParaRPr lang="en-US" altLang="zh-TW" sz="2000" dirty="0"/>
          </a:p>
          <a:p>
            <a:pPr marL="0" indent="0">
              <a:buNone/>
            </a:pPr>
            <a:endParaRPr lang="en-US" altLang="zh-TW" sz="2000" dirty="0" smtClean="0"/>
          </a:p>
          <a:p>
            <a:pPr marL="0" indent="0">
              <a:buNone/>
            </a:pPr>
            <a:r>
              <a:rPr lang="en-US" altLang="zh-TW" sz="2000" dirty="0" smtClean="0"/>
              <a:t>SSL: Secure Sockets Layer</a:t>
            </a:r>
          </a:p>
          <a:p>
            <a:pPr marL="0" indent="0">
              <a:buNone/>
            </a:pPr>
            <a:r>
              <a:rPr lang="en-US" altLang="zh-TW" sz="2000" dirty="0" smtClean="0"/>
              <a:t>TLS: Transport Lay Security</a:t>
            </a:r>
            <a:endParaRPr lang="en-US" altLang="zh-TW" sz="2000" dirty="0" smtClean="0"/>
          </a:p>
        </p:txBody>
      </p:sp>
    </p:spTree>
    <p:extLst>
      <p:ext uri="{BB962C8B-B14F-4D97-AF65-F5344CB8AC3E}">
        <p14:creationId xmlns:p14="http://schemas.microsoft.com/office/powerpoint/2010/main" val="11085932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dirty="0" smtClean="0"/>
              <a:t>History – (1)</a:t>
            </a:r>
            <a:endParaRPr lang="zh-TW" altLang="en-US" dirty="0"/>
          </a:p>
        </p:txBody>
      </p:sp>
      <p:sp>
        <p:nvSpPr>
          <p:cNvPr id="16387" name="內容版面配置區 2"/>
          <p:cNvSpPr>
            <a:spLocks noGrp="1"/>
          </p:cNvSpPr>
          <p:nvPr>
            <p:ph idx="1"/>
          </p:nvPr>
        </p:nvSpPr>
        <p:spPr>
          <a:xfrm>
            <a:off x="990600" y="1447800"/>
            <a:ext cx="7772400" cy="4953000"/>
          </a:xfrm>
        </p:spPr>
        <p:txBody>
          <a:bodyPr/>
          <a:lstStyle/>
          <a:p>
            <a:r>
              <a:rPr lang="en-US" altLang="zh-TW" dirty="0" smtClean="0"/>
              <a:t>SSL – developed by Netscape</a:t>
            </a:r>
          </a:p>
          <a:p>
            <a:pPr lvl="1"/>
            <a:r>
              <a:rPr lang="en-US" altLang="zh-TW" dirty="0" smtClean="0"/>
              <a:t>SSL 1.0: never publicly released</a:t>
            </a:r>
          </a:p>
          <a:p>
            <a:pPr lvl="1"/>
            <a:r>
              <a:rPr lang="en-US" altLang="zh-TW" dirty="0" smtClean="0"/>
              <a:t>SSL 2.0: released in 1995</a:t>
            </a:r>
          </a:p>
          <a:p>
            <a:pPr lvl="2"/>
            <a:r>
              <a:rPr lang="en-US" altLang="zh-TW" dirty="0" smtClean="0"/>
              <a:t>A number of security flaws</a:t>
            </a:r>
          </a:p>
          <a:p>
            <a:pPr lvl="1"/>
            <a:r>
              <a:rPr lang="en-US" altLang="zh-TW" dirty="0" smtClean="0"/>
              <a:t>SSL 3.0: released in 1996</a:t>
            </a:r>
          </a:p>
          <a:p>
            <a:pPr lvl="2"/>
            <a:r>
              <a:rPr lang="en-US" altLang="zh-TW" dirty="0" smtClean="0"/>
              <a:t>A complete redesign</a:t>
            </a:r>
          </a:p>
          <a:p>
            <a:pPr lvl="2"/>
            <a:r>
              <a:rPr lang="en-US" altLang="zh-TW" dirty="0" smtClean="0"/>
              <a:t>Newer versions of SSL/TLS are based on SSL 3.0</a:t>
            </a:r>
          </a:p>
          <a:p>
            <a:pPr lvl="1"/>
            <a:r>
              <a:rPr lang="en-US" altLang="zh-TW" dirty="0"/>
              <a:t>SSL 2.0 was prohibited in 2011 by RFC 6176, and SSL 3.0 followed in June 2015 by RFC 7568</a:t>
            </a:r>
            <a:endParaRPr lang="en-US" altLang="zh-TW" dirty="0" smtClean="0"/>
          </a:p>
          <a:p>
            <a:r>
              <a:rPr lang="en-US" altLang="zh-TW" dirty="0" smtClean="0"/>
              <a:t>TLS – IETF RFC</a:t>
            </a:r>
          </a:p>
          <a:p>
            <a:pPr lvl="1"/>
            <a:r>
              <a:rPr lang="en-US" altLang="zh-TW" dirty="0" smtClean="0"/>
              <a:t>TLS 1.0 (SSL 3.1): RFC 2246 in 1999.</a:t>
            </a:r>
          </a:p>
          <a:p>
            <a:pPr lvl="2"/>
            <a:r>
              <a:rPr lang="en-US" altLang="zh-TW" dirty="0" smtClean="0"/>
              <a:t>Backward compatible to SSL 3.0</a:t>
            </a:r>
          </a:p>
          <a:p>
            <a:pPr lvl="2"/>
            <a:r>
              <a:rPr lang="en-US" altLang="zh-TW" dirty="0" smtClean="0"/>
              <a:t>CBC vulnerability discovered in 2002</a:t>
            </a:r>
            <a:endParaRPr lang="zh-TW" altLang="en-US" sz="1600" dirty="0" smtClean="0"/>
          </a:p>
        </p:txBody>
      </p:sp>
    </p:spTree>
    <p:extLst>
      <p:ext uri="{BB962C8B-B14F-4D97-AF65-F5344CB8AC3E}">
        <p14:creationId xmlns:p14="http://schemas.microsoft.com/office/powerpoint/2010/main" val="2479628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dirty="0" smtClean="0"/>
              <a:t>History – (2)</a:t>
            </a:r>
            <a:endParaRPr lang="zh-TW" altLang="en-US" dirty="0"/>
          </a:p>
        </p:txBody>
      </p:sp>
      <p:sp>
        <p:nvSpPr>
          <p:cNvPr id="17411" name="內容版面配置區 2"/>
          <p:cNvSpPr>
            <a:spLocks noGrp="1"/>
          </p:cNvSpPr>
          <p:nvPr>
            <p:ph idx="1"/>
          </p:nvPr>
        </p:nvSpPr>
        <p:spPr/>
        <p:txBody>
          <a:bodyPr/>
          <a:lstStyle/>
          <a:p>
            <a:r>
              <a:rPr lang="en-US" altLang="zh-TW" dirty="0" smtClean="0"/>
              <a:t>TLS – IETF RFC</a:t>
            </a:r>
          </a:p>
          <a:p>
            <a:pPr lvl="1"/>
            <a:r>
              <a:rPr lang="en-US" altLang="zh-TW" dirty="0" smtClean="0"/>
              <a:t>TLS 1.1 (SSL 3.2): RFC 4346 in 2006</a:t>
            </a:r>
          </a:p>
          <a:p>
            <a:pPr lvl="2"/>
            <a:r>
              <a:rPr lang="en-US" altLang="zh-TW" dirty="0" smtClean="0"/>
              <a:t>Prevent CBC attacks</a:t>
            </a:r>
          </a:p>
          <a:p>
            <a:pPr lvl="1"/>
            <a:r>
              <a:rPr lang="en-US" altLang="zh-TW" dirty="0" smtClean="0"/>
              <a:t>TLS 1.2 (SSL 3.3): RFC 5246 in 2008</a:t>
            </a:r>
          </a:p>
          <a:p>
            <a:pPr lvl="2"/>
            <a:r>
              <a:rPr lang="en-US" altLang="zh-TW" dirty="0" smtClean="0"/>
              <a:t>Enhance security strength</a:t>
            </a:r>
          </a:p>
          <a:p>
            <a:pPr lvl="2"/>
            <a:r>
              <a:rPr lang="en-US" altLang="zh-TW" dirty="0" smtClean="0"/>
              <a:t>Introduce new cryptographic algorithms</a:t>
            </a:r>
          </a:p>
          <a:p>
            <a:pPr lvl="1"/>
            <a:r>
              <a:rPr lang="en-US" altLang="zh-TW" dirty="0"/>
              <a:t>TLS 1.3: </a:t>
            </a:r>
            <a:r>
              <a:rPr lang="en-US" altLang="zh-TW" dirty="0" smtClean="0"/>
              <a:t>Draft proposed in 2017</a:t>
            </a:r>
          </a:p>
          <a:p>
            <a:pPr lvl="2"/>
            <a:endParaRPr lang="zh-TW" altLang="en-US" dirty="0" smtClean="0"/>
          </a:p>
        </p:txBody>
      </p:sp>
    </p:spTree>
    <p:extLst>
      <p:ext uri="{BB962C8B-B14F-4D97-AF65-F5344CB8AC3E}">
        <p14:creationId xmlns:p14="http://schemas.microsoft.com/office/powerpoint/2010/main" val="1010420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dirty="0" smtClean="0"/>
              <a:t>SSL/TLS Negotiation</a:t>
            </a:r>
            <a:endParaRPr lang="zh-TW" altLang="en-US" dirty="0"/>
          </a:p>
        </p:txBody>
      </p:sp>
      <p:sp>
        <p:nvSpPr>
          <p:cNvPr id="18435" name="內容版面配置區 2"/>
          <p:cNvSpPr>
            <a:spLocks noGrp="1"/>
          </p:cNvSpPr>
          <p:nvPr>
            <p:ph idx="1"/>
          </p:nvPr>
        </p:nvSpPr>
        <p:spPr/>
        <p:txBody>
          <a:bodyPr/>
          <a:lstStyle/>
          <a:p>
            <a:r>
              <a:rPr lang="en-US" altLang="zh-TW" dirty="0" smtClean="0"/>
              <a:t>(C) </a:t>
            </a:r>
            <a:r>
              <a:rPr lang="en-US" altLang="zh-TW" dirty="0" smtClean="0">
                <a:solidFill>
                  <a:srgbClr val="FF0000"/>
                </a:solidFill>
              </a:rPr>
              <a:t>Request</a:t>
            </a:r>
            <a:r>
              <a:rPr lang="en-US" altLang="zh-TW" dirty="0" smtClean="0"/>
              <a:t> a secure connection, and present a list</a:t>
            </a:r>
            <a:br>
              <a:rPr lang="en-US" altLang="zh-TW" dirty="0" smtClean="0"/>
            </a:br>
            <a:r>
              <a:rPr lang="en-US" altLang="zh-TW" dirty="0" smtClean="0"/>
              <a:t>      of supported ciphers and hash functions</a:t>
            </a:r>
          </a:p>
          <a:p>
            <a:r>
              <a:rPr lang="en-US" altLang="zh-TW" dirty="0" smtClean="0"/>
              <a:t>(S) Select </a:t>
            </a:r>
            <a:r>
              <a:rPr lang="en-US" altLang="zh-TW" dirty="0" smtClean="0">
                <a:solidFill>
                  <a:srgbClr val="FF0000"/>
                </a:solidFill>
              </a:rPr>
              <a:t>common cipher and hash function</a:t>
            </a:r>
            <a:r>
              <a:rPr lang="en-US" altLang="zh-TW" dirty="0" smtClean="0"/>
              <a:t>, and</a:t>
            </a:r>
            <a:br>
              <a:rPr lang="en-US" altLang="zh-TW" dirty="0" smtClean="0"/>
            </a:br>
            <a:r>
              <a:rPr lang="en-US" altLang="zh-TW" dirty="0" smtClean="0"/>
              <a:t>      send back with server’s </a:t>
            </a:r>
            <a:r>
              <a:rPr lang="en-US" altLang="zh-TW" dirty="0" smtClean="0">
                <a:solidFill>
                  <a:srgbClr val="FF0000"/>
                </a:solidFill>
              </a:rPr>
              <a:t>digital certificate</a:t>
            </a:r>
          </a:p>
          <a:p>
            <a:r>
              <a:rPr lang="en-US" altLang="zh-TW" dirty="0" smtClean="0"/>
              <a:t>(C) Confirm the validity of the certificate</a:t>
            </a:r>
          </a:p>
          <a:p>
            <a:r>
              <a:rPr lang="en-US" altLang="zh-TW" dirty="0" smtClean="0"/>
              <a:t>(C) Encrypt a </a:t>
            </a:r>
            <a:r>
              <a:rPr lang="en-US" altLang="zh-TW" dirty="0" smtClean="0">
                <a:solidFill>
                  <a:srgbClr val="FF0000"/>
                </a:solidFill>
              </a:rPr>
              <a:t>random number </a:t>
            </a:r>
            <a:r>
              <a:rPr lang="en-US" altLang="zh-TW" dirty="0" smtClean="0"/>
              <a:t>with server’s public</a:t>
            </a:r>
            <a:br>
              <a:rPr lang="en-US" altLang="zh-TW" dirty="0" smtClean="0"/>
            </a:br>
            <a:r>
              <a:rPr lang="en-US" altLang="zh-TW" dirty="0" smtClean="0"/>
              <a:t>      key, and send it to server</a:t>
            </a:r>
          </a:p>
          <a:p>
            <a:r>
              <a:rPr lang="en-US" altLang="zh-TW" dirty="0" smtClean="0"/>
              <a:t>(C/S) Generate session key(s) from the random</a:t>
            </a:r>
            <a:br>
              <a:rPr lang="en-US" altLang="zh-TW" dirty="0" smtClean="0"/>
            </a:br>
            <a:r>
              <a:rPr lang="en-US" altLang="zh-TW" dirty="0" smtClean="0"/>
              <a:t>          number</a:t>
            </a:r>
          </a:p>
          <a:p>
            <a:pPr marL="0" indent="0">
              <a:buNone/>
            </a:pPr>
            <a:r>
              <a:rPr lang="en-US" altLang="zh-TW" dirty="0" smtClean="0"/>
              <a:t>C: Client / S: Server</a:t>
            </a:r>
            <a:endParaRPr lang="zh-TW" altLang="en-US" dirty="0" smtClean="0"/>
          </a:p>
        </p:txBody>
      </p:sp>
    </p:spTree>
    <p:extLst>
      <p:ext uri="{BB962C8B-B14F-4D97-AF65-F5344CB8AC3E}">
        <p14:creationId xmlns:p14="http://schemas.microsoft.com/office/powerpoint/2010/main" val="42229400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dirty="0" smtClean="0"/>
              <a:t>SSL/TLS Applications</a:t>
            </a:r>
            <a:endParaRPr lang="zh-TW" altLang="en-US" dirty="0"/>
          </a:p>
        </p:txBody>
      </p:sp>
      <p:sp>
        <p:nvSpPr>
          <p:cNvPr id="19459" name="內容版面配置區 2"/>
          <p:cNvSpPr>
            <a:spLocks noGrp="1"/>
          </p:cNvSpPr>
          <p:nvPr>
            <p:ph idx="1"/>
          </p:nvPr>
        </p:nvSpPr>
        <p:spPr/>
        <p:txBody>
          <a:bodyPr/>
          <a:lstStyle/>
          <a:p>
            <a:r>
              <a:rPr lang="en-US" altLang="zh-TW" dirty="0" smtClean="0"/>
              <a:t>Implemented on top of Transport Layer protocols</a:t>
            </a:r>
          </a:p>
          <a:p>
            <a:pPr lvl="1"/>
            <a:r>
              <a:rPr lang="en-US" altLang="zh-TW" dirty="0" smtClean="0"/>
              <a:t>TCP</a:t>
            </a:r>
          </a:p>
          <a:p>
            <a:pPr lvl="1"/>
            <a:r>
              <a:rPr lang="en-US" altLang="zh-TW" dirty="0" smtClean="0"/>
              <a:t>UDP (DTLS)</a:t>
            </a:r>
          </a:p>
          <a:p>
            <a:r>
              <a:rPr lang="en-US" altLang="zh-TW" dirty="0" smtClean="0"/>
              <a:t>Protect application-specific protocols</a:t>
            </a:r>
          </a:p>
          <a:p>
            <a:pPr lvl="1"/>
            <a:r>
              <a:rPr lang="en-US" altLang="zh-TW" dirty="0" smtClean="0"/>
              <a:t>HTTP, FTP, SMTP, NNTP, …</a:t>
            </a:r>
          </a:p>
          <a:p>
            <a:pPr lvl="1"/>
            <a:r>
              <a:rPr lang="en-US" altLang="zh-TW" dirty="0" smtClean="0"/>
              <a:t>VPN (</a:t>
            </a:r>
            <a:r>
              <a:rPr lang="en-US" altLang="zh-TW" dirty="0" err="1" smtClean="0"/>
              <a:t>OpenVPN</a:t>
            </a:r>
            <a:r>
              <a:rPr lang="en-US" altLang="zh-TW" dirty="0" smtClean="0"/>
              <a:t>), SIP, VoIP</a:t>
            </a:r>
          </a:p>
          <a:p>
            <a:r>
              <a:rPr lang="en-US" altLang="zh-TW" dirty="0" smtClean="0"/>
              <a:t>Activate SSL/TLS connection</a:t>
            </a:r>
          </a:p>
          <a:p>
            <a:pPr lvl="1"/>
            <a:r>
              <a:rPr lang="en-US" altLang="zh-TW" dirty="0" smtClean="0"/>
              <a:t>Use a different port number (https/433, </a:t>
            </a:r>
            <a:r>
              <a:rPr lang="en-US" altLang="zh-TW" dirty="0" err="1" smtClean="0"/>
              <a:t>smtps</a:t>
            </a:r>
            <a:r>
              <a:rPr lang="en-US" altLang="zh-TW" dirty="0" smtClean="0"/>
              <a:t>/465)</a:t>
            </a:r>
          </a:p>
          <a:p>
            <a:pPr lvl="1"/>
            <a:r>
              <a:rPr lang="en-US" altLang="zh-TW" dirty="0" smtClean="0"/>
              <a:t>Use a protocol specific mechanism (STARTTLS)</a:t>
            </a:r>
            <a:endParaRPr lang="zh-TW" altLang="en-US" dirty="0" smtClean="0"/>
          </a:p>
        </p:txBody>
      </p:sp>
    </p:spTree>
    <p:extLst>
      <p:ext uri="{BB962C8B-B14F-4D97-AF65-F5344CB8AC3E}">
        <p14:creationId xmlns:p14="http://schemas.microsoft.com/office/powerpoint/2010/main" val="3270073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dirty="0" smtClean="0"/>
              <a:t>Support for Named-based </a:t>
            </a:r>
            <a:r>
              <a:rPr lang="en-US" altLang="zh-TW" dirty="0"/>
              <a:t>V</a:t>
            </a:r>
            <a:r>
              <a:rPr lang="en-US" altLang="zh-TW" dirty="0" smtClean="0"/>
              <a:t>irtual </a:t>
            </a:r>
            <a:r>
              <a:rPr lang="en-US" altLang="zh-TW" dirty="0"/>
              <a:t>S</a:t>
            </a:r>
            <a:r>
              <a:rPr lang="en-US" altLang="zh-TW" dirty="0" smtClean="0"/>
              <a:t>ervers</a:t>
            </a:r>
            <a:endParaRPr lang="zh-TW" altLang="en-US" dirty="0"/>
          </a:p>
        </p:txBody>
      </p:sp>
      <p:sp>
        <p:nvSpPr>
          <p:cNvPr id="20483" name="內容版面配置區 2"/>
          <p:cNvSpPr>
            <a:spLocks noGrp="1"/>
          </p:cNvSpPr>
          <p:nvPr>
            <p:ph idx="1"/>
          </p:nvPr>
        </p:nvSpPr>
        <p:spPr>
          <a:xfrm>
            <a:off x="990600" y="1447800"/>
            <a:ext cx="7772400" cy="5029200"/>
          </a:xfrm>
        </p:spPr>
        <p:txBody>
          <a:bodyPr/>
          <a:lstStyle/>
          <a:p>
            <a:r>
              <a:rPr lang="en-US" altLang="zh-TW" dirty="0" smtClean="0"/>
              <a:t>All virtual servers belong to the same domain</a:t>
            </a:r>
          </a:p>
          <a:p>
            <a:pPr lvl="1"/>
            <a:r>
              <a:rPr lang="en-US" altLang="zh-TW" dirty="0" smtClean="0"/>
              <a:t>Wildcard certificate</a:t>
            </a:r>
          </a:p>
          <a:p>
            <a:pPr lvl="1"/>
            <a:r>
              <a:rPr lang="en-US" altLang="zh-TW" dirty="0" smtClean="0"/>
              <a:t>Add all virtual host names in </a:t>
            </a:r>
            <a:r>
              <a:rPr lang="en-US" altLang="zh-TW" dirty="0" err="1" smtClean="0"/>
              <a:t>subjectAltName</a:t>
            </a:r>
            <a:endParaRPr lang="en-US" altLang="zh-TW" dirty="0" smtClean="0"/>
          </a:p>
          <a:p>
            <a:pPr lvl="1"/>
            <a:r>
              <a:rPr lang="en-US" altLang="zh-TW" dirty="0" smtClean="0"/>
              <a:t>Disadvantages</a:t>
            </a:r>
          </a:p>
          <a:p>
            <a:pPr lvl="2"/>
            <a:r>
              <a:rPr lang="en-US" altLang="zh-TW" dirty="0" smtClean="0"/>
              <a:t>Certificate needs reissuing whenever adding a new virtual server</a:t>
            </a:r>
          </a:p>
          <a:p>
            <a:pPr lvl="2"/>
            <a:r>
              <a:rPr lang="en-US" altLang="zh-TW" dirty="0" smtClean="0"/>
              <a:t>Cannot support named-based virtual hosts for web service</a:t>
            </a:r>
          </a:p>
          <a:p>
            <a:pPr lvl="2"/>
            <a:endParaRPr lang="en-US" altLang="zh-TW" dirty="0" smtClean="0"/>
          </a:p>
          <a:p>
            <a:r>
              <a:rPr lang="en-US" altLang="zh-TW" dirty="0" smtClean="0"/>
              <a:t>Server Name Indication (SNI)</a:t>
            </a:r>
          </a:p>
          <a:p>
            <a:pPr lvl="1"/>
            <a:r>
              <a:rPr lang="en-US" altLang="zh-TW" dirty="0" smtClean="0"/>
              <a:t>RFC 4366</a:t>
            </a:r>
          </a:p>
          <a:p>
            <a:pPr lvl="1"/>
            <a:r>
              <a:rPr lang="en-US" altLang="zh-TW" sz="1800" dirty="0" smtClean="0">
                <a:hlinkClick r:id="rId3"/>
              </a:rPr>
              <a:t>http://wiki.apache.org/httpd/NameBasedSSLVHostsWithSNI</a:t>
            </a:r>
            <a:endParaRPr lang="en-US" altLang="zh-TW" sz="1800" dirty="0" smtClean="0"/>
          </a:p>
          <a:p>
            <a:pPr lvl="1"/>
            <a:r>
              <a:rPr lang="en-US" altLang="zh-TW" dirty="0" smtClean="0"/>
              <a:t>The client browser must also support SNI</a:t>
            </a:r>
          </a:p>
          <a:p>
            <a:pPr lvl="1"/>
            <a:r>
              <a:rPr lang="en-US" altLang="zh-TW" sz="1800" dirty="0">
                <a:hlinkClick r:id="rId4"/>
              </a:rPr>
              <a:t>https://www.digicert.com/ssl-support/apache-multiple-ssl-certificates-using-sni.htm</a:t>
            </a:r>
            <a:endParaRPr lang="en-US" altLang="zh-TW" sz="1800" dirty="0"/>
          </a:p>
          <a:p>
            <a:pPr lvl="1"/>
            <a:endParaRPr lang="en-US" altLang="zh-TW" dirty="0" smtClean="0"/>
          </a:p>
          <a:p>
            <a:endParaRPr lang="zh-TW" altLang="en-US" dirty="0" smtClean="0"/>
          </a:p>
        </p:txBody>
      </p:sp>
    </p:spTree>
    <p:extLst>
      <p:ext uri="{BB962C8B-B14F-4D97-AF65-F5344CB8AC3E}">
        <p14:creationId xmlns:p14="http://schemas.microsoft.com/office/powerpoint/2010/main" val="3284572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sz="quarter"/>
          </p:nvPr>
        </p:nvSpPr>
        <p:spPr/>
        <p:txBody>
          <a:bodyPr/>
          <a:lstStyle/>
          <a:p>
            <a:pPr>
              <a:defRPr/>
            </a:pPr>
            <a:r>
              <a:rPr lang="en-US" altLang="zh-TW" dirty="0" err="1" smtClean="0"/>
              <a:t>OpenSSL</a:t>
            </a:r>
            <a:endParaRPr lang="zh-TW" altLang="en-US" dirty="0"/>
          </a:p>
        </p:txBody>
      </p:sp>
      <p:sp>
        <p:nvSpPr>
          <p:cNvPr id="14339" name="副標題 4"/>
          <p:cNvSpPr>
            <a:spLocks noGrp="1"/>
          </p:cNvSpPr>
          <p:nvPr>
            <p:ph type="subTitle" sz="quarter" idx="1"/>
          </p:nvPr>
        </p:nvSpPr>
        <p:spPr/>
        <p:txBody>
          <a:bodyPr/>
          <a:lstStyle/>
          <a:p>
            <a:endParaRPr lang="zh-TW"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dirty="0" smtClean="0"/>
              <a:t>Public-key Infrastructure</a:t>
            </a:r>
            <a:endParaRPr lang="zh-TW" altLang="en-US" dirty="0"/>
          </a:p>
        </p:txBody>
      </p:sp>
      <p:sp>
        <p:nvSpPr>
          <p:cNvPr id="4099" name="內容版面配置區 2"/>
          <p:cNvSpPr>
            <a:spLocks noGrp="1"/>
          </p:cNvSpPr>
          <p:nvPr>
            <p:ph idx="1"/>
          </p:nvPr>
        </p:nvSpPr>
        <p:spPr/>
        <p:txBody>
          <a:bodyPr/>
          <a:lstStyle/>
          <a:p>
            <a:r>
              <a:rPr lang="en-US" altLang="zh-TW" smtClean="0"/>
              <a:t>A set of hardware, software, people, policies, and procedures.</a:t>
            </a:r>
          </a:p>
          <a:p>
            <a:r>
              <a:rPr lang="en-US" altLang="zh-TW" smtClean="0"/>
              <a:t>To create, manage, distribute, use, store, and revoke digital certificates.</a:t>
            </a:r>
          </a:p>
          <a:p>
            <a:endParaRPr lang="en-US" altLang="zh-TW" smtClean="0"/>
          </a:p>
          <a:p>
            <a:r>
              <a:rPr lang="en-US" altLang="zh-TW" smtClean="0"/>
              <a:t>Encryption, authentication, signature</a:t>
            </a:r>
          </a:p>
          <a:p>
            <a:r>
              <a:rPr lang="en-US" altLang="zh-TW" smtClean="0"/>
              <a:t>Bootstrapping secure communication protocols.</a:t>
            </a:r>
            <a:endParaRPr lang="zh-TW" alt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dirty="0" err="1" smtClean="0"/>
              <a:t>OpenSSL</a:t>
            </a:r>
            <a:endParaRPr lang="zh-TW" altLang="en-US" dirty="0"/>
          </a:p>
        </p:txBody>
      </p:sp>
      <p:sp>
        <p:nvSpPr>
          <p:cNvPr id="15363" name="內容版面配置區 2"/>
          <p:cNvSpPr>
            <a:spLocks noGrp="1"/>
          </p:cNvSpPr>
          <p:nvPr>
            <p:ph idx="1"/>
          </p:nvPr>
        </p:nvSpPr>
        <p:spPr/>
        <p:txBody>
          <a:bodyPr/>
          <a:lstStyle/>
          <a:p>
            <a:pPr eaLnBrk="1" hangingPunct="1"/>
            <a:r>
              <a:rPr lang="en-US" altLang="zh-TW" dirty="0" smtClean="0">
                <a:hlinkClick r:id="rId2"/>
              </a:rPr>
              <a:t>http://www.openssl.org/</a:t>
            </a:r>
            <a:endParaRPr lang="en-US" altLang="zh-TW" dirty="0" smtClean="0"/>
          </a:p>
          <a:p>
            <a:pPr eaLnBrk="1" hangingPunct="1"/>
            <a:r>
              <a:rPr lang="en-US" altLang="zh-TW" dirty="0" smtClean="0"/>
              <a:t>In system</a:t>
            </a:r>
          </a:p>
          <a:p>
            <a:pPr lvl="1" eaLnBrk="1" hangingPunct="1"/>
            <a:r>
              <a:rPr lang="en-US" altLang="zh-TW" dirty="0" smtClean="0"/>
              <a:t>/</a:t>
            </a:r>
            <a:r>
              <a:rPr lang="en-US" altLang="zh-TW" dirty="0" err="1" smtClean="0"/>
              <a:t>usr</a:t>
            </a:r>
            <a:r>
              <a:rPr lang="en-US" altLang="zh-TW" dirty="0" smtClean="0"/>
              <a:t>/</a:t>
            </a:r>
            <a:r>
              <a:rPr lang="en-US" altLang="zh-TW" dirty="0" err="1" smtClean="0"/>
              <a:t>src</a:t>
            </a:r>
            <a:r>
              <a:rPr lang="en-US" altLang="zh-TW" dirty="0" smtClean="0"/>
              <a:t>/crypto/</a:t>
            </a:r>
            <a:r>
              <a:rPr lang="en-US" altLang="zh-TW" dirty="0" err="1" smtClean="0"/>
              <a:t>openssl</a:t>
            </a:r>
            <a:endParaRPr lang="en-US" altLang="zh-TW" dirty="0" smtClean="0"/>
          </a:p>
          <a:p>
            <a:pPr eaLnBrk="1" hangingPunct="1"/>
            <a:r>
              <a:rPr lang="en-US" altLang="zh-TW" dirty="0" smtClean="0"/>
              <a:t>In ports</a:t>
            </a:r>
          </a:p>
          <a:p>
            <a:pPr lvl="1" eaLnBrk="1" hangingPunct="1"/>
            <a:r>
              <a:rPr lang="en-US" altLang="zh-TW" dirty="0" smtClean="0"/>
              <a:t>security/</a:t>
            </a:r>
            <a:r>
              <a:rPr lang="en-US" altLang="zh-TW" dirty="0" err="1" smtClean="0"/>
              <a:t>openssl</a:t>
            </a:r>
            <a:endParaRPr lang="en-US" altLang="zh-TW" dirty="0" smtClean="0"/>
          </a:p>
          <a:p>
            <a:pPr eaLnBrk="1" hangingPunct="1"/>
            <a:r>
              <a:rPr lang="en-US" altLang="zh-TW" dirty="0" smtClean="0"/>
              <a:t>SSL library selection (in </a:t>
            </a:r>
            <a:r>
              <a:rPr lang="en-US" altLang="zh-TW" dirty="0" err="1" smtClean="0"/>
              <a:t>make.conf</a:t>
            </a:r>
            <a:r>
              <a:rPr lang="en-US" altLang="zh-TW" dirty="0" smtClean="0"/>
              <a:t>)</a:t>
            </a:r>
          </a:p>
          <a:p>
            <a:pPr lvl="1" eaLnBrk="1" hangingPunct="1"/>
            <a:r>
              <a:rPr lang="en-US" altLang="zh-TW" dirty="0" smtClean="0"/>
              <a:t>WITH</a:t>
            </a:r>
            <a:r>
              <a:rPr lang="en-US" altLang="zh-TW" dirty="0"/>
              <a:t>_ </a:t>
            </a:r>
            <a:r>
              <a:rPr lang="en-US" altLang="zh-TW" dirty="0" smtClean="0"/>
              <a:t>options is deprecated</a:t>
            </a:r>
          </a:p>
          <a:p>
            <a:pPr lvl="2" eaLnBrk="1" hangingPunct="1"/>
            <a:r>
              <a:rPr lang="en-US" altLang="zh-TW" dirty="0"/>
              <a:t>WITH_OPENSSL_BASE, </a:t>
            </a:r>
            <a:r>
              <a:rPr lang="en-US" altLang="zh-TW" dirty="0" smtClean="0"/>
              <a:t>WITH_OPENSSL_PORT</a:t>
            </a:r>
            <a:endParaRPr lang="en-US" altLang="zh-TW" dirty="0"/>
          </a:p>
          <a:p>
            <a:pPr lvl="1" eaLnBrk="1" hangingPunct="1"/>
            <a:r>
              <a:rPr lang="en-US" altLang="zh-TW" dirty="0" smtClean="0"/>
              <a:t>Base OpenSSL and Ports</a:t>
            </a:r>
            <a:r>
              <a:rPr lang="en-US" altLang="zh-TW" dirty="0"/>
              <a:t>' OpenSSL, LibreSSL or their -</a:t>
            </a:r>
            <a:r>
              <a:rPr lang="en-US" altLang="zh-TW" dirty="0" err="1"/>
              <a:t>devel</a:t>
            </a:r>
            <a:r>
              <a:rPr lang="en-US" altLang="zh-TW" dirty="0"/>
              <a:t> versions</a:t>
            </a:r>
          </a:p>
          <a:p>
            <a:pPr lvl="2" eaLnBrk="1" hangingPunct="1"/>
            <a:r>
              <a:rPr lang="en-US" altLang="zh-TW" dirty="0"/>
              <a:t>Possible values</a:t>
            </a:r>
            <a:r>
              <a:rPr lang="en-US" altLang="zh-TW" dirty="0" smtClean="0"/>
              <a:t>: base</a:t>
            </a:r>
            <a:r>
              <a:rPr lang="en-US" altLang="zh-TW" dirty="0"/>
              <a:t>, </a:t>
            </a:r>
            <a:r>
              <a:rPr lang="en-US" altLang="zh-TW" dirty="0" err="1"/>
              <a:t>openssl</a:t>
            </a:r>
            <a:r>
              <a:rPr lang="en-US" altLang="zh-TW" dirty="0"/>
              <a:t>, </a:t>
            </a:r>
            <a:r>
              <a:rPr lang="en-US" altLang="zh-TW" dirty="0" err="1"/>
              <a:t>openssl-devel</a:t>
            </a:r>
            <a:r>
              <a:rPr lang="en-US" altLang="zh-TW" dirty="0"/>
              <a:t>, </a:t>
            </a:r>
            <a:r>
              <a:rPr lang="en-US" altLang="zh-TW" dirty="0" err="1"/>
              <a:t>libressl</a:t>
            </a:r>
            <a:r>
              <a:rPr lang="en-US" altLang="zh-TW" dirty="0"/>
              <a:t>, </a:t>
            </a:r>
            <a:r>
              <a:rPr lang="en-US" altLang="zh-TW" dirty="0" err="1"/>
              <a:t>libressl-devel</a:t>
            </a:r>
            <a:endParaRPr lang="en-US" altLang="zh-TW" dirty="0"/>
          </a:p>
          <a:p>
            <a:pPr lvl="2" eaLnBrk="1" hangingPunct="1"/>
            <a:r>
              <a:rPr lang="en-US" altLang="zh-TW" dirty="0">
                <a:solidFill>
                  <a:srgbClr val="FF0000"/>
                </a:solidFill>
              </a:rPr>
              <a:t>DEFAULT_VERSIONS+=</a:t>
            </a:r>
            <a:r>
              <a:rPr lang="en-US" altLang="zh-TW" dirty="0" err="1" smtClean="0">
                <a:solidFill>
                  <a:srgbClr val="FF0000"/>
                </a:solidFill>
              </a:rPr>
              <a:t>ssl</a:t>
            </a:r>
            <a:r>
              <a:rPr lang="en-US" altLang="zh-TW" dirty="0" smtClean="0">
                <a:solidFill>
                  <a:srgbClr val="FF0000"/>
                </a:solidFill>
              </a:rPr>
              <a:t>=base</a:t>
            </a:r>
          </a:p>
          <a:p>
            <a:pPr lvl="2" eaLnBrk="1" hangingPunct="1"/>
            <a:endParaRPr lang="en-US" altLang="zh-TW" sz="2000" dirty="0" smtClean="0">
              <a:hlinkClick r:id="rId3"/>
            </a:endParaRPr>
          </a:p>
          <a:p>
            <a:pPr marL="0" indent="0" eaLnBrk="1" hangingPunct="1">
              <a:buNone/>
            </a:pPr>
            <a:r>
              <a:rPr lang="en-US" altLang="zh-TW" sz="1800" dirty="0" smtClean="0">
                <a:hlinkClick r:id="rId3"/>
              </a:rPr>
              <a:t>https://wiki.freebsd.org/DEFAULT_VERSIONS#SSL_Library_Selection</a:t>
            </a:r>
            <a:endParaRPr lang="en-US" altLang="zh-TW" sz="1800" dirty="0" smtClean="0"/>
          </a:p>
          <a:p>
            <a:pPr eaLnBrk="1" hangingPunct="1"/>
            <a:endParaRPr lang="zh-TW" alt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ctrTitle" sz="quarter"/>
          </p:nvPr>
        </p:nvSpPr>
        <p:spPr/>
        <p:txBody>
          <a:bodyPr/>
          <a:lstStyle/>
          <a:p>
            <a:pPr>
              <a:defRPr/>
            </a:pPr>
            <a:r>
              <a:rPr lang="en-US" altLang="zh-TW" dirty="0" smtClean="0"/>
              <a:t>Example: Apache SSL settings</a:t>
            </a:r>
            <a:endParaRPr lang="zh-TW" altLang="en-US" dirty="0"/>
          </a:p>
        </p:txBody>
      </p:sp>
      <p:sp>
        <p:nvSpPr>
          <p:cNvPr id="17411" name="副標題 6"/>
          <p:cNvSpPr>
            <a:spLocks noGrp="1"/>
          </p:cNvSpPr>
          <p:nvPr>
            <p:ph type="subTitle" sz="quarter" idx="1"/>
          </p:nvPr>
        </p:nvSpPr>
        <p:spPr/>
        <p:txBody>
          <a:bodyPr/>
          <a:lstStyle/>
          <a:p>
            <a:r>
              <a:rPr lang="en-US" altLang="zh-TW" dirty="0">
                <a:hlinkClick r:id="rId2"/>
              </a:rPr>
              <a:t>https://</a:t>
            </a:r>
            <a:r>
              <a:rPr lang="en-US" altLang="zh-TW" dirty="0" smtClean="0">
                <a:hlinkClick r:id="rId2"/>
              </a:rPr>
              <a:t>publicca.hinet.net/SSL_download.htm</a:t>
            </a:r>
            <a:endParaRPr lang="en-US" altLang="zh-TW" dirty="0" smtClean="0"/>
          </a:p>
          <a:p>
            <a:endParaRPr lang="zh-TW" alt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pPr eaLnBrk="1" hangingPunct="1">
              <a:defRPr/>
            </a:pPr>
            <a:r>
              <a:rPr lang="en-US" altLang="zh-TW" sz="3000" dirty="0" smtClean="0">
                <a:ea typeface="新細明體" pitchFamily="18" charset="-120"/>
              </a:rPr>
              <a:t>Example: Apache SSL settings </a:t>
            </a:r>
            <a:r>
              <a:rPr lang="en-US" altLang="zh-TW" sz="3000" dirty="0" smtClean="0">
                <a:latin typeface="Verdana"/>
                <a:ea typeface="新細明體" pitchFamily="18" charset="-120"/>
              </a:rPr>
              <a:t>–</a:t>
            </a:r>
            <a:r>
              <a:rPr lang="en-US" altLang="zh-TW" sz="3000" dirty="0" smtClean="0">
                <a:ea typeface="新細明體" pitchFamily="18" charset="-120"/>
              </a:rPr>
              <a:t/>
            </a:r>
            <a:br>
              <a:rPr lang="en-US" altLang="zh-TW" sz="3000" dirty="0" smtClean="0">
                <a:ea typeface="新細明體" pitchFamily="18" charset="-120"/>
              </a:rPr>
            </a:br>
            <a:r>
              <a:rPr lang="en-US" altLang="zh-TW" sz="3000" dirty="0" smtClean="0">
                <a:ea typeface="新細明體" pitchFamily="18" charset="-120"/>
              </a:rPr>
              <a:t>	Flow</a:t>
            </a:r>
          </a:p>
        </p:txBody>
      </p:sp>
      <p:sp>
        <p:nvSpPr>
          <p:cNvPr id="18435" name="Rectangle 3"/>
          <p:cNvSpPr>
            <a:spLocks noGrp="1" noChangeArrowheads="1"/>
          </p:cNvSpPr>
          <p:nvPr>
            <p:ph type="body" idx="1"/>
          </p:nvPr>
        </p:nvSpPr>
        <p:spPr/>
        <p:txBody>
          <a:bodyPr/>
          <a:lstStyle/>
          <a:p>
            <a:pPr eaLnBrk="1" hangingPunct="1"/>
            <a:r>
              <a:rPr lang="en-US" altLang="zh-TW" smtClean="0"/>
              <a:t>Flow</a:t>
            </a:r>
          </a:p>
          <a:p>
            <a:pPr lvl="1" eaLnBrk="1" hangingPunct="1"/>
            <a:r>
              <a:rPr lang="en-US" altLang="zh-TW" smtClean="0"/>
              <a:t>Generate random seed</a:t>
            </a:r>
          </a:p>
          <a:p>
            <a:pPr lvl="1" eaLnBrk="1" hangingPunct="1"/>
            <a:r>
              <a:rPr lang="en-US" altLang="zh-TW" smtClean="0"/>
              <a:t>Generate RootCA</a:t>
            </a:r>
          </a:p>
          <a:p>
            <a:pPr lvl="2" eaLnBrk="1" hangingPunct="1"/>
            <a:r>
              <a:rPr lang="en-US" altLang="zh-TW" smtClean="0"/>
              <a:t>Generate private key of RootCA</a:t>
            </a:r>
          </a:p>
          <a:p>
            <a:pPr lvl="2" eaLnBrk="1" hangingPunct="1"/>
            <a:r>
              <a:rPr lang="en-US" altLang="zh-TW" smtClean="0"/>
              <a:t>Fill the Request of Certificate.</a:t>
            </a:r>
          </a:p>
          <a:p>
            <a:pPr lvl="2" eaLnBrk="1" hangingPunct="1"/>
            <a:r>
              <a:rPr lang="en-US" altLang="zh-TW" smtClean="0"/>
              <a:t>Sign the certificate itself.</a:t>
            </a:r>
          </a:p>
          <a:p>
            <a:pPr lvl="1" eaLnBrk="1" hangingPunct="1"/>
            <a:r>
              <a:rPr lang="en-US" altLang="zh-TW" smtClean="0"/>
              <a:t>Generate certificate of Web Server</a:t>
            </a:r>
          </a:p>
          <a:p>
            <a:pPr lvl="2" eaLnBrk="1" hangingPunct="1"/>
            <a:r>
              <a:rPr lang="en-US" altLang="zh-TW" smtClean="0"/>
              <a:t>Generate private key of Web Server</a:t>
            </a:r>
          </a:p>
          <a:p>
            <a:pPr lvl="2" eaLnBrk="1" hangingPunct="1"/>
            <a:r>
              <a:rPr lang="en-US" altLang="zh-TW" smtClean="0"/>
              <a:t>Fill the Request of certificate</a:t>
            </a:r>
          </a:p>
          <a:p>
            <a:pPr lvl="2" eaLnBrk="1" hangingPunct="1"/>
            <a:r>
              <a:rPr lang="en-US" altLang="zh-TW" smtClean="0"/>
              <a:t>Sign the certificate using RootCA</a:t>
            </a:r>
          </a:p>
          <a:p>
            <a:pPr lvl="1" eaLnBrk="1" hangingPunct="1"/>
            <a:r>
              <a:rPr lang="en-US" altLang="zh-TW" smtClean="0"/>
              <a:t>Modify apache configuration </a:t>
            </a:r>
            <a:r>
              <a:rPr lang="en-US" altLang="zh-TW" smtClean="0">
                <a:sym typeface="Wingdings" panose="05000000000000000000" pitchFamily="2" charset="2"/>
              </a:rPr>
              <a:t> restart apache</a:t>
            </a:r>
            <a:endParaRPr lang="en-US" altLang="zh-TW" smtClean="0"/>
          </a:p>
          <a:p>
            <a:pPr lvl="1" eaLnBrk="1" hangingPunct="1"/>
            <a:endParaRPr lang="en-US" altLang="zh-TW"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pPr eaLnBrk="1" hangingPunct="1">
              <a:defRPr/>
            </a:pPr>
            <a:r>
              <a:rPr lang="en-US" altLang="zh-TW" sz="3000" dirty="0" smtClean="0">
                <a:ea typeface="新細明體" pitchFamily="18" charset="-120"/>
              </a:rPr>
              <a:t>Example: Apache SSL settings </a:t>
            </a:r>
            <a:r>
              <a:rPr lang="en-US" altLang="zh-TW" sz="3000" dirty="0" smtClean="0">
                <a:latin typeface="Verdana"/>
                <a:ea typeface="新細明體" pitchFamily="18" charset="-120"/>
              </a:rPr>
              <a:t>–</a:t>
            </a:r>
            <a:r>
              <a:rPr lang="en-US" altLang="zh-TW" sz="3000" dirty="0" smtClean="0">
                <a:ea typeface="新細明體" pitchFamily="18" charset="-120"/>
              </a:rPr>
              <a:t/>
            </a:r>
            <a:br>
              <a:rPr lang="en-US" altLang="zh-TW" sz="3000" dirty="0" smtClean="0">
                <a:ea typeface="新細明體" pitchFamily="18" charset="-120"/>
              </a:rPr>
            </a:br>
            <a:r>
              <a:rPr lang="en-US" altLang="zh-TW" sz="3000" dirty="0" smtClean="0">
                <a:ea typeface="新細明體" pitchFamily="18" charset="-120"/>
              </a:rPr>
              <a:t>	Generate random seed</a:t>
            </a:r>
          </a:p>
        </p:txBody>
      </p:sp>
      <p:sp>
        <p:nvSpPr>
          <p:cNvPr id="19459" name="Rectangle 3"/>
          <p:cNvSpPr>
            <a:spLocks noGrp="1" noChangeArrowheads="1"/>
          </p:cNvSpPr>
          <p:nvPr>
            <p:ph type="body" idx="1"/>
          </p:nvPr>
        </p:nvSpPr>
        <p:spPr/>
        <p:txBody>
          <a:bodyPr/>
          <a:lstStyle/>
          <a:p>
            <a:pPr eaLnBrk="1" hangingPunct="1"/>
            <a:r>
              <a:rPr lang="en-US" altLang="zh-TW" smtClean="0"/>
              <a:t>openssl rand -out </a:t>
            </a:r>
            <a:r>
              <a:rPr lang="en-US" altLang="zh-TW" u="sng" smtClean="0"/>
              <a:t>rnd-file</a:t>
            </a:r>
            <a:r>
              <a:rPr lang="en-US" altLang="zh-TW" smtClean="0"/>
              <a:t> </a:t>
            </a:r>
            <a:r>
              <a:rPr lang="en-US" altLang="zh-TW" u="sng" smtClean="0"/>
              <a:t>num</a:t>
            </a:r>
          </a:p>
          <a:p>
            <a:pPr lvl="1" eaLnBrk="1" hangingPunct="1">
              <a:buFontTx/>
              <a:buNone/>
            </a:pPr>
            <a:r>
              <a:rPr lang="en-US" altLang="zh-TW" smtClean="0"/>
              <a:t>% openssl rand -out /etc/ssl/RootCA/private/.rnd 1024</a:t>
            </a:r>
          </a:p>
          <a:p>
            <a:pPr eaLnBrk="1" hangingPunct="1"/>
            <a:endParaRPr lang="en-US" altLang="zh-TW" smtClean="0"/>
          </a:p>
          <a:p>
            <a:pPr eaLnBrk="1" hangingPunct="1"/>
            <a:r>
              <a:rPr lang="en-US" altLang="zh-TW" smtClean="0"/>
              <a:t>chmod go-rwx </a:t>
            </a:r>
            <a:r>
              <a:rPr lang="en-US" altLang="zh-TW" u="sng" smtClean="0"/>
              <a:t>rnd-file</a:t>
            </a:r>
          </a:p>
          <a:p>
            <a:pPr lvl="1" eaLnBrk="1" hangingPunct="1">
              <a:buFontTx/>
              <a:buNone/>
            </a:pPr>
            <a:r>
              <a:rPr lang="en-US" altLang="zh-TW" smtClean="0"/>
              <a:t>% chmod go-rwx /etc/ssl/RootCA/private/.rnd</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pPr eaLnBrk="1" hangingPunct="1">
              <a:defRPr/>
            </a:pPr>
            <a:r>
              <a:rPr lang="en-US" altLang="zh-TW" sz="3000" dirty="0" smtClean="0">
                <a:ea typeface="新細明體" pitchFamily="18" charset="-120"/>
              </a:rPr>
              <a:t>Example: Apache SSL settings </a:t>
            </a:r>
            <a:r>
              <a:rPr lang="en-US" altLang="zh-TW" sz="3000" dirty="0" smtClean="0">
                <a:latin typeface="Verdana"/>
                <a:ea typeface="新細明體" pitchFamily="18" charset="-120"/>
              </a:rPr>
              <a:t>–</a:t>
            </a:r>
            <a:r>
              <a:rPr lang="en-US" altLang="zh-TW" sz="3000" dirty="0" smtClean="0">
                <a:ea typeface="新細明體" pitchFamily="18" charset="-120"/>
              </a:rPr>
              <a:t/>
            </a:r>
            <a:br>
              <a:rPr lang="en-US" altLang="zh-TW" sz="3000" dirty="0" smtClean="0">
                <a:ea typeface="新細明體" pitchFamily="18" charset="-120"/>
              </a:rPr>
            </a:br>
            <a:r>
              <a:rPr lang="en-US" altLang="zh-TW" sz="3000" dirty="0" smtClean="0">
                <a:ea typeface="新細明體" pitchFamily="18" charset="-120"/>
              </a:rPr>
              <a:t>	</a:t>
            </a:r>
            <a:r>
              <a:rPr lang="en-US" altLang="zh-TW" sz="3000" dirty="0" smtClean="0"/>
              <a:t>Generate private key of </a:t>
            </a:r>
            <a:r>
              <a:rPr lang="en-US" altLang="zh-TW" sz="3000" dirty="0" err="1" smtClean="0"/>
              <a:t>RootCA</a:t>
            </a:r>
            <a:r>
              <a:rPr lang="en-US" altLang="zh-TW" sz="3000" dirty="0" smtClean="0"/>
              <a:t/>
            </a:r>
            <a:br>
              <a:rPr lang="en-US" altLang="zh-TW" sz="3000" dirty="0" smtClean="0"/>
            </a:br>
            <a:endParaRPr lang="en-US" altLang="zh-TW" sz="3000" dirty="0" smtClean="0">
              <a:ea typeface="新細明體" pitchFamily="18" charset="-120"/>
            </a:endParaRPr>
          </a:p>
        </p:txBody>
      </p:sp>
      <p:sp>
        <p:nvSpPr>
          <p:cNvPr id="20483" name="Rectangle 3"/>
          <p:cNvSpPr>
            <a:spLocks noGrp="1" noChangeArrowheads="1"/>
          </p:cNvSpPr>
          <p:nvPr>
            <p:ph type="body" idx="1"/>
          </p:nvPr>
        </p:nvSpPr>
        <p:spPr/>
        <p:txBody>
          <a:bodyPr/>
          <a:lstStyle/>
          <a:p>
            <a:pPr eaLnBrk="1" hangingPunct="1"/>
            <a:r>
              <a:rPr lang="en-US" altLang="zh-TW" smtClean="0"/>
              <a:t>openssl genrsa -des3 -rand </a:t>
            </a:r>
            <a:r>
              <a:rPr lang="en-US" altLang="zh-TW" u="sng" smtClean="0"/>
              <a:t>rnd-file</a:t>
            </a:r>
            <a:r>
              <a:rPr lang="en-US" altLang="zh-TW" smtClean="0"/>
              <a:t> -out </a:t>
            </a:r>
            <a:r>
              <a:rPr lang="en-US" altLang="zh-TW" u="sng" smtClean="0"/>
              <a:t>rootca-key-file</a:t>
            </a:r>
            <a:r>
              <a:rPr lang="en-US" altLang="zh-TW" smtClean="0"/>
              <a:t> </a:t>
            </a:r>
            <a:r>
              <a:rPr lang="en-US" altLang="zh-TW" u="sng" smtClean="0"/>
              <a:t>num</a:t>
            </a:r>
          </a:p>
          <a:p>
            <a:pPr lvl="1" eaLnBrk="1" hangingPunct="1">
              <a:buFontTx/>
              <a:buNone/>
            </a:pPr>
            <a:r>
              <a:rPr lang="en-US" altLang="zh-TW" smtClean="0"/>
              <a:t>% openssl genrsa -des3 -rand /etc/ssl/RootCA/private/.rnd \</a:t>
            </a:r>
          </a:p>
          <a:p>
            <a:pPr lvl="1" eaLnBrk="1" hangingPunct="1">
              <a:buFontTx/>
              <a:buNone/>
            </a:pPr>
            <a:r>
              <a:rPr lang="en-US" altLang="zh-TW" smtClean="0"/>
              <a:t>	-out /etc/ssl/RootCA/private/rootca.key.pem 2048</a:t>
            </a:r>
          </a:p>
          <a:p>
            <a:pPr lvl="1" eaLnBrk="1" hangingPunct="1"/>
            <a:r>
              <a:rPr lang="en-US" altLang="zh-TW" smtClean="0"/>
              <a:t>Note: phrase are asked (something like password)</a:t>
            </a:r>
          </a:p>
          <a:p>
            <a:pPr eaLnBrk="1" hangingPunct="1"/>
            <a:endParaRPr lang="en-US" altLang="zh-TW" smtClean="0"/>
          </a:p>
          <a:p>
            <a:pPr eaLnBrk="1" hangingPunct="1"/>
            <a:r>
              <a:rPr lang="en-US" altLang="zh-TW" smtClean="0"/>
              <a:t>chmod go-rwx </a:t>
            </a:r>
            <a:r>
              <a:rPr lang="en-US" altLang="zh-TW" u="sng" smtClean="0"/>
              <a:t>rootca-key-file</a:t>
            </a:r>
          </a:p>
          <a:p>
            <a:pPr lvl="1" eaLnBrk="1" hangingPunct="1">
              <a:buFontTx/>
              <a:buNone/>
            </a:pPr>
            <a:r>
              <a:rPr lang="en-US" altLang="zh-TW" smtClean="0"/>
              <a:t>% chmod go-rwx /etc/ssl/RootCA/private/rootca.key.pem</a:t>
            </a:r>
          </a:p>
          <a:p>
            <a:pPr lvl="1" eaLnBrk="1" hangingPunct="1"/>
            <a:endParaRPr lang="en-US" altLang="zh-TW"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pPr eaLnBrk="1" hangingPunct="1">
              <a:defRPr/>
            </a:pPr>
            <a:r>
              <a:rPr lang="en-US" altLang="zh-TW" sz="3000" dirty="0" smtClean="0">
                <a:ea typeface="新細明體" pitchFamily="18" charset="-120"/>
              </a:rPr>
              <a:t>Example: Apache SSL settings </a:t>
            </a:r>
            <a:r>
              <a:rPr lang="en-US" altLang="zh-TW" sz="3000" dirty="0" smtClean="0">
                <a:latin typeface="Verdana"/>
                <a:ea typeface="新細明體" pitchFamily="18" charset="-120"/>
              </a:rPr>
              <a:t>–</a:t>
            </a:r>
            <a:r>
              <a:rPr lang="en-US" altLang="zh-TW" sz="3000" dirty="0" smtClean="0">
                <a:ea typeface="新細明體" pitchFamily="18" charset="-120"/>
              </a:rPr>
              <a:t/>
            </a:r>
            <a:br>
              <a:rPr lang="en-US" altLang="zh-TW" sz="3000" dirty="0" smtClean="0">
                <a:ea typeface="新細明體" pitchFamily="18" charset="-120"/>
              </a:rPr>
            </a:br>
            <a:r>
              <a:rPr lang="en-US" altLang="zh-TW" sz="3000" dirty="0" smtClean="0">
                <a:ea typeface="新細明體" pitchFamily="18" charset="-120"/>
              </a:rPr>
              <a:t>	</a:t>
            </a:r>
            <a:r>
              <a:rPr lang="en-US" altLang="zh-TW" sz="3200" dirty="0" smtClean="0"/>
              <a:t> </a:t>
            </a:r>
            <a:r>
              <a:rPr lang="en-US" altLang="zh-TW" sz="3000" dirty="0" smtClean="0"/>
              <a:t>Fill the Request of Certificate</a:t>
            </a:r>
            <a:endParaRPr lang="en-US" altLang="zh-TW" sz="3000" dirty="0" smtClean="0">
              <a:ea typeface="新細明體" pitchFamily="18" charset="-120"/>
            </a:endParaRPr>
          </a:p>
        </p:txBody>
      </p:sp>
      <p:sp>
        <p:nvSpPr>
          <p:cNvPr id="21507" name="Rectangle 3"/>
          <p:cNvSpPr>
            <a:spLocks noGrp="1" noChangeArrowheads="1"/>
          </p:cNvSpPr>
          <p:nvPr>
            <p:ph type="body" idx="1"/>
          </p:nvPr>
        </p:nvSpPr>
        <p:spPr/>
        <p:txBody>
          <a:bodyPr/>
          <a:lstStyle/>
          <a:p>
            <a:pPr eaLnBrk="1" hangingPunct="1"/>
            <a:r>
              <a:rPr lang="en-US" altLang="zh-TW" smtClean="0"/>
              <a:t>openssl req -new -key </a:t>
            </a:r>
            <a:r>
              <a:rPr lang="en-US" altLang="zh-TW" u="sng" smtClean="0"/>
              <a:t>rootca-key-file</a:t>
            </a:r>
            <a:r>
              <a:rPr lang="en-US" altLang="zh-TW" smtClean="0"/>
              <a:t> -out </a:t>
            </a:r>
            <a:r>
              <a:rPr lang="en-US" altLang="zh-TW" u="sng" smtClean="0"/>
              <a:t>rootca-req-file</a:t>
            </a:r>
          </a:p>
          <a:p>
            <a:pPr lvl="1" eaLnBrk="1" hangingPunct="1">
              <a:buFontTx/>
              <a:buNone/>
            </a:pPr>
            <a:r>
              <a:rPr lang="en-US" altLang="zh-TW" smtClean="0"/>
              <a:t>% openssl req -new -key /etc/ssl/RootCA/private/rootca.key.pem \</a:t>
            </a:r>
          </a:p>
          <a:p>
            <a:pPr lvl="1" eaLnBrk="1" hangingPunct="1">
              <a:buFontTx/>
              <a:buNone/>
            </a:pPr>
            <a:r>
              <a:rPr lang="en-US" altLang="zh-TW" smtClean="0"/>
              <a:t>	-out /etc/ssl/RootCA/private/rootca.req.pem</a:t>
            </a:r>
          </a:p>
          <a:p>
            <a:pPr lvl="1" eaLnBrk="1" hangingPunct="1">
              <a:buFontTx/>
              <a:buNone/>
            </a:pPr>
            <a:endParaRPr lang="en-US" altLang="zh-TW" smtClean="0"/>
          </a:p>
          <a:p>
            <a:pPr eaLnBrk="1" hangingPunct="1"/>
            <a:r>
              <a:rPr lang="en-US" altLang="zh-TW" smtClean="0"/>
              <a:t>chmod go-rwx </a:t>
            </a:r>
            <a:r>
              <a:rPr lang="en-US" altLang="zh-TW" u="sng" smtClean="0"/>
              <a:t>rootca-req-file</a:t>
            </a:r>
          </a:p>
          <a:p>
            <a:pPr lvl="1" eaLnBrk="1" hangingPunct="1">
              <a:buFontTx/>
              <a:buNone/>
            </a:pPr>
            <a:r>
              <a:rPr lang="en-US" altLang="zh-TW" smtClean="0"/>
              <a:t>% chmod go-rwx /etc/ssl/RootCA/private/rootca.req.pem</a:t>
            </a:r>
          </a:p>
          <a:p>
            <a:pPr lvl="3" eaLnBrk="1" hangingPunct="1"/>
            <a:endParaRPr lang="en-US" altLang="zh-TW" smtClean="0"/>
          </a:p>
        </p:txBody>
      </p:sp>
      <p:sp>
        <p:nvSpPr>
          <p:cNvPr id="21508" name="Rectangle 4"/>
          <p:cNvSpPr>
            <a:spLocks noChangeArrowheads="1"/>
          </p:cNvSpPr>
          <p:nvPr/>
        </p:nvSpPr>
        <p:spPr bwMode="auto">
          <a:xfrm>
            <a:off x="1371600" y="3967163"/>
            <a:ext cx="6553200" cy="2290762"/>
          </a:xfrm>
          <a:prstGeom prst="rect">
            <a:avLst/>
          </a:prstGeom>
          <a:solidFill>
            <a:schemeClr val="bg2"/>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pPr>
              <a:lnSpc>
                <a:spcPct val="85000"/>
              </a:lnSpc>
            </a:pPr>
            <a:r>
              <a:rPr lang="en-US" altLang="zh-TW" sz="1400" b="1">
                <a:solidFill>
                  <a:schemeClr val="bg1"/>
                </a:solidFill>
              </a:rPr>
              <a:t>Enter pass phrase for rootca-key-file:</a:t>
            </a:r>
          </a:p>
          <a:p>
            <a:pPr>
              <a:lnSpc>
                <a:spcPct val="85000"/>
              </a:lnSpc>
            </a:pPr>
            <a:endParaRPr lang="en-US" altLang="zh-TW" sz="1400" b="1">
              <a:solidFill>
                <a:schemeClr val="bg1"/>
              </a:solidFill>
            </a:endParaRPr>
          </a:p>
          <a:p>
            <a:pPr>
              <a:lnSpc>
                <a:spcPct val="85000"/>
              </a:lnSpc>
            </a:pPr>
            <a:r>
              <a:rPr lang="en-US" altLang="zh-TW" sz="1400" b="1">
                <a:solidFill>
                  <a:schemeClr val="bg1"/>
                </a:solidFill>
              </a:rPr>
              <a:t>Country Name (2 letter code) [AU]:</a:t>
            </a:r>
            <a:r>
              <a:rPr lang="en-US" altLang="zh-TW" sz="1400" b="1">
                <a:solidFill>
                  <a:srgbClr val="FF9900"/>
                </a:solidFill>
              </a:rPr>
              <a:t>TW</a:t>
            </a:r>
          </a:p>
          <a:p>
            <a:pPr>
              <a:lnSpc>
                <a:spcPct val="85000"/>
              </a:lnSpc>
            </a:pPr>
            <a:r>
              <a:rPr lang="en-US" altLang="zh-TW" sz="1400" b="1">
                <a:solidFill>
                  <a:schemeClr val="bg1"/>
                </a:solidFill>
              </a:rPr>
              <a:t>State or Province Name (full name) [Some-State]:</a:t>
            </a:r>
            <a:r>
              <a:rPr lang="en-US" altLang="zh-TW" sz="1400" b="1">
                <a:solidFill>
                  <a:srgbClr val="FF9900"/>
                </a:solidFill>
              </a:rPr>
              <a:t>Taiwan</a:t>
            </a:r>
          </a:p>
          <a:p>
            <a:pPr>
              <a:lnSpc>
                <a:spcPct val="85000"/>
              </a:lnSpc>
            </a:pPr>
            <a:r>
              <a:rPr lang="en-US" altLang="zh-TW" sz="1400" b="1">
                <a:solidFill>
                  <a:schemeClr val="bg1"/>
                </a:solidFill>
              </a:rPr>
              <a:t>Locality Name (eg, city) []:</a:t>
            </a:r>
            <a:r>
              <a:rPr lang="en-US" altLang="zh-TW" sz="1400" b="1">
                <a:solidFill>
                  <a:srgbClr val="FF9900"/>
                </a:solidFill>
              </a:rPr>
              <a:t>HsinChu</a:t>
            </a:r>
          </a:p>
          <a:p>
            <a:pPr>
              <a:lnSpc>
                <a:spcPct val="85000"/>
              </a:lnSpc>
            </a:pPr>
            <a:r>
              <a:rPr lang="en-US" altLang="zh-TW" sz="1400" b="1">
                <a:solidFill>
                  <a:schemeClr val="bg1"/>
                </a:solidFill>
              </a:rPr>
              <a:t>Organization Name (eg, company) [Internet Widgits Pty Ltd]:</a:t>
            </a:r>
            <a:r>
              <a:rPr lang="en-US" altLang="zh-TW" sz="1400" b="1">
                <a:solidFill>
                  <a:srgbClr val="FF9900"/>
                </a:solidFill>
              </a:rPr>
              <a:t>NCTU</a:t>
            </a:r>
          </a:p>
          <a:p>
            <a:pPr>
              <a:lnSpc>
                <a:spcPct val="85000"/>
              </a:lnSpc>
            </a:pPr>
            <a:r>
              <a:rPr lang="en-US" altLang="zh-TW" sz="1400" b="1">
                <a:solidFill>
                  <a:schemeClr val="bg1"/>
                </a:solidFill>
              </a:rPr>
              <a:t>Organizational Unit Name (eg, section) []:</a:t>
            </a:r>
            <a:r>
              <a:rPr lang="en-US" altLang="zh-TW" sz="1400" b="1">
                <a:solidFill>
                  <a:srgbClr val="FF9900"/>
                </a:solidFill>
              </a:rPr>
              <a:t>CS</a:t>
            </a:r>
          </a:p>
          <a:p>
            <a:pPr>
              <a:lnSpc>
                <a:spcPct val="85000"/>
              </a:lnSpc>
            </a:pPr>
            <a:r>
              <a:rPr lang="en-US" altLang="zh-TW" sz="1400" b="1">
                <a:solidFill>
                  <a:schemeClr val="bg1"/>
                </a:solidFill>
              </a:rPr>
              <a:t>Common Name (eg, YOUR name) []:</a:t>
            </a:r>
            <a:r>
              <a:rPr lang="en-US" altLang="zh-TW" sz="1400" b="1">
                <a:solidFill>
                  <a:srgbClr val="FF9900"/>
                </a:solidFill>
              </a:rPr>
              <a:t>nasa.cs.nctu.edu.tw</a:t>
            </a:r>
          </a:p>
          <a:p>
            <a:pPr>
              <a:lnSpc>
                <a:spcPct val="85000"/>
              </a:lnSpc>
            </a:pPr>
            <a:r>
              <a:rPr lang="en-US" altLang="zh-TW" sz="1400" b="1">
                <a:solidFill>
                  <a:schemeClr val="bg1"/>
                </a:solidFill>
              </a:rPr>
              <a:t>Email Address []:</a:t>
            </a:r>
            <a:r>
              <a:rPr lang="en-US" altLang="zh-TW" sz="1400" b="1">
                <a:solidFill>
                  <a:srgbClr val="FF9900"/>
                </a:solidFill>
              </a:rPr>
              <a:t>liuyh@cs.nctu.edu.tw</a:t>
            </a:r>
          </a:p>
          <a:p>
            <a:pPr>
              <a:lnSpc>
                <a:spcPct val="85000"/>
              </a:lnSpc>
            </a:pPr>
            <a:endParaRPr lang="en-US" altLang="zh-TW" sz="1400" b="1">
              <a:solidFill>
                <a:schemeClr val="bg1"/>
              </a:solidFill>
            </a:endParaRPr>
          </a:p>
          <a:p>
            <a:pPr>
              <a:lnSpc>
                <a:spcPct val="85000"/>
              </a:lnSpc>
            </a:pPr>
            <a:r>
              <a:rPr lang="en-US" altLang="zh-TW" sz="1400" b="1">
                <a:solidFill>
                  <a:schemeClr val="bg1"/>
                </a:solidFill>
              </a:rPr>
              <a:t>A challenge password []: </a:t>
            </a:r>
            <a:r>
              <a:rPr lang="en-US" altLang="zh-TW" sz="1400" b="1">
                <a:solidFill>
                  <a:srgbClr val="FFFF00"/>
                </a:solidFill>
              </a:rPr>
              <a:t>(No need</a:t>
            </a:r>
            <a:r>
              <a:rPr lang="zh-TW" altLang="en-US" sz="1400" b="1">
                <a:solidFill>
                  <a:srgbClr val="FFFF00"/>
                </a:solidFill>
              </a:rPr>
              <a:t>，</a:t>
            </a:r>
            <a:r>
              <a:rPr lang="en-US" altLang="zh-TW" sz="1400" b="1">
                <a:solidFill>
                  <a:srgbClr val="FFFF00"/>
                </a:solidFill>
              </a:rPr>
              <a:t>Enter please)</a:t>
            </a:r>
          </a:p>
          <a:p>
            <a:pPr>
              <a:lnSpc>
                <a:spcPct val="85000"/>
              </a:lnSpc>
            </a:pPr>
            <a:r>
              <a:rPr lang="en-US" altLang="zh-TW" sz="1400" b="1">
                <a:solidFill>
                  <a:schemeClr val="bg1"/>
                </a:solidFill>
              </a:rPr>
              <a:t>An optional company name []: </a:t>
            </a:r>
            <a:r>
              <a:rPr lang="en-US" altLang="zh-TW" sz="1400" b="1">
                <a:solidFill>
                  <a:srgbClr val="FFFF00"/>
                </a:solidFill>
              </a:rPr>
              <a:t>(Enter please)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pPr eaLnBrk="1" hangingPunct="1">
              <a:defRPr/>
            </a:pPr>
            <a:r>
              <a:rPr lang="en-US" altLang="zh-TW" sz="3000" dirty="0" smtClean="0">
                <a:ea typeface="新細明體" pitchFamily="18" charset="-120"/>
              </a:rPr>
              <a:t>Example: Apache SSL settings </a:t>
            </a:r>
            <a:r>
              <a:rPr lang="en-US" altLang="zh-TW" sz="3000" dirty="0" smtClean="0">
                <a:latin typeface="Verdana"/>
                <a:ea typeface="新細明體" pitchFamily="18" charset="-120"/>
              </a:rPr>
              <a:t>–</a:t>
            </a:r>
            <a:r>
              <a:rPr lang="en-US" altLang="zh-TW" sz="3000" dirty="0" smtClean="0">
                <a:ea typeface="新細明體" pitchFamily="18" charset="-120"/>
              </a:rPr>
              <a:t/>
            </a:r>
            <a:br>
              <a:rPr lang="en-US" altLang="zh-TW" sz="3000" dirty="0" smtClean="0">
                <a:ea typeface="新細明體" pitchFamily="18" charset="-120"/>
              </a:rPr>
            </a:br>
            <a:r>
              <a:rPr lang="en-US" altLang="zh-TW" sz="3000" dirty="0" smtClean="0">
                <a:ea typeface="新細明體" pitchFamily="18" charset="-120"/>
              </a:rPr>
              <a:t>	Sign the certificate itself</a:t>
            </a:r>
          </a:p>
        </p:txBody>
      </p:sp>
      <p:sp>
        <p:nvSpPr>
          <p:cNvPr id="22531" name="Rectangle 3"/>
          <p:cNvSpPr>
            <a:spLocks noGrp="1" noChangeArrowheads="1"/>
          </p:cNvSpPr>
          <p:nvPr>
            <p:ph type="body" idx="1"/>
          </p:nvPr>
        </p:nvSpPr>
        <p:spPr/>
        <p:txBody>
          <a:bodyPr/>
          <a:lstStyle/>
          <a:p>
            <a:pPr eaLnBrk="1" hangingPunct="1"/>
            <a:r>
              <a:rPr lang="en-US" altLang="zh-TW" smtClean="0"/>
              <a:t>openssl x509 -req -days </a:t>
            </a:r>
            <a:r>
              <a:rPr lang="en-US" altLang="zh-TW" u="sng" smtClean="0"/>
              <a:t>num</a:t>
            </a:r>
            <a:r>
              <a:rPr lang="en-US" altLang="zh-TW" smtClean="0"/>
              <a:t> -sha1 -extfile </a:t>
            </a:r>
            <a:r>
              <a:rPr lang="en-US" altLang="zh-TW" u="sng" smtClean="0"/>
              <a:t>path_of_openssl.cnf</a:t>
            </a:r>
            <a:r>
              <a:rPr lang="en-US" altLang="zh-TW" smtClean="0"/>
              <a:t> -extensions v3_ca -signkey </a:t>
            </a:r>
            <a:br>
              <a:rPr lang="en-US" altLang="zh-TW" smtClean="0"/>
            </a:br>
            <a:r>
              <a:rPr lang="en-US" altLang="zh-TW" u="sng" smtClean="0"/>
              <a:t>rootca-key-file</a:t>
            </a:r>
            <a:r>
              <a:rPr lang="en-US" altLang="zh-TW" smtClean="0"/>
              <a:t> -in </a:t>
            </a:r>
            <a:r>
              <a:rPr lang="en-US" altLang="zh-TW" u="sng" smtClean="0"/>
              <a:t>rootca-req-file</a:t>
            </a:r>
            <a:r>
              <a:rPr lang="en-US" altLang="zh-TW" smtClean="0"/>
              <a:t> -out </a:t>
            </a:r>
            <a:r>
              <a:rPr lang="en-US" altLang="zh-TW" u="sng" smtClean="0"/>
              <a:t>rootca-crt-file</a:t>
            </a:r>
          </a:p>
          <a:p>
            <a:pPr lvl="1" eaLnBrk="1" hangingPunct="1">
              <a:buFontTx/>
              <a:buNone/>
            </a:pPr>
            <a:r>
              <a:rPr lang="en-US" altLang="zh-TW" smtClean="0"/>
              <a:t>% openssl x509 -req -days 5109 -sha1 -extfile /etc/ssl/openssl.cnf </a:t>
            </a:r>
            <a:br>
              <a:rPr lang="en-US" altLang="zh-TW" smtClean="0"/>
            </a:br>
            <a:r>
              <a:rPr lang="en-US" altLang="zh-TW" smtClean="0"/>
              <a:t>-extensions v3_ca -signkey /etc/ssl/RootCA/private/rootca.key.pem </a:t>
            </a:r>
            <a:br>
              <a:rPr lang="en-US" altLang="zh-TW" smtClean="0"/>
            </a:br>
            <a:r>
              <a:rPr lang="en-US" altLang="zh-TW" smtClean="0"/>
              <a:t>-in /etc/ssl/RootCA/private/rootca.req.pem -out /etc/ssl/RootCA/private/rootca.crt.pem</a:t>
            </a:r>
          </a:p>
          <a:p>
            <a:pPr eaLnBrk="1" hangingPunct="1"/>
            <a:endParaRPr lang="en-US" altLang="zh-TW" smtClean="0"/>
          </a:p>
          <a:p>
            <a:pPr eaLnBrk="1" hangingPunct="1"/>
            <a:r>
              <a:rPr lang="en-US" altLang="zh-TW" smtClean="0"/>
              <a:t>rm -f </a:t>
            </a:r>
            <a:r>
              <a:rPr lang="en-US" altLang="zh-TW" u="sng" smtClean="0"/>
              <a:t>rootca-req-file</a:t>
            </a:r>
          </a:p>
          <a:p>
            <a:pPr lvl="1" eaLnBrk="1" hangingPunct="1">
              <a:buFontTx/>
              <a:buNone/>
            </a:pPr>
            <a:r>
              <a:rPr lang="en-US" altLang="zh-TW" smtClean="0"/>
              <a:t>%rm -f /etc/ssl/RootCA/private/rootca.req.pem</a:t>
            </a:r>
          </a:p>
          <a:p>
            <a:pPr eaLnBrk="1" hangingPunct="1"/>
            <a:r>
              <a:rPr lang="en-US" altLang="zh-TW" smtClean="0"/>
              <a:t>chmod go-rwx </a:t>
            </a:r>
            <a:r>
              <a:rPr lang="en-US" altLang="zh-TW" u="sng" smtClean="0"/>
              <a:t>rootca-crt-file</a:t>
            </a:r>
          </a:p>
          <a:p>
            <a:pPr lvl="1" eaLnBrk="1" hangingPunct="1">
              <a:buFontTx/>
              <a:buNone/>
            </a:pPr>
            <a:r>
              <a:rPr lang="en-US" altLang="zh-TW" smtClean="0"/>
              <a:t>%chmod go-rwx /etc/ssl/RootCA/private/rootca.crt.pem</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eaLnBrk="1" hangingPunct="1">
              <a:defRPr/>
            </a:pPr>
            <a:r>
              <a:rPr lang="en-US" altLang="zh-TW" sz="3000" dirty="0" smtClean="0">
                <a:ea typeface="新細明體" pitchFamily="18" charset="-120"/>
              </a:rPr>
              <a:t>Example: Apache SSL settings </a:t>
            </a:r>
            <a:r>
              <a:rPr lang="en-US" altLang="zh-TW" sz="3000" dirty="0" smtClean="0">
                <a:latin typeface="Verdana"/>
                <a:ea typeface="新細明體" pitchFamily="18" charset="-120"/>
              </a:rPr>
              <a:t>–</a:t>
            </a:r>
            <a:r>
              <a:rPr lang="en-US" altLang="zh-TW" sz="3000" dirty="0" smtClean="0">
                <a:ea typeface="新細明體" pitchFamily="18" charset="-120"/>
              </a:rPr>
              <a:t/>
            </a:r>
            <a:br>
              <a:rPr lang="en-US" altLang="zh-TW" sz="3000" dirty="0" smtClean="0">
                <a:ea typeface="新細明體" pitchFamily="18" charset="-120"/>
              </a:rPr>
            </a:br>
            <a:r>
              <a:rPr lang="en-US" altLang="zh-TW" sz="3000" dirty="0" smtClean="0">
                <a:ea typeface="新細明體" pitchFamily="18" charset="-120"/>
              </a:rPr>
              <a:t>	Generate private key of Web Server</a:t>
            </a:r>
          </a:p>
        </p:txBody>
      </p:sp>
      <p:sp>
        <p:nvSpPr>
          <p:cNvPr id="23555" name="Rectangle 3"/>
          <p:cNvSpPr>
            <a:spLocks noGrp="1" noChangeArrowheads="1"/>
          </p:cNvSpPr>
          <p:nvPr>
            <p:ph type="body" idx="1"/>
          </p:nvPr>
        </p:nvSpPr>
        <p:spPr/>
        <p:txBody>
          <a:bodyPr/>
          <a:lstStyle/>
          <a:p>
            <a:pPr eaLnBrk="1" hangingPunct="1"/>
            <a:r>
              <a:rPr lang="en-US" altLang="zh-TW" smtClean="0"/>
              <a:t>openssl genrsa -out </a:t>
            </a:r>
            <a:r>
              <a:rPr lang="en-US" altLang="zh-TW" u="sng" smtClean="0"/>
              <a:t>host-key-file</a:t>
            </a:r>
            <a:r>
              <a:rPr lang="en-US" altLang="zh-TW" smtClean="0"/>
              <a:t> </a:t>
            </a:r>
            <a:r>
              <a:rPr lang="en-US" altLang="zh-TW" u="sng" smtClean="0"/>
              <a:t>num</a:t>
            </a:r>
          </a:p>
          <a:p>
            <a:pPr lvl="1" eaLnBrk="1" hangingPunct="1">
              <a:buFontTx/>
              <a:buNone/>
            </a:pPr>
            <a:r>
              <a:rPr lang="en-US" altLang="zh-TW" smtClean="0"/>
              <a:t>%openssl genrsa -out /etc/ssl/nasa/private/nasa.key.pem 2048</a:t>
            </a:r>
          </a:p>
          <a:p>
            <a:pPr lvl="1" eaLnBrk="1" hangingPunct="1">
              <a:buFontTx/>
              <a:buNone/>
            </a:pPr>
            <a:endParaRPr lang="en-US" altLang="zh-TW" smtClean="0"/>
          </a:p>
          <a:p>
            <a:pPr eaLnBrk="1" hangingPunct="1"/>
            <a:r>
              <a:rPr lang="en-US" altLang="zh-TW" smtClean="0"/>
              <a:t>chmod go-rwx </a:t>
            </a:r>
            <a:r>
              <a:rPr lang="en-US" altLang="zh-TW" u="sng" smtClean="0"/>
              <a:t>host-key-file</a:t>
            </a:r>
          </a:p>
          <a:p>
            <a:pPr lvl="1" eaLnBrk="1" hangingPunct="1">
              <a:buFontTx/>
              <a:buNone/>
            </a:pPr>
            <a:r>
              <a:rPr lang="en-US" altLang="zh-TW" smtClean="0"/>
              <a:t>%chmod go-rwx /etc/ssl/nasa/private/nasa.key.pem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eaLnBrk="1" hangingPunct="1">
              <a:defRPr/>
            </a:pPr>
            <a:r>
              <a:rPr lang="en-US" altLang="zh-TW" sz="3000" dirty="0" smtClean="0">
                <a:ea typeface="新細明體" pitchFamily="18" charset="-120"/>
              </a:rPr>
              <a:t>Example: Apache SSL settings </a:t>
            </a:r>
            <a:r>
              <a:rPr lang="en-US" altLang="zh-TW" sz="3000" dirty="0" smtClean="0">
                <a:latin typeface="Verdana"/>
                <a:ea typeface="新細明體" pitchFamily="18" charset="-120"/>
              </a:rPr>
              <a:t>–</a:t>
            </a:r>
            <a:r>
              <a:rPr lang="en-US" altLang="zh-TW" sz="3000" dirty="0" smtClean="0">
                <a:ea typeface="新細明體" pitchFamily="18" charset="-120"/>
              </a:rPr>
              <a:t/>
            </a:r>
            <a:br>
              <a:rPr lang="en-US" altLang="zh-TW" sz="3000" dirty="0" smtClean="0">
                <a:ea typeface="新細明體" pitchFamily="18" charset="-120"/>
              </a:rPr>
            </a:br>
            <a:r>
              <a:rPr lang="en-US" altLang="zh-TW" sz="3000" dirty="0" smtClean="0">
                <a:ea typeface="新細明體" pitchFamily="18" charset="-120"/>
              </a:rPr>
              <a:t>	Fill the Request of Certificate</a:t>
            </a:r>
          </a:p>
        </p:txBody>
      </p:sp>
      <p:sp>
        <p:nvSpPr>
          <p:cNvPr id="24579" name="Rectangle 3"/>
          <p:cNvSpPr>
            <a:spLocks noGrp="1" noChangeArrowheads="1"/>
          </p:cNvSpPr>
          <p:nvPr>
            <p:ph type="body" idx="1"/>
          </p:nvPr>
        </p:nvSpPr>
        <p:spPr/>
        <p:txBody>
          <a:bodyPr/>
          <a:lstStyle/>
          <a:p>
            <a:pPr eaLnBrk="1" hangingPunct="1"/>
            <a:r>
              <a:rPr lang="en-US" altLang="zh-TW" smtClean="0"/>
              <a:t>openssl req -new -key </a:t>
            </a:r>
            <a:r>
              <a:rPr lang="en-US" altLang="zh-TW" u="sng" smtClean="0"/>
              <a:t>host-key-file</a:t>
            </a:r>
            <a:r>
              <a:rPr lang="en-US" altLang="zh-TW" smtClean="0"/>
              <a:t> -out </a:t>
            </a:r>
            <a:r>
              <a:rPr lang="en-US" altLang="zh-TW" u="sng" smtClean="0"/>
              <a:t>host-req-file</a:t>
            </a:r>
          </a:p>
          <a:p>
            <a:pPr lvl="1" eaLnBrk="1" hangingPunct="1">
              <a:buFontTx/>
              <a:buNone/>
            </a:pPr>
            <a:r>
              <a:rPr lang="en-US" altLang="zh-TW" smtClean="0"/>
              <a:t>% openssl req -new -key /etc/ssl/nasa/private/nasa.key.pem -out /etc/ssl/nasa/private/nasa.req.pem</a:t>
            </a:r>
          </a:p>
          <a:p>
            <a:pPr eaLnBrk="1" hangingPunct="1"/>
            <a:endParaRPr lang="en-US" altLang="zh-TW" smtClean="0"/>
          </a:p>
          <a:p>
            <a:pPr eaLnBrk="1" hangingPunct="1"/>
            <a:r>
              <a:rPr lang="en-US" altLang="zh-TW" smtClean="0"/>
              <a:t>chmod go-rwx </a:t>
            </a:r>
            <a:r>
              <a:rPr lang="en-US" altLang="zh-TW" u="sng" smtClean="0"/>
              <a:t>host-req-file</a:t>
            </a:r>
          </a:p>
          <a:p>
            <a:pPr lvl="1" eaLnBrk="1" hangingPunct="1">
              <a:buFontTx/>
              <a:buNone/>
            </a:pPr>
            <a:r>
              <a:rPr lang="en-US" altLang="zh-TW" smtClean="0"/>
              <a:t>% chmod go-rwx /etc/ssl/nasa/private/nasa.req.pem</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pPr eaLnBrk="1" hangingPunct="1">
              <a:defRPr/>
            </a:pPr>
            <a:r>
              <a:rPr lang="en-US" altLang="zh-TW" sz="3000" dirty="0" smtClean="0">
                <a:ea typeface="新細明體" pitchFamily="18" charset="-120"/>
              </a:rPr>
              <a:t>Example: Apache SSL settings </a:t>
            </a:r>
            <a:r>
              <a:rPr lang="en-US" altLang="zh-TW" sz="3000" dirty="0" smtClean="0">
                <a:latin typeface="Verdana"/>
                <a:ea typeface="新細明體" pitchFamily="18" charset="-120"/>
              </a:rPr>
              <a:t>–</a:t>
            </a:r>
            <a:r>
              <a:rPr lang="en-US" altLang="zh-TW" sz="3000" dirty="0" smtClean="0">
                <a:ea typeface="新細明體" pitchFamily="18" charset="-120"/>
              </a:rPr>
              <a:t/>
            </a:r>
            <a:br>
              <a:rPr lang="en-US" altLang="zh-TW" sz="3000" dirty="0" smtClean="0">
                <a:ea typeface="新細明體" pitchFamily="18" charset="-120"/>
              </a:rPr>
            </a:br>
            <a:r>
              <a:rPr lang="en-US" altLang="zh-TW" sz="3000" dirty="0" smtClean="0">
                <a:ea typeface="新細明體" pitchFamily="18" charset="-120"/>
              </a:rPr>
              <a:t>	Sign the certificate using </a:t>
            </a:r>
            <a:r>
              <a:rPr lang="en-US" altLang="zh-TW" sz="3000" dirty="0" err="1" smtClean="0">
                <a:ea typeface="新細明體" pitchFamily="18" charset="-120"/>
              </a:rPr>
              <a:t>RootCA</a:t>
            </a:r>
            <a:endParaRPr lang="en-US" altLang="zh-TW" sz="3000" dirty="0" smtClean="0">
              <a:ea typeface="新細明體" pitchFamily="18" charset="-120"/>
            </a:endParaRPr>
          </a:p>
        </p:txBody>
      </p:sp>
      <p:sp>
        <p:nvSpPr>
          <p:cNvPr id="25603" name="Rectangle 3"/>
          <p:cNvSpPr>
            <a:spLocks noGrp="1" noChangeArrowheads="1"/>
          </p:cNvSpPr>
          <p:nvPr>
            <p:ph type="body" idx="1"/>
          </p:nvPr>
        </p:nvSpPr>
        <p:spPr/>
        <p:txBody>
          <a:bodyPr/>
          <a:lstStyle/>
          <a:p>
            <a:pPr eaLnBrk="1" hangingPunct="1">
              <a:lnSpc>
                <a:spcPct val="90000"/>
              </a:lnSpc>
            </a:pPr>
            <a:r>
              <a:rPr lang="en-US" altLang="zh-TW" sz="2600" smtClean="0"/>
              <a:t>Tramsmit host-req-file to Root CA, and do following steps in RootCA</a:t>
            </a:r>
          </a:p>
          <a:p>
            <a:pPr lvl="1" eaLnBrk="1" hangingPunct="1">
              <a:lnSpc>
                <a:spcPct val="90000"/>
              </a:lnSpc>
            </a:pPr>
            <a:r>
              <a:rPr lang="en-US" altLang="zh-TW" smtClean="0"/>
              <a:t>openssl x509 -req -days </a:t>
            </a:r>
            <a:r>
              <a:rPr lang="en-US" altLang="zh-TW" u="sng" smtClean="0"/>
              <a:t>num</a:t>
            </a:r>
            <a:r>
              <a:rPr lang="en-US" altLang="zh-TW" smtClean="0"/>
              <a:t> -sha1 -extfile </a:t>
            </a:r>
            <a:r>
              <a:rPr lang="en-US" altLang="zh-TW" u="sng" smtClean="0"/>
              <a:t>path_of_openssl.cnf</a:t>
            </a:r>
            <a:r>
              <a:rPr lang="en-US" altLang="zh-TW" smtClean="0"/>
              <a:t> </a:t>
            </a:r>
            <a:br>
              <a:rPr lang="en-US" altLang="zh-TW" smtClean="0"/>
            </a:br>
            <a:r>
              <a:rPr lang="en-US" altLang="zh-TW" smtClean="0"/>
              <a:t>-extensions v3_ca -CA </a:t>
            </a:r>
            <a:r>
              <a:rPr lang="en-US" altLang="zh-TW" u="sng" smtClean="0"/>
              <a:t>rootca-crt-file</a:t>
            </a:r>
            <a:r>
              <a:rPr lang="en-US" altLang="zh-TW" smtClean="0"/>
              <a:t> -CAkey </a:t>
            </a:r>
            <a:r>
              <a:rPr lang="en-US" altLang="zh-TW" u="sng" smtClean="0"/>
              <a:t>rootca-key-file</a:t>
            </a:r>
            <a:r>
              <a:rPr lang="en-US" altLang="zh-TW" smtClean="0"/>
              <a:t> </a:t>
            </a:r>
            <a:br>
              <a:rPr lang="en-US" altLang="zh-TW" smtClean="0"/>
            </a:br>
            <a:r>
              <a:rPr lang="en-US" altLang="zh-TW" smtClean="0"/>
              <a:t>-CAserial </a:t>
            </a:r>
            <a:r>
              <a:rPr lang="en-US" altLang="zh-TW" u="sng" smtClean="0"/>
              <a:t>rootca-srl-file</a:t>
            </a:r>
            <a:r>
              <a:rPr lang="en-US" altLang="zh-TW" smtClean="0"/>
              <a:t> -CAcreateserial -in </a:t>
            </a:r>
            <a:r>
              <a:rPr lang="en-US" altLang="zh-TW" u="sng" smtClean="0"/>
              <a:t>host-req-file</a:t>
            </a:r>
            <a:r>
              <a:rPr lang="en-US" altLang="zh-TW" smtClean="0"/>
              <a:t> </a:t>
            </a:r>
            <a:br>
              <a:rPr lang="en-US" altLang="zh-TW" smtClean="0"/>
            </a:br>
            <a:r>
              <a:rPr lang="en-US" altLang="zh-TW" smtClean="0"/>
              <a:t>-out </a:t>
            </a:r>
            <a:r>
              <a:rPr lang="en-US" altLang="zh-TW" u="sng" smtClean="0"/>
              <a:t>host-crt-file</a:t>
            </a:r>
          </a:p>
          <a:p>
            <a:pPr lvl="2" eaLnBrk="1" hangingPunct="1">
              <a:lnSpc>
                <a:spcPct val="90000"/>
              </a:lnSpc>
              <a:buFontTx/>
              <a:buNone/>
            </a:pPr>
            <a:r>
              <a:rPr lang="en-US" altLang="zh-TW" smtClean="0"/>
              <a:t>% openssl x509 -req -days 365 -sha1 -extfile /etc/ssl/openssl.cnf </a:t>
            </a:r>
          </a:p>
          <a:p>
            <a:pPr lvl="2" eaLnBrk="1" hangingPunct="1">
              <a:lnSpc>
                <a:spcPct val="90000"/>
              </a:lnSpc>
              <a:buFontTx/>
              <a:buNone/>
            </a:pPr>
            <a:r>
              <a:rPr lang="en-US" altLang="zh-TW" smtClean="0"/>
              <a:t>    -extensions v3_ca -CA /etc/ssl/RootCA/private/rootca.crt.pem </a:t>
            </a:r>
            <a:br>
              <a:rPr lang="en-US" altLang="zh-TW" smtClean="0"/>
            </a:br>
            <a:r>
              <a:rPr lang="en-US" altLang="zh-TW" smtClean="0"/>
              <a:t>-CAkey /etc/ssl/RootCA/private/rootca.key.pem </a:t>
            </a:r>
            <a:br>
              <a:rPr lang="en-US" altLang="zh-TW" smtClean="0"/>
            </a:br>
            <a:r>
              <a:rPr lang="en-US" altLang="zh-TW" smtClean="0"/>
              <a:t>-CAserial /etc/ssl/RootCA/private/rootca.srl -CAcreateserial </a:t>
            </a:r>
            <a:br>
              <a:rPr lang="en-US" altLang="zh-TW" smtClean="0"/>
            </a:br>
            <a:r>
              <a:rPr lang="en-US" altLang="zh-TW" smtClean="0"/>
              <a:t>-in /etc/ssl/nasa/private/nasa.req.pem </a:t>
            </a:r>
            <a:br>
              <a:rPr lang="en-US" altLang="zh-TW" smtClean="0"/>
            </a:br>
            <a:r>
              <a:rPr lang="en-US" altLang="zh-TW" smtClean="0"/>
              <a:t>-out /etc/ssl/nasa/private/nasa.crt.pem</a:t>
            </a:r>
            <a:endParaRPr lang="en-US" altLang="zh-TW" sz="1200" smtClean="0"/>
          </a:p>
          <a:p>
            <a:pPr lvl="1" eaLnBrk="1" hangingPunct="1">
              <a:lnSpc>
                <a:spcPct val="90000"/>
              </a:lnSpc>
            </a:pPr>
            <a:r>
              <a:rPr lang="en-US" altLang="zh-TW" smtClean="0"/>
              <a:t>rm -f </a:t>
            </a:r>
            <a:r>
              <a:rPr lang="en-US" altLang="zh-TW" u="sng" smtClean="0"/>
              <a:t>host-req-file</a:t>
            </a:r>
            <a:r>
              <a:rPr lang="en-US" altLang="zh-TW" smtClean="0"/>
              <a:t> ( in both RootCA and Web Server)</a:t>
            </a:r>
          </a:p>
          <a:p>
            <a:pPr lvl="2" eaLnBrk="1" hangingPunct="1">
              <a:lnSpc>
                <a:spcPct val="90000"/>
              </a:lnSpc>
              <a:buFontTx/>
              <a:buNone/>
            </a:pPr>
            <a:r>
              <a:rPr lang="en-US" altLang="zh-TW" smtClean="0"/>
              <a:t>% rm -f /etc/ssl/nasa/private/nasa.req.pem</a:t>
            </a:r>
          </a:p>
          <a:p>
            <a:pPr lvl="1" eaLnBrk="1" hangingPunct="1">
              <a:lnSpc>
                <a:spcPct val="90000"/>
              </a:lnSpc>
            </a:pPr>
            <a:r>
              <a:rPr lang="en-US" altLang="zh-TW" smtClean="0"/>
              <a:t>Transmit host-crt-file back to Web Server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dirty="0" smtClean="0"/>
              <a:t>CA: Certificate Authority (1)</a:t>
            </a:r>
            <a:endParaRPr lang="zh-TW" altLang="en-US" dirty="0"/>
          </a:p>
        </p:txBody>
      </p:sp>
      <p:sp>
        <p:nvSpPr>
          <p:cNvPr id="5123" name="內容版面配置區 2"/>
          <p:cNvSpPr>
            <a:spLocks noGrp="1"/>
          </p:cNvSpPr>
          <p:nvPr>
            <p:ph idx="1"/>
          </p:nvPr>
        </p:nvSpPr>
        <p:spPr/>
        <p:txBody>
          <a:bodyPr/>
          <a:lstStyle/>
          <a:p>
            <a:r>
              <a:rPr lang="en-US" altLang="zh-TW" dirty="0" smtClean="0"/>
              <a:t>In God We Trust</a:t>
            </a:r>
            <a:endParaRPr lang="zh-TW" altLang="en-US" dirty="0" smtClean="0"/>
          </a:p>
        </p:txBody>
      </p:sp>
      <p:pic>
        <p:nvPicPr>
          <p:cNvPr id="5124" name="Picture 4" descr="x5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5775" y="2133600"/>
            <a:ext cx="6016625" cy="387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eaLnBrk="1" hangingPunct="1">
              <a:defRPr/>
            </a:pPr>
            <a:r>
              <a:rPr lang="en-US" altLang="zh-TW" sz="3000" dirty="0" smtClean="0">
                <a:ea typeface="新細明體" pitchFamily="18" charset="-120"/>
              </a:rPr>
              <a:t>Example: Apache SSL settings </a:t>
            </a:r>
            <a:r>
              <a:rPr lang="en-US" altLang="zh-TW" sz="3000" dirty="0" smtClean="0">
                <a:latin typeface="Verdana"/>
                <a:ea typeface="新細明體" pitchFamily="18" charset="-120"/>
              </a:rPr>
              <a:t>–</a:t>
            </a:r>
            <a:r>
              <a:rPr lang="en-US" altLang="zh-TW" sz="3000" dirty="0" smtClean="0">
                <a:ea typeface="新細明體" pitchFamily="18" charset="-120"/>
              </a:rPr>
              <a:t/>
            </a:r>
            <a:br>
              <a:rPr lang="en-US" altLang="zh-TW" sz="3000" dirty="0" smtClean="0">
                <a:ea typeface="新細明體" pitchFamily="18" charset="-120"/>
              </a:rPr>
            </a:br>
            <a:r>
              <a:rPr lang="en-US" altLang="zh-TW" sz="3000" dirty="0" smtClean="0">
                <a:ea typeface="新細明體" pitchFamily="18" charset="-120"/>
              </a:rPr>
              <a:t>	Certificate Authority (8)</a:t>
            </a:r>
          </a:p>
        </p:txBody>
      </p:sp>
      <p:sp>
        <p:nvSpPr>
          <p:cNvPr id="26627" name="Rectangle 3"/>
          <p:cNvSpPr>
            <a:spLocks noGrp="1" noChangeArrowheads="1"/>
          </p:cNvSpPr>
          <p:nvPr>
            <p:ph type="body" idx="1"/>
          </p:nvPr>
        </p:nvSpPr>
        <p:spPr/>
        <p:txBody>
          <a:bodyPr/>
          <a:lstStyle/>
          <a:p>
            <a:pPr lvl="1" eaLnBrk="1" hangingPunct="1"/>
            <a:r>
              <a:rPr lang="en-US" altLang="zh-TW" smtClean="0"/>
              <a:t>Include etc/apache22/extra/httpd-ssl.conf</a:t>
            </a:r>
          </a:p>
        </p:txBody>
      </p:sp>
      <p:sp>
        <p:nvSpPr>
          <p:cNvPr id="26628" name="Rectangle 4"/>
          <p:cNvSpPr>
            <a:spLocks noChangeArrowheads="1"/>
          </p:cNvSpPr>
          <p:nvPr/>
        </p:nvSpPr>
        <p:spPr bwMode="auto">
          <a:xfrm>
            <a:off x="914400" y="1857375"/>
            <a:ext cx="8077200" cy="4616450"/>
          </a:xfrm>
          <a:prstGeom prst="rect">
            <a:avLst/>
          </a:prstGeom>
          <a:solidFill>
            <a:schemeClr val="bg2"/>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新細明體" panose="02020500000000000000" pitchFamily="18" charset="-120"/>
              </a:defRPr>
            </a:lvl1pPr>
            <a:lvl2pPr marL="742950" indent="-285750">
              <a:defRPr>
                <a:solidFill>
                  <a:schemeClr val="tx1"/>
                </a:solidFill>
                <a:latin typeface="Arial" panose="020B0604020202020204" pitchFamily="34" charset="0"/>
                <a:ea typeface="新細明體" panose="02020500000000000000" pitchFamily="18" charset="-120"/>
              </a:defRPr>
            </a:lvl2pPr>
            <a:lvl3pPr marL="1143000" indent="-228600">
              <a:defRPr>
                <a:solidFill>
                  <a:schemeClr val="tx1"/>
                </a:solidFill>
                <a:latin typeface="Arial" panose="020B0604020202020204" pitchFamily="34" charset="0"/>
                <a:ea typeface="新細明體" panose="02020500000000000000" pitchFamily="18" charset="-120"/>
              </a:defRPr>
            </a:lvl3pPr>
            <a:lvl4pPr marL="1600200" indent="-228600">
              <a:defRPr>
                <a:solidFill>
                  <a:schemeClr val="tx1"/>
                </a:solidFill>
                <a:latin typeface="Arial" panose="020B0604020202020204" pitchFamily="34" charset="0"/>
                <a:ea typeface="新細明體" panose="02020500000000000000" pitchFamily="18" charset="-120"/>
              </a:defRPr>
            </a:lvl4pPr>
            <a:lvl5pPr marL="2057400" indent="-228600">
              <a:defRPr>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a:solidFill>
                  <a:schemeClr val="tx1"/>
                </a:solidFill>
                <a:latin typeface="Arial" panose="020B0604020202020204" pitchFamily="34" charset="0"/>
                <a:ea typeface="新細明體" panose="02020500000000000000" pitchFamily="18" charset="-120"/>
              </a:defRPr>
            </a:lvl9pPr>
          </a:lstStyle>
          <a:p>
            <a:r>
              <a:rPr lang="en-US" altLang="zh-TW" sz="1400" b="1">
                <a:solidFill>
                  <a:schemeClr val="bg1"/>
                </a:solidFill>
              </a:rPr>
              <a:t>##</a:t>
            </a:r>
          </a:p>
          <a:p>
            <a:r>
              <a:rPr lang="en-US" altLang="zh-TW" sz="1400" b="1">
                <a:solidFill>
                  <a:schemeClr val="bg1"/>
                </a:solidFill>
              </a:rPr>
              <a:t>## SSL Virtual Host Context</a:t>
            </a:r>
          </a:p>
          <a:p>
            <a:r>
              <a:rPr lang="en-US" altLang="zh-TW" sz="1400" b="1">
                <a:solidFill>
                  <a:schemeClr val="bg1"/>
                </a:solidFill>
              </a:rPr>
              <a:t>##</a:t>
            </a:r>
          </a:p>
          <a:p>
            <a:r>
              <a:rPr lang="en-US" altLang="zh-TW" sz="1400" b="1">
                <a:solidFill>
                  <a:srgbClr val="FFFF00"/>
                </a:solidFill>
              </a:rPr>
              <a:t>&lt;VirtualHost _default_:443&gt;</a:t>
            </a:r>
          </a:p>
          <a:p>
            <a:r>
              <a:rPr lang="en-US" altLang="zh-TW" sz="1400" b="1">
                <a:solidFill>
                  <a:schemeClr val="bg1"/>
                </a:solidFill>
              </a:rPr>
              <a:t>#   General setup for the virtual host</a:t>
            </a:r>
          </a:p>
          <a:p>
            <a:r>
              <a:rPr lang="en-US" altLang="zh-TW" sz="1400" b="1">
                <a:solidFill>
                  <a:srgbClr val="FFFF00"/>
                </a:solidFill>
              </a:rPr>
              <a:t>DocumentRoot</a:t>
            </a:r>
            <a:r>
              <a:rPr lang="en-US" altLang="zh-TW" sz="1400" b="1">
                <a:solidFill>
                  <a:srgbClr val="FF9900"/>
                </a:solidFill>
              </a:rPr>
              <a:t> /home/wwwadm/data</a:t>
            </a:r>
          </a:p>
          <a:p>
            <a:r>
              <a:rPr lang="en-US" altLang="zh-TW" sz="1400" b="1">
                <a:solidFill>
                  <a:schemeClr val="bg1"/>
                </a:solidFill>
              </a:rPr>
              <a:t>&lt;Directory “/home/wwwadm/data"&gt;</a:t>
            </a:r>
          </a:p>
          <a:p>
            <a:r>
              <a:rPr lang="en-US" altLang="zh-TW" sz="1400" b="1">
                <a:solidFill>
                  <a:schemeClr val="bg1"/>
                </a:solidFill>
              </a:rPr>
              <a:t>    Options Indexes FollowSymLinks</a:t>
            </a:r>
          </a:p>
          <a:p>
            <a:r>
              <a:rPr lang="en-US" altLang="zh-TW" sz="1400" b="1">
                <a:solidFill>
                  <a:schemeClr val="bg1"/>
                </a:solidFill>
              </a:rPr>
              <a:t>    AllowOverride All</a:t>
            </a:r>
          </a:p>
          <a:p>
            <a:r>
              <a:rPr lang="en-US" altLang="zh-TW" sz="1400" b="1">
                <a:solidFill>
                  <a:schemeClr val="bg1"/>
                </a:solidFill>
              </a:rPr>
              <a:t>    Order allow,deny</a:t>
            </a:r>
          </a:p>
          <a:p>
            <a:r>
              <a:rPr lang="en-US" altLang="zh-TW" sz="1400" b="1">
                <a:solidFill>
                  <a:schemeClr val="bg1"/>
                </a:solidFill>
              </a:rPr>
              <a:t>    Allow from all</a:t>
            </a:r>
          </a:p>
          <a:p>
            <a:r>
              <a:rPr lang="en-US" altLang="zh-TW" sz="1400" b="1">
                <a:solidFill>
                  <a:schemeClr val="bg1"/>
                </a:solidFill>
              </a:rPr>
              <a:t>&lt;/Directory&gt;</a:t>
            </a:r>
          </a:p>
          <a:p>
            <a:r>
              <a:rPr lang="en-US" altLang="zh-TW" sz="1400" b="1">
                <a:solidFill>
                  <a:srgbClr val="FFFF00"/>
                </a:solidFill>
              </a:rPr>
              <a:t>ServerName</a:t>
            </a:r>
            <a:r>
              <a:rPr lang="en-US" altLang="zh-TW" sz="1400" b="1">
                <a:solidFill>
                  <a:schemeClr val="bg1"/>
                </a:solidFill>
              </a:rPr>
              <a:t> nasa.cs.nctu.edu.tw:443</a:t>
            </a:r>
          </a:p>
          <a:p>
            <a:r>
              <a:rPr lang="en-US" altLang="zh-TW" sz="1400" b="1">
                <a:solidFill>
                  <a:schemeClr val="bg1"/>
                </a:solidFill>
              </a:rPr>
              <a:t>ServerAdmin liuyh@nasa.cs.nctu.edu.tw</a:t>
            </a:r>
          </a:p>
          <a:p>
            <a:r>
              <a:rPr lang="en-US" altLang="zh-TW" sz="1400" b="1">
                <a:solidFill>
                  <a:schemeClr val="bg1"/>
                </a:solidFill>
              </a:rPr>
              <a:t>ErrorLog /var/log/httpd/nasa.cs-error.log</a:t>
            </a:r>
          </a:p>
          <a:p>
            <a:r>
              <a:rPr lang="en-US" altLang="zh-TW" sz="1400" b="1">
                <a:solidFill>
                  <a:schemeClr val="bg1"/>
                </a:solidFill>
              </a:rPr>
              <a:t>CustomLog /var/log/httpd/nasa.cs-access.log common</a:t>
            </a:r>
          </a:p>
          <a:p>
            <a:endParaRPr lang="en-US" altLang="zh-TW" sz="1400" b="1">
              <a:solidFill>
                <a:schemeClr val="bg1"/>
              </a:solidFill>
            </a:endParaRPr>
          </a:p>
          <a:p>
            <a:r>
              <a:rPr lang="en-US" altLang="zh-TW" sz="1400" b="1">
                <a:solidFill>
                  <a:schemeClr val="bg1"/>
                </a:solidFill>
              </a:rPr>
              <a:t>SSLEngine on</a:t>
            </a:r>
          </a:p>
          <a:p>
            <a:r>
              <a:rPr lang="en-US" altLang="zh-TW" sz="1400">
                <a:solidFill>
                  <a:schemeClr val="bg1"/>
                </a:solidFill>
              </a:rPr>
              <a:t>SSLCipherSuite ALL:!ADH:!EXPORT56:RC4+RSA:+HIGH:+MEDIUM:+LOW:!SSLv2:+EXP:+eNULL</a:t>
            </a:r>
          </a:p>
          <a:p>
            <a:r>
              <a:rPr lang="en-US" altLang="zh-TW" sz="1400" b="1">
                <a:solidFill>
                  <a:srgbClr val="FFFF00"/>
                </a:solidFill>
              </a:rPr>
              <a:t>SSLCertificateFile</a:t>
            </a:r>
            <a:r>
              <a:rPr lang="en-US" altLang="zh-TW" sz="1400" b="1">
                <a:solidFill>
                  <a:schemeClr val="bg1"/>
                </a:solidFill>
              </a:rPr>
              <a:t> /etc/ssl/nasa/nasa.crt.pem</a:t>
            </a:r>
          </a:p>
          <a:p>
            <a:r>
              <a:rPr lang="en-US" altLang="zh-TW" sz="1400" b="1">
                <a:solidFill>
                  <a:srgbClr val="FFFF00"/>
                </a:solidFill>
              </a:rPr>
              <a:t>SSLCertificateKeyFile</a:t>
            </a:r>
            <a:r>
              <a:rPr lang="en-US" altLang="zh-TW" sz="1400" b="1">
                <a:solidFill>
                  <a:schemeClr val="bg1"/>
                </a:solidFill>
              </a:rPr>
              <a:t> /etc/ssl/nasa/private/nasa.key.pem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sz="3600" dirty="0" smtClean="0"/>
              <a:t>View the content of Certificate – (1)</a:t>
            </a:r>
            <a:endParaRPr lang="zh-TW" altLang="en-US" sz="3600" dirty="0"/>
          </a:p>
        </p:txBody>
      </p:sp>
      <p:sp>
        <p:nvSpPr>
          <p:cNvPr id="35843" name="內容版面配置區 2"/>
          <p:cNvSpPr>
            <a:spLocks noGrp="1"/>
          </p:cNvSpPr>
          <p:nvPr>
            <p:ph idx="1"/>
          </p:nvPr>
        </p:nvSpPr>
        <p:spPr/>
        <p:txBody>
          <a:bodyPr/>
          <a:lstStyle/>
          <a:p>
            <a:r>
              <a:rPr lang="en-US" altLang="zh-TW" sz="2800" smtClean="0"/>
              <a:t>% vim </a:t>
            </a:r>
            <a:r>
              <a:rPr lang="en-US" altLang="zh-TW" sz="2800" u="sng" smtClean="0"/>
              <a:t>host-crt-file</a:t>
            </a:r>
            <a:endParaRPr lang="zh-TW" altLang="en-US" sz="2800" u="sng" smtClean="0"/>
          </a:p>
        </p:txBody>
      </p:sp>
      <p:sp>
        <p:nvSpPr>
          <p:cNvPr id="4" name="Rectangle 4"/>
          <p:cNvSpPr>
            <a:spLocks noChangeArrowheads="1"/>
          </p:cNvSpPr>
          <p:nvPr/>
        </p:nvSpPr>
        <p:spPr bwMode="auto">
          <a:xfrm>
            <a:off x="838200" y="2125663"/>
            <a:ext cx="8077200" cy="3970337"/>
          </a:xfrm>
          <a:prstGeom prst="rect">
            <a:avLst/>
          </a:prstGeom>
          <a:solidFill>
            <a:schemeClr val="bg2"/>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a:spcBef>
                <a:spcPct val="25000"/>
              </a:spcBef>
              <a:buFont typeface="Wingdings" panose="05000000000000000000" pitchFamily="2" charset="2"/>
              <a:buChar char="q"/>
              <a:defRPr kumimoji="1" sz="2400">
                <a:solidFill>
                  <a:schemeClr val="tx1"/>
                </a:solidFill>
                <a:latin typeface="Times New Roman" panose="02020603050405020304" pitchFamily="18" charset="0"/>
                <a:ea typeface="華康儷中黑(P)" pitchFamily="34" charset="-120"/>
              </a:defRPr>
            </a:lvl1pPr>
            <a:lvl2pPr marL="742950" indent="-285750">
              <a:spcBef>
                <a:spcPct val="25000"/>
              </a:spcBef>
              <a:buChar char="•"/>
              <a:defRPr kumimoji="1" sz="2000">
                <a:solidFill>
                  <a:schemeClr val="tx1"/>
                </a:solidFill>
                <a:latin typeface="Times New Roman" panose="02020603050405020304" pitchFamily="18" charset="0"/>
                <a:ea typeface="華康標楷體(P)" pitchFamily="66" charset="-120"/>
              </a:defRPr>
            </a:lvl2pPr>
            <a:lvl3pPr marL="1143000" indent="-228600">
              <a:spcBef>
                <a:spcPct val="25000"/>
              </a:spcBef>
              <a:buClr>
                <a:schemeClr val="bg2"/>
              </a:buClr>
              <a:buFont typeface="Wingdings" panose="05000000000000000000" pitchFamily="2" charset="2"/>
              <a:buChar char="Ø"/>
              <a:defRPr kumimoji="1">
                <a:solidFill>
                  <a:schemeClr val="tx1"/>
                </a:solidFill>
                <a:latin typeface="Times New Roman" panose="02020603050405020304" pitchFamily="18" charset="0"/>
                <a:ea typeface="華康標楷體(P)" pitchFamily="66" charset="-120"/>
              </a:defRPr>
            </a:lvl3pPr>
            <a:lvl4pPr marL="1600200" indent="-228600">
              <a:spcBef>
                <a:spcPct val="25000"/>
              </a:spcBef>
              <a:buChar char="–"/>
              <a:defRPr kumimoji="1" sz="1600">
                <a:solidFill>
                  <a:schemeClr val="tx1"/>
                </a:solidFill>
                <a:latin typeface="Times New Roman" panose="02020603050405020304" pitchFamily="18" charset="0"/>
                <a:ea typeface="華康標楷體(P)" pitchFamily="66" charset="-120"/>
              </a:defRPr>
            </a:lvl4pPr>
            <a:lvl5pPr marL="2057400" indent="-228600">
              <a:spcBef>
                <a:spcPct val="25000"/>
              </a:spcBef>
              <a:buChar char="»"/>
              <a:defRPr kumimoji="1" sz="2000">
                <a:solidFill>
                  <a:schemeClr val="tx1"/>
                </a:solidFill>
                <a:latin typeface="Times New Roman" panose="02020603050405020304" pitchFamily="18" charset="0"/>
                <a:ea typeface="華康標楷體(P)" pitchFamily="66" charset="-120"/>
              </a:defRPr>
            </a:lvl5pPr>
            <a:lvl6pPr marL="25146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6pPr>
            <a:lvl7pPr marL="29718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7pPr>
            <a:lvl8pPr marL="34290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8pPr>
            <a:lvl9pPr marL="3886200" indent="-228600" eaLnBrk="0" fontAlgn="base" hangingPunct="0">
              <a:spcBef>
                <a:spcPct val="25000"/>
              </a:spcBef>
              <a:spcAft>
                <a:spcPct val="0"/>
              </a:spcAft>
              <a:buChar char="»"/>
              <a:defRPr kumimoji="1" sz="2000">
                <a:solidFill>
                  <a:schemeClr val="tx1"/>
                </a:solidFill>
                <a:latin typeface="Times New Roman" panose="02020603050405020304" pitchFamily="18" charset="0"/>
                <a:ea typeface="華康標楷體(P)" pitchFamily="66" charset="-120"/>
              </a:defRPr>
            </a:lvl9pPr>
          </a:lstStyle>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-----BEGIN CERTIFICATE-----</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MIIE0DCCA7igAwIBAgIJAL5UBzbv+hl1MA0GCSqGSIb3DQEBBQUAMIGgMQswCQYD</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VQQGEwJUVzEPMA0GA1UECBMGVGFpd2FuMRAwDgYDVQQHEwdIc2luQ2h1MQ0wCwYD</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VQQKEwROQ1RVMQswCQYDVQQLEwJBTTEiMCAGA1UEAxMZZXZpbGJpZzUubWF0aC5u</a:t>
            </a:r>
          </a:p>
          <a:p>
            <a:pPr>
              <a:spcBef>
                <a:spcPct val="0"/>
              </a:spcBef>
              <a:buFontTx/>
              <a:buNone/>
            </a:pPr>
            <a:r>
              <a:rPr kumimoji="0" lang="en-US" altLang="zh-TW" sz="1400" b="1">
                <a:solidFill>
                  <a:schemeClr val="bg1"/>
                </a:solidFill>
                <a:latin typeface="Arial Unicode MS" panose="020B0604020202020204" pitchFamily="34" charset="-120"/>
                <a:ea typeface="Arial Unicode MS" panose="020B0604020202020204" pitchFamily="34" charset="-120"/>
                <a:cs typeface="Arial Unicode MS" panose="020B0604020202020204" pitchFamily="34" charset="-120"/>
              </a:rPr>
              <a:t>……</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9xMw8qMBHnxUVHOUVbECAwEAAaOCAQkwggEFMB0GA1UdDgQWBBR958Azmc9N7gbm</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kFLgfOpw+9RW9TCB1QYDVR0jBIHNMIHKgBR958Azmc9N7gbmkFLgfOpw+9RW9aGB</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pqSBozCBoDELMAkGA1UEBhMCVFcxDzANBgNVBAgTBlRhaXdhbjEQMA4GA1UEBxMH</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SHNpbkNodTENMAsGA1UEChMETkNUVTELMAkGA1UECxMCQU0xIjAgBgNVBAMTGWV2</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aWxiaWc1Lm1hdGgubmN0dS5lZHUudHcxLjAsBgkqhkiG9w0BCQEWH3JhbmR5QGV2</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aWxiaWc1Lm1hdGgubmN0dS5lZHUudHeCCQC+VAc27/oZdTAMBgNVHRMEBTADAQH/</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MA0GCSqGSIb3DQEBBQUAA4IBAQCLkNba9LSpCTOh7Ws3h18WSKQXVxnLHxWUepC8</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ZG3Q/dT++L54EiyBLmXwnr67gfUPhN1Qb/v1ixThlNBIjIrOZvEiyqjrmrQBABpt</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x0+APW8TAdYfslQvGfhDptNeKWoYc7fxlxw3TXwQf2JhL+a10m2ZeEMSg1iuIyqg</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+Dq3jGCb3R66NoKo/ToO5J6CAnkG7spYiDNukkvoEPNKaqXMC3K6pOzBDQwWBpH7</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pCE9dEqbmHvUb+hwvI2OTJAKcM0G1wBmFF7au1G9e6O9hj34voppLdfVz5+mu5ai</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ELgGQXpVrFPSzZG0PyAr5rxtOI8E7yl7jl2pu7yXk9jgsiWl</a:t>
            </a:r>
          </a:p>
          <a:p>
            <a:pPr>
              <a:spcBef>
                <a:spcPct val="0"/>
              </a:spcBef>
              <a:buFontTx/>
              <a:buNone/>
            </a:pPr>
            <a:r>
              <a:rPr kumimoji="0" lang="en-US" altLang="zh-TW" sz="1400" b="1">
                <a:solidFill>
                  <a:schemeClr val="bg1"/>
                </a:solidFill>
                <a:latin typeface="Consolas" panose="020B0609020204030204" pitchFamily="49" charset="0"/>
                <a:ea typeface="新細明體" panose="02020500000000000000" pitchFamily="18" charset="-120"/>
                <a:cs typeface="Consolas" panose="020B0609020204030204" pitchFamily="49" charset="0"/>
              </a:rPr>
              <a:t>-----END CERTIFICATE-----</a:t>
            </a:r>
          </a:p>
        </p:txBody>
      </p:sp>
    </p:spTree>
    <p:extLst>
      <p:ext uri="{BB962C8B-B14F-4D97-AF65-F5344CB8AC3E}">
        <p14:creationId xmlns:p14="http://schemas.microsoft.com/office/powerpoint/2010/main" val="4330064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sz="3600" dirty="0" smtClean="0"/>
              <a:t>View the content of Certificate – (2)</a:t>
            </a:r>
            <a:endParaRPr lang="zh-TW" altLang="en-US" sz="3600" dirty="0"/>
          </a:p>
        </p:txBody>
      </p:sp>
      <p:sp>
        <p:nvSpPr>
          <p:cNvPr id="36867" name="內容版面配置區 2"/>
          <p:cNvSpPr>
            <a:spLocks noGrp="1"/>
          </p:cNvSpPr>
          <p:nvPr>
            <p:ph idx="1"/>
          </p:nvPr>
        </p:nvSpPr>
        <p:spPr/>
        <p:txBody>
          <a:bodyPr/>
          <a:lstStyle/>
          <a:p>
            <a:r>
              <a:rPr lang="en-US" altLang="zh-TW" sz="2800" smtClean="0"/>
              <a:t>% openssl x509 -text -in </a:t>
            </a:r>
            <a:r>
              <a:rPr lang="en-US" altLang="zh-TW" sz="2800" u="sng" smtClean="0"/>
              <a:t>host-crt-file</a:t>
            </a:r>
            <a:endParaRPr lang="zh-TW" altLang="en-US" sz="2800" smtClean="0"/>
          </a:p>
        </p:txBody>
      </p:sp>
      <p:sp>
        <p:nvSpPr>
          <p:cNvPr id="4" name="Rectangle 4"/>
          <p:cNvSpPr>
            <a:spLocks noChangeArrowheads="1"/>
          </p:cNvSpPr>
          <p:nvPr/>
        </p:nvSpPr>
        <p:spPr bwMode="auto">
          <a:xfrm>
            <a:off x="838200" y="2125663"/>
            <a:ext cx="8077200" cy="4524375"/>
          </a:xfrm>
          <a:prstGeom prst="rect">
            <a:avLst/>
          </a:prstGeom>
          <a:solidFill>
            <a:schemeClr val="bg2"/>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p>
            <a:pPr>
              <a:defRPr/>
            </a:pPr>
            <a:r>
              <a:rPr lang="en-US" altLang="zh-TW" sz="1200" b="1" dirty="0">
                <a:solidFill>
                  <a:schemeClr val="bg1"/>
                </a:solidFill>
                <a:latin typeface="Consolas" pitchFamily="49" charset="0"/>
                <a:cs typeface="Consolas" pitchFamily="49" charset="0"/>
              </a:rPr>
              <a:t>Certificate:</a:t>
            </a:r>
          </a:p>
          <a:p>
            <a:pPr>
              <a:defRPr/>
            </a:pPr>
            <a:r>
              <a:rPr lang="en-US" altLang="zh-TW" sz="1200" b="1" dirty="0">
                <a:solidFill>
                  <a:schemeClr val="bg1"/>
                </a:solidFill>
                <a:latin typeface="Consolas" pitchFamily="49" charset="0"/>
                <a:cs typeface="Consolas" pitchFamily="49" charset="0"/>
              </a:rPr>
              <a:t>    Data:</a:t>
            </a:r>
          </a:p>
          <a:p>
            <a:pPr>
              <a:defRPr/>
            </a:pPr>
            <a:r>
              <a:rPr lang="en-US" altLang="zh-TW" sz="1200" b="1" dirty="0">
                <a:solidFill>
                  <a:schemeClr val="bg1"/>
                </a:solidFill>
                <a:latin typeface="Consolas" pitchFamily="49" charset="0"/>
                <a:cs typeface="Consolas" pitchFamily="49" charset="0"/>
              </a:rPr>
              <a:t>        ......</a:t>
            </a:r>
          </a:p>
          <a:p>
            <a:pPr>
              <a:defRPr/>
            </a:pPr>
            <a:r>
              <a:rPr lang="en-US" altLang="zh-TW" sz="1200" b="1" dirty="0">
                <a:solidFill>
                  <a:schemeClr val="bg1"/>
                </a:solidFill>
                <a:latin typeface="Consolas" pitchFamily="49" charset="0"/>
                <a:cs typeface="Consolas" pitchFamily="49" charset="0"/>
              </a:rPr>
              <a:t>        </a:t>
            </a:r>
            <a:r>
              <a:rPr lang="en-US" altLang="zh-TW" sz="1200" b="1" dirty="0">
                <a:solidFill>
                  <a:srgbClr val="FFFF00"/>
                </a:solidFill>
                <a:latin typeface="Consolas" pitchFamily="49" charset="0"/>
                <a:cs typeface="Consolas" pitchFamily="49" charset="0"/>
              </a:rPr>
              <a:t>Signature Algorithm</a:t>
            </a:r>
            <a:r>
              <a:rPr lang="en-US" altLang="zh-TW" sz="1200" b="1" dirty="0">
                <a:solidFill>
                  <a:schemeClr val="bg1"/>
                </a:solidFill>
                <a:latin typeface="Consolas" pitchFamily="49" charset="0"/>
                <a:cs typeface="Consolas" pitchFamily="49" charset="0"/>
              </a:rPr>
              <a:t>: sha1WithRSAEncryption</a:t>
            </a:r>
          </a:p>
          <a:p>
            <a:pPr>
              <a:defRPr/>
            </a:pPr>
            <a:r>
              <a:rPr lang="en-US" altLang="zh-TW" sz="1200" b="1" dirty="0">
                <a:solidFill>
                  <a:schemeClr val="bg1"/>
                </a:solidFill>
                <a:latin typeface="Consolas" pitchFamily="49" charset="0"/>
                <a:cs typeface="Consolas" pitchFamily="49" charset="0"/>
              </a:rPr>
              <a:t>        </a:t>
            </a:r>
            <a:r>
              <a:rPr lang="en-US" altLang="zh-TW" sz="1200" b="1" dirty="0">
                <a:solidFill>
                  <a:srgbClr val="FFFF00"/>
                </a:solidFill>
                <a:latin typeface="Consolas" pitchFamily="49" charset="0"/>
                <a:cs typeface="Consolas" pitchFamily="49" charset="0"/>
              </a:rPr>
              <a:t>Issuer</a:t>
            </a:r>
            <a:r>
              <a:rPr lang="en-US" altLang="zh-TW" sz="1200" b="1" dirty="0">
                <a:solidFill>
                  <a:schemeClr val="bg1"/>
                </a:solidFill>
                <a:latin typeface="Consolas" pitchFamily="49" charset="0"/>
                <a:cs typeface="Consolas" pitchFamily="49" charset="0"/>
              </a:rPr>
              <a:t>: C=TW, ST=Taiwan, L=</a:t>
            </a:r>
            <a:r>
              <a:rPr lang="en-US" altLang="zh-TW" sz="1200" b="1" dirty="0" err="1">
                <a:solidFill>
                  <a:schemeClr val="bg1"/>
                </a:solidFill>
                <a:latin typeface="Consolas" pitchFamily="49" charset="0"/>
                <a:cs typeface="Consolas" pitchFamily="49" charset="0"/>
              </a:rPr>
              <a:t>HsinChu</a:t>
            </a:r>
            <a:r>
              <a:rPr lang="en-US" altLang="zh-TW" sz="1200" b="1" dirty="0">
                <a:solidFill>
                  <a:schemeClr val="bg1"/>
                </a:solidFill>
                <a:latin typeface="Consolas" pitchFamily="49" charset="0"/>
                <a:cs typeface="Consolas" pitchFamily="49" charset="0"/>
              </a:rPr>
              <a:t>, O=NCTU, OU=CS, CN=../</a:t>
            </a:r>
            <a:r>
              <a:rPr lang="en-US" altLang="zh-TW" sz="1200" b="1" dirty="0" err="1">
                <a:solidFill>
                  <a:schemeClr val="bg1"/>
                </a:solidFill>
                <a:latin typeface="Consolas" pitchFamily="49" charset="0"/>
                <a:cs typeface="Consolas" pitchFamily="49" charset="0"/>
              </a:rPr>
              <a:t>emailAddress</a:t>
            </a:r>
            <a:r>
              <a:rPr lang="en-US" altLang="zh-TW" sz="1200" b="1" dirty="0">
                <a:solidFill>
                  <a:schemeClr val="bg1"/>
                </a:solidFill>
                <a:latin typeface="Consolas" pitchFamily="49" charset="0"/>
                <a:cs typeface="Consolas" pitchFamily="49" charset="0"/>
              </a:rPr>
              <a:t>=..</a:t>
            </a:r>
          </a:p>
          <a:p>
            <a:pPr>
              <a:defRPr/>
            </a:pPr>
            <a:r>
              <a:rPr lang="en-US" altLang="zh-TW" sz="1200" b="1" dirty="0">
                <a:solidFill>
                  <a:schemeClr val="bg1"/>
                </a:solidFill>
                <a:latin typeface="Consolas" pitchFamily="49" charset="0"/>
                <a:cs typeface="Consolas" pitchFamily="49" charset="0"/>
              </a:rPr>
              <a:t>        </a:t>
            </a:r>
            <a:r>
              <a:rPr lang="en-US" altLang="zh-TW" sz="1200" b="1" dirty="0">
                <a:solidFill>
                  <a:srgbClr val="FFFF00"/>
                </a:solidFill>
                <a:latin typeface="Consolas" pitchFamily="49" charset="0"/>
                <a:cs typeface="Consolas" pitchFamily="49" charset="0"/>
              </a:rPr>
              <a:t>Validity</a:t>
            </a:r>
            <a:r>
              <a:rPr lang="en-US" altLang="zh-TW" sz="1200" b="1" dirty="0">
                <a:solidFill>
                  <a:schemeClr val="bg1"/>
                </a:solidFill>
                <a:latin typeface="Consolas" pitchFamily="49" charset="0"/>
                <a:cs typeface="Consolas" pitchFamily="49" charset="0"/>
              </a:rPr>
              <a:t> ...</a:t>
            </a:r>
          </a:p>
          <a:p>
            <a:pPr>
              <a:defRPr/>
            </a:pPr>
            <a:r>
              <a:rPr lang="en-US" altLang="zh-TW" sz="1200" b="1" dirty="0">
                <a:solidFill>
                  <a:schemeClr val="bg1"/>
                </a:solidFill>
                <a:latin typeface="Consolas" pitchFamily="49" charset="0"/>
                <a:cs typeface="Consolas" pitchFamily="49" charset="0"/>
              </a:rPr>
              <a:t>        </a:t>
            </a:r>
            <a:r>
              <a:rPr lang="en-US" altLang="zh-TW" sz="1200" b="1" dirty="0">
                <a:solidFill>
                  <a:srgbClr val="FFFF00"/>
                </a:solidFill>
                <a:latin typeface="Consolas" pitchFamily="49" charset="0"/>
                <a:cs typeface="Consolas" pitchFamily="49" charset="0"/>
              </a:rPr>
              <a:t>Subject</a:t>
            </a:r>
            <a:r>
              <a:rPr lang="en-US" altLang="zh-TW" sz="1200" b="1" dirty="0">
                <a:solidFill>
                  <a:schemeClr val="bg1"/>
                </a:solidFill>
                <a:latin typeface="Consolas" pitchFamily="49" charset="0"/>
                <a:cs typeface="Consolas" pitchFamily="49" charset="0"/>
              </a:rPr>
              <a:t>: C=TW, ST=Taiwan, L=</a:t>
            </a:r>
            <a:r>
              <a:rPr lang="en-US" altLang="zh-TW" sz="1200" b="1" dirty="0" err="1">
                <a:solidFill>
                  <a:schemeClr val="bg1"/>
                </a:solidFill>
                <a:latin typeface="Consolas" pitchFamily="49" charset="0"/>
                <a:cs typeface="Consolas" pitchFamily="49" charset="0"/>
              </a:rPr>
              <a:t>HsinChu</a:t>
            </a:r>
            <a:r>
              <a:rPr lang="en-US" altLang="zh-TW" sz="1200" b="1" dirty="0">
                <a:solidFill>
                  <a:schemeClr val="bg1"/>
                </a:solidFill>
                <a:latin typeface="Consolas" pitchFamily="49" charset="0"/>
                <a:cs typeface="Consolas" pitchFamily="49" charset="0"/>
              </a:rPr>
              <a:t>, O=NCTU, OU=CS, CN=../</a:t>
            </a:r>
            <a:r>
              <a:rPr lang="en-US" altLang="zh-TW" sz="1200" b="1" dirty="0" err="1">
                <a:solidFill>
                  <a:schemeClr val="bg1"/>
                </a:solidFill>
                <a:latin typeface="Consolas" pitchFamily="49" charset="0"/>
                <a:cs typeface="Consolas" pitchFamily="49" charset="0"/>
              </a:rPr>
              <a:t>emailAddress</a:t>
            </a:r>
            <a:r>
              <a:rPr lang="en-US" altLang="zh-TW" sz="1200" b="1" dirty="0">
                <a:solidFill>
                  <a:schemeClr val="bg1"/>
                </a:solidFill>
                <a:latin typeface="Consolas" pitchFamily="49" charset="0"/>
                <a:cs typeface="Consolas" pitchFamily="49" charset="0"/>
              </a:rPr>
              <a:t>=.</a:t>
            </a:r>
          </a:p>
          <a:p>
            <a:pPr>
              <a:defRPr/>
            </a:pPr>
            <a:r>
              <a:rPr lang="en-US" altLang="zh-TW" sz="1200" b="1" dirty="0">
                <a:solidFill>
                  <a:schemeClr val="bg1"/>
                </a:solidFill>
                <a:latin typeface="Consolas" pitchFamily="49" charset="0"/>
                <a:cs typeface="Consolas" pitchFamily="49" charset="0"/>
              </a:rPr>
              <a:t>        Subject Public Key Info:</a:t>
            </a:r>
          </a:p>
          <a:p>
            <a:pPr>
              <a:defRPr/>
            </a:pPr>
            <a:r>
              <a:rPr lang="en-US" altLang="zh-TW" sz="1200" b="1" dirty="0">
                <a:solidFill>
                  <a:schemeClr val="bg1"/>
                </a:solidFill>
                <a:latin typeface="Consolas" pitchFamily="49" charset="0"/>
                <a:cs typeface="Consolas" pitchFamily="49" charset="0"/>
              </a:rPr>
              <a:t>            </a:t>
            </a:r>
            <a:r>
              <a:rPr lang="en-US" altLang="zh-TW" sz="1200" b="1" dirty="0">
                <a:solidFill>
                  <a:srgbClr val="FFFF00"/>
                </a:solidFill>
                <a:latin typeface="Consolas" pitchFamily="49" charset="0"/>
                <a:cs typeface="Consolas" pitchFamily="49" charset="0"/>
              </a:rPr>
              <a:t>Public Key Algorithm</a:t>
            </a:r>
            <a:r>
              <a:rPr lang="en-US" altLang="zh-TW" sz="1200" b="1" dirty="0">
                <a:solidFill>
                  <a:schemeClr val="bg1"/>
                </a:solidFill>
                <a:latin typeface="Consolas" pitchFamily="49" charset="0"/>
                <a:cs typeface="Consolas" pitchFamily="49" charset="0"/>
              </a:rPr>
              <a:t>: </a:t>
            </a:r>
            <a:r>
              <a:rPr lang="en-US" altLang="zh-TW" sz="1200" b="1" dirty="0" err="1">
                <a:solidFill>
                  <a:schemeClr val="bg1"/>
                </a:solidFill>
                <a:latin typeface="Consolas" pitchFamily="49" charset="0"/>
                <a:cs typeface="Consolas" pitchFamily="49" charset="0"/>
              </a:rPr>
              <a:t>rsaEncryption</a:t>
            </a:r>
            <a:endParaRPr lang="en-US" altLang="zh-TW" sz="1200" b="1" dirty="0">
              <a:solidFill>
                <a:schemeClr val="bg1"/>
              </a:solidFill>
              <a:latin typeface="Consolas" pitchFamily="49" charset="0"/>
              <a:cs typeface="Consolas" pitchFamily="49" charset="0"/>
            </a:endParaRPr>
          </a:p>
          <a:p>
            <a:pPr>
              <a:defRPr/>
            </a:pPr>
            <a:r>
              <a:rPr lang="en-US" altLang="zh-TW" sz="1200" b="1" dirty="0">
                <a:solidFill>
                  <a:schemeClr val="bg1"/>
                </a:solidFill>
                <a:latin typeface="Consolas" pitchFamily="49" charset="0"/>
                <a:cs typeface="Consolas" pitchFamily="49" charset="0"/>
              </a:rPr>
              <a:t>            RSA </a:t>
            </a:r>
            <a:r>
              <a:rPr lang="en-US" altLang="zh-TW" sz="1200" b="1" dirty="0">
                <a:solidFill>
                  <a:srgbClr val="FFFF00"/>
                </a:solidFill>
                <a:latin typeface="Consolas" pitchFamily="49" charset="0"/>
                <a:cs typeface="Consolas" pitchFamily="49" charset="0"/>
              </a:rPr>
              <a:t>Public Key</a:t>
            </a:r>
            <a:r>
              <a:rPr lang="en-US" altLang="zh-TW" sz="1200" b="1" dirty="0">
                <a:solidFill>
                  <a:schemeClr val="bg1"/>
                </a:solidFill>
                <a:latin typeface="Consolas" pitchFamily="49" charset="0"/>
                <a:cs typeface="Consolas" pitchFamily="49" charset="0"/>
              </a:rPr>
              <a:t>: (2048 bit)</a:t>
            </a:r>
          </a:p>
          <a:p>
            <a:pPr>
              <a:defRPr/>
            </a:pPr>
            <a:r>
              <a:rPr lang="en-US" altLang="zh-TW" sz="1200" b="1" dirty="0">
                <a:solidFill>
                  <a:schemeClr val="bg1"/>
                </a:solidFill>
                <a:latin typeface="Consolas" pitchFamily="49" charset="0"/>
                <a:cs typeface="Consolas" pitchFamily="49" charset="0"/>
              </a:rPr>
              <a:t>                </a:t>
            </a:r>
            <a:r>
              <a:rPr lang="en-US" altLang="zh-TW" sz="1200" b="1" dirty="0">
                <a:solidFill>
                  <a:schemeClr val="accent1">
                    <a:lumMod val="60000"/>
                    <a:lumOff val="40000"/>
                  </a:schemeClr>
                </a:solidFill>
                <a:latin typeface="Consolas" pitchFamily="49" charset="0"/>
                <a:cs typeface="Consolas" pitchFamily="49" charset="0"/>
              </a:rPr>
              <a:t>Modulus</a:t>
            </a:r>
            <a:r>
              <a:rPr lang="en-US" altLang="zh-TW" sz="1200" b="1" dirty="0">
                <a:solidFill>
                  <a:schemeClr val="bg1"/>
                </a:solidFill>
                <a:latin typeface="Consolas" pitchFamily="49" charset="0"/>
                <a:cs typeface="Consolas" pitchFamily="49" charset="0"/>
              </a:rPr>
              <a:t> (2048 bit):</a:t>
            </a:r>
          </a:p>
          <a:p>
            <a:pPr>
              <a:defRPr/>
            </a:pPr>
            <a:r>
              <a:rPr lang="en-US" altLang="zh-TW" sz="1200" b="1" dirty="0">
                <a:solidFill>
                  <a:schemeClr val="bg1"/>
                </a:solidFill>
                <a:latin typeface="Consolas" pitchFamily="49" charset="0"/>
                <a:cs typeface="Consolas" pitchFamily="49" charset="0"/>
              </a:rPr>
              <a:t>                    ......</a:t>
            </a:r>
          </a:p>
          <a:p>
            <a:pPr>
              <a:defRPr/>
            </a:pPr>
            <a:r>
              <a:rPr lang="en-US" altLang="zh-TW" sz="1200" b="1" dirty="0">
                <a:solidFill>
                  <a:schemeClr val="bg1"/>
                </a:solidFill>
                <a:latin typeface="Consolas" pitchFamily="49" charset="0"/>
                <a:cs typeface="Consolas" pitchFamily="49" charset="0"/>
              </a:rPr>
              <a:t>                </a:t>
            </a:r>
            <a:r>
              <a:rPr lang="en-US" altLang="zh-TW" sz="1200" b="1" dirty="0">
                <a:solidFill>
                  <a:schemeClr val="accent1">
                    <a:lumMod val="60000"/>
                    <a:lumOff val="40000"/>
                  </a:schemeClr>
                </a:solidFill>
                <a:latin typeface="Consolas" pitchFamily="49" charset="0"/>
                <a:cs typeface="Consolas" pitchFamily="49" charset="0"/>
              </a:rPr>
              <a:t>Exponent</a:t>
            </a:r>
            <a:r>
              <a:rPr lang="en-US" altLang="zh-TW" sz="1200" b="1" dirty="0">
                <a:solidFill>
                  <a:schemeClr val="bg1"/>
                </a:solidFill>
                <a:latin typeface="Consolas" pitchFamily="49" charset="0"/>
                <a:cs typeface="Consolas" pitchFamily="49" charset="0"/>
              </a:rPr>
              <a:t>: 65537 (0x10001)</a:t>
            </a:r>
          </a:p>
          <a:p>
            <a:pPr>
              <a:defRPr/>
            </a:pPr>
            <a:r>
              <a:rPr lang="en-US" altLang="zh-TW" sz="1200" b="1" dirty="0">
                <a:solidFill>
                  <a:schemeClr val="bg1"/>
                </a:solidFill>
                <a:latin typeface="Consolas" pitchFamily="49" charset="0"/>
                <a:cs typeface="Consolas" pitchFamily="49" charset="0"/>
              </a:rPr>
              <a:t>        X509v3 extensions:</a:t>
            </a:r>
          </a:p>
          <a:p>
            <a:pPr>
              <a:defRPr/>
            </a:pPr>
            <a:r>
              <a:rPr lang="en-US" altLang="zh-TW" sz="1200" b="1" dirty="0">
                <a:solidFill>
                  <a:schemeClr val="bg1"/>
                </a:solidFill>
                <a:latin typeface="Consolas" pitchFamily="49" charset="0"/>
                <a:cs typeface="Consolas" pitchFamily="49" charset="0"/>
              </a:rPr>
              <a:t>            ......</a:t>
            </a:r>
          </a:p>
          <a:p>
            <a:pPr>
              <a:defRPr/>
            </a:pPr>
            <a:r>
              <a:rPr lang="en-US" altLang="zh-TW" sz="1200" b="1" dirty="0">
                <a:solidFill>
                  <a:schemeClr val="bg1"/>
                </a:solidFill>
                <a:latin typeface="Consolas" pitchFamily="49" charset="0"/>
                <a:cs typeface="Consolas" pitchFamily="49" charset="0"/>
              </a:rPr>
              <a:t>    </a:t>
            </a:r>
            <a:r>
              <a:rPr lang="en-US" altLang="zh-TW" sz="1200" b="1" dirty="0">
                <a:solidFill>
                  <a:srgbClr val="FFFF00"/>
                </a:solidFill>
                <a:latin typeface="Consolas" pitchFamily="49" charset="0"/>
                <a:cs typeface="Consolas" pitchFamily="49" charset="0"/>
              </a:rPr>
              <a:t>Signature</a:t>
            </a:r>
            <a:r>
              <a:rPr lang="en-US" altLang="zh-TW" sz="1200" b="1" dirty="0">
                <a:solidFill>
                  <a:schemeClr val="bg1"/>
                </a:solidFill>
                <a:latin typeface="Consolas" pitchFamily="49" charset="0"/>
                <a:cs typeface="Consolas" pitchFamily="49" charset="0"/>
              </a:rPr>
              <a:t> Algorithm: sha1WithRSAEncryption</a:t>
            </a:r>
          </a:p>
          <a:p>
            <a:pPr>
              <a:defRPr/>
            </a:pPr>
            <a:r>
              <a:rPr lang="en-US" altLang="zh-TW" sz="1200" b="1" dirty="0">
                <a:solidFill>
                  <a:schemeClr val="bg1"/>
                </a:solidFill>
                <a:latin typeface="Consolas" pitchFamily="49" charset="0"/>
                <a:cs typeface="Consolas" pitchFamily="49" charset="0"/>
              </a:rPr>
              <a:t>        8b:90:d6:da:f4:b4:a9:09:33:a1:ed:6b:37:87:5f:16:48:a4:</a:t>
            </a:r>
          </a:p>
          <a:p>
            <a:pPr>
              <a:defRPr/>
            </a:pPr>
            <a:r>
              <a:rPr lang="en-US" altLang="zh-TW" sz="1200" b="1" dirty="0">
                <a:solidFill>
                  <a:schemeClr val="bg1"/>
                </a:solidFill>
                <a:latin typeface="Consolas" pitchFamily="49" charset="0"/>
                <a:cs typeface="Consolas" pitchFamily="49" charset="0"/>
              </a:rPr>
              <a:t>        ......</a:t>
            </a:r>
          </a:p>
          <a:p>
            <a:pPr>
              <a:defRPr/>
            </a:pPr>
            <a:r>
              <a:rPr lang="en-US" altLang="zh-TW" sz="1200" b="1" dirty="0">
                <a:solidFill>
                  <a:schemeClr val="bg1"/>
                </a:solidFill>
                <a:latin typeface="Consolas" pitchFamily="49" charset="0"/>
                <a:cs typeface="Consolas" pitchFamily="49" charset="0"/>
              </a:rPr>
              <a:t>        e0:b2:25:a5</a:t>
            </a:r>
          </a:p>
          <a:p>
            <a:pPr>
              <a:defRPr/>
            </a:pPr>
            <a:r>
              <a:rPr lang="en-US" altLang="zh-TW" sz="1200" b="1" dirty="0">
                <a:solidFill>
                  <a:schemeClr val="bg1"/>
                </a:solidFill>
                <a:latin typeface="Consolas" pitchFamily="49" charset="0"/>
                <a:cs typeface="Consolas" pitchFamily="49" charset="0"/>
              </a:rPr>
              <a:t>-----BEGIN CERTIFICATE-----</a:t>
            </a:r>
          </a:p>
          <a:p>
            <a:pPr>
              <a:defRPr/>
            </a:pPr>
            <a:r>
              <a:rPr lang="en-US" altLang="zh-TW" sz="1200" b="1" dirty="0">
                <a:solidFill>
                  <a:schemeClr val="bg1"/>
                </a:solidFill>
                <a:latin typeface="Consolas" pitchFamily="49" charset="0"/>
                <a:cs typeface="Consolas" pitchFamily="49" charset="0"/>
              </a:rPr>
              <a:t>MIIE0DCCA7igAwIBAgIJAL5UBzbv+hl1MA0GCSqGSIb3DQEBBQUAMIGgMQswCQYD</a:t>
            </a:r>
          </a:p>
          <a:p>
            <a:pPr>
              <a:defRPr/>
            </a:pPr>
            <a:r>
              <a:rPr lang="en-US" altLang="zh-TW" sz="1200" b="1" dirty="0">
                <a:solidFill>
                  <a:schemeClr val="bg1"/>
                </a:solidFill>
                <a:latin typeface="Consolas" pitchFamily="49" charset="0"/>
                <a:cs typeface="Consolas" pitchFamily="49" charset="0"/>
              </a:rPr>
              <a:t>......</a:t>
            </a:r>
          </a:p>
          <a:p>
            <a:pPr>
              <a:defRPr/>
            </a:pPr>
            <a:r>
              <a:rPr lang="en-US" altLang="zh-TW" sz="1200" b="1" dirty="0">
                <a:solidFill>
                  <a:schemeClr val="bg1"/>
                </a:solidFill>
                <a:latin typeface="Consolas" pitchFamily="49" charset="0"/>
                <a:cs typeface="Consolas" pitchFamily="49" charset="0"/>
              </a:rPr>
              <a:t>ELgGQXpVrFPSzZG0PyAr5rxtOI8E7yl7jl2pu7yXk9jgsiWl</a:t>
            </a:r>
          </a:p>
          <a:p>
            <a:pPr>
              <a:defRPr/>
            </a:pPr>
            <a:r>
              <a:rPr lang="en-US" altLang="zh-TW" sz="1200" b="1" dirty="0">
                <a:solidFill>
                  <a:schemeClr val="bg1"/>
                </a:solidFill>
                <a:latin typeface="Consolas" pitchFamily="49" charset="0"/>
                <a:cs typeface="Consolas" pitchFamily="49" charset="0"/>
              </a:rPr>
              <a:t>-----END CERTIFICATE-----</a:t>
            </a:r>
          </a:p>
        </p:txBody>
      </p:sp>
    </p:spTree>
    <p:extLst>
      <p:ext uri="{BB962C8B-B14F-4D97-AF65-F5344CB8AC3E}">
        <p14:creationId xmlns:p14="http://schemas.microsoft.com/office/powerpoint/2010/main" val="17402338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sz="quarter"/>
          </p:nvPr>
        </p:nvSpPr>
        <p:spPr/>
        <p:txBody>
          <a:bodyPr/>
          <a:lstStyle/>
          <a:p>
            <a:pPr>
              <a:defRPr/>
            </a:pPr>
            <a:r>
              <a:rPr lang="en-US" altLang="zh-TW" dirty="0" smtClean="0"/>
              <a:t>Appendix: PGP</a:t>
            </a:r>
            <a:endParaRPr lang="zh-TW" altLang="en-US" dirty="0"/>
          </a:p>
        </p:txBody>
      </p:sp>
      <p:sp>
        <p:nvSpPr>
          <p:cNvPr id="27651" name="副標題 4"/>
          <p:cNvSpPr>
            <a:spLocks noGrp="1"/>
          </p:cNvSpPr>
          <p:nvPr>
            <p:ph type="subTitle" sz="quarter" idx="1"/>
          </p:nvPr>
        </p:nvSpPr>
        <p:spPr/>
        <p:txBody>
          <a:bodyPr/>
          <a:lstStyle/>
          <a:p>
            <a:endParaRPr lang="zh-TW" altLang="en-US"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en-US" altLang="zh-TW" dirty="0" smtClean="0"/>
              <a:t>PGP</a:t>
            </a:r>
            <a:endParaRPr lang="zh-TW" altLang="en-US" dirty="0"/>
          </a:p>
        </p:txBody>
      </p:sp>
      <p:sp>
        <p:nvSpPr>
          <p:cNvPr id="28675" name="內容版面配置區 2"/>
          <p:cNvSpPr>
            <a:spLocks noGrp="1"/>
          </p:cNvSpPr>
          <p:nvPr>
            <p:ph idx="1"/>
          </p:nvPr>
        </p:nvSpPr>
        <p:spPr/>
        <p:txBody>
          <a:bodyPr/>
          <a:lstStyle/>
          <a:p>
            <a:r>
              <a:rPr lang="en-US" altLang="zh-TW" dirty="0" smtClean="0"/>
              <a:t>Pretty Good Privacy</a:t>
            </a:r>
          </a:p>
          <a:p>
            <a:pPr eaLnBrk="1" hangingPunct="1"/>
            <a:r>
              <a:rPr lang="en-US" altLang="zh-TW" dirty="0" smtClean="0"/>
              <a:t>Public key system</a:t>
            </a:r>
          </a:p>
          <a:p>
            <a:pPr lvl="1" eaLnBrk="1" hangingPunct="1"/>
            <a:r>
              <a:rPr lang="en-US" altLang="zh-TW" dirty="0" smtClean="0"/>
              <a:t>Encryption</a:t>
            </a:r>
          </a:p>
          <a:p>
            <a:pPr lvl="1" eaLnBrk="1" hangingPunct="1"/>
            <a:r>
              <a:rPr lang="en-US" altLang="zh-TW" dirty="0" smtClean="0"/>
              <a:t>Signature</a:t>
            </a:r>
          </a:p>
          <a:p>
            <a:pPr eaLnBrk="1" hangingPunct="1"/>
            <a:r>
              <a:rPr lang="en-US" altLang="zh-TW" dirty="0" smtClean="0"/>
              <a:t>security/</a:t>
            </a:r>
            <a:r>
              <a:rPr lang="en-US" altLang="zh-TW" dirty="0" err="1" smtClean="0"/>
              <a:t>gnupg</a:t>
            </a:r>
            <a:endParaRPr lang="en-US" altLang="zh-TW" dirty="0" smtClean="0"/>
          </a:p>
          <a:p>
            <a:pPr eaLnBrk="1" hangingPunct="1"/>
            <a:endParaRPr lang="en-US" altLang="zh-TW" dirty="0" smtClean="0"/>
          </a:p>
          <a:p>
            <a:pPr eaLnBrk="1" hangingPunct="1"/>
            <a:r>
              <a:rPr lang="en-US" altLang="zh-TW" dirty="0" smtClean="0"/>
              <a:t>Will talk more in Network Administration</a:t>
            </a:r>
          </a:p>
          <a:p>
            <a:pPr eaLnBrk="1" hangingPunct="1"/>
            <a:endParaRPr lang="en-US" altLang="zh-TW" dirty="0" smtClean="0"/>
          </a:p>
          <a:p>
            <a:pPr eaLnBrk="1" hangingPunct="1"/>
            <a:endParaRPr lang="en-US" altLang="zh-TW" dirty="0" smtClean="0"/>
          </a:p>
          <a:p>
            <a:pPr eaLnBrk="1" hangingPunct="1"/>
            <a:r>
              <a:rPr lang="en-US" altLang="zh-TW" dirty="0"/>
              <a:t>Reference: </a:t>
            </a:r>
            <a:r>
              <a:rPr lang="en-US" altLang="zh-TW" dirty="0" smtClean="0">
                <a:hlinkClick r:id="rId3"/>
              </a:rPr>
              <a:t>http://security.nknu.edu.tw/textbook/chap15.pdf</a:t>
            </a:r>
            <a:endParaRPr lang="zh-TW" alt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eaLnBrk="1" hangingPunct="1">
              <a:defRPr/>
            </a:pPr>
            <a:r>
              <a:rPr lang="en-US" altLang="zh-TW" dirty="0" smtClean="0"/>
              <a:t>CA: Certificate Authority (2)</a:t>
            </a:r>
          </a:p>
        </p:txBody>
      </p:sp>
      <p:sp>
        <p:nvSpPr>
          <p:cNvPr id="6147" name="Rectangle 3"/>
          <p:cNvSpPr>
            <a:spLocks noGrp="1" noChangeArrowheads="1"/>
          </p:cNvSpPr>
          <p:nvPr>
            <p:ph type="body" idx="1"/>
          </p:nvPr>
        </p:nvSpPr>
        <p:spPr/>
        <p:txBody>
          <a:bodyPr/>
          <a:lstStyle/>
          <a:p>
            <a:pPr eaLnBrk="1" hangingPunct="1"/>
            <a:r>
              <a:rPr lang="en-US" altLang="zh-TW" sz="2000" smtClean="0"/>
              <a:t>Certificate</a:t>
            </a:r>
          </a:p>
          <a:p>
            <a:pPr lvl="1" eaLnBrk="1" hangingPunct="1"/>
            <a:r>
              <a:rPr lang="en-US" altLang="zh-TW" sz="1800" smtClean="0"/>
              <a:t>Contains data of the owner, such as Company Name, Server Name, Name, Email, Address,…</a:t>
            </a:r>
          </a:p>
          <a:p>
            <a:pPr lvl="1" eaLnBrk="1" hangingPunct="1"/>
            <a:r>
              <a:rPr lang="en-US" altLang="zh-TW" sz="1800" smtClean="0"/>
              <a:t>Public key of the owner.</a:t>
            </a:r>
          </a:p>
          <a:p>
            <a:pPr lvl="1" eaLnBrk="1" hangingPunct="1"/>
            <a:r>
              <a:rPr lang="en-US" altLang="zh-TW" sz="1800" smtClean="0"/>
              <a:t>Followed by some digital signatures.</a:t>
            </a:r>
          </a:p>
          <a:p>
            <a:pPr lvl="2" eaLnBrk="1" hangingPunct="1"/>
            <a:r>
              <a:rPr lang="en-US" altLang="zh-TW" sz="1600" smtClean="0"/>
              <a:t>Sign for the certificate.</a:t>
            </a:r>
          </a:p>
          <a:p>
            <a:pPr lvl="1" eaLnBrk="1" hangingPunct="1"/>
            <a:endParaRPr lang="zh-TW" altLang="en-US" sz="1800" smtClean="0"/>
          </a:p>
          <a:p>
            <a:pPr lvl="1" eaLnBrk="1" hangingPunct="1"/>
            <a:r>
              <a:rPr lang="en-US" altLang="zh-TW" sz="1800" smtClean="0"/>
              <a:t>In X.509</a:t>
            </a:r>
          </a:p>
          <a:p>
            <a:pPr lvl="2" eaLnBrk="1" hangingPunct="1"/>
            <a:r>
              <a:rPr lang="en-US" altLang="zh-TW" sz="1600" smtClean="0"/>
              <a:t>A certificate is signed by a CA.</a:t>
            </a:r>
          </a:p>
          <a:p>
            <a:pPr lvl="2" eaLnBrk="1" hangingPunct="1"/>
            <a:r>
              <a:rPr lang="en-US" altLang="zh-TW" sz="1600" smtClean="0"/>
              <a:t>To verify the correctness of the certificate, check the signature of CA.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eaLnBrk="1" hangingPunct="1">
              <a:defRPr/>
            </a:pPr>
            <a:r>
              <a:rPr lang="en-US" altLang="zh-TW" dirty="0" smtClean="0"/>
              <a:t>CA: Certificate Authority (3)</a:t>
            </a:r>
          </a:p>
        </p:txBody>
      </p:sp>
      <p:sp>
        <p:nvSpPr>
          <p:cNvPr id="7171" name="Rectangle 3"/>
          <p:cNvSpPr>
            <a:spLocks noGrp="1" noChangeArrowheads="1"/>
          </p:cNvSpPr>
          <p:nvPr>
            <p:ph type="body" idx="1"/>
          </p:nvPr>
        </p:nvSpPr>
        <p:spPr/>
        <p:txBody>
          <a:bodyPr/>
          <a:lstStyle/>
          <a:p>
            <a:pPr eaLnBrk="1" hangingPunct="1">
              <a:lnSpc>
                <a:spcPct val="80000"/>
              </a:lnSpc>
            </a:pPr>
            <a:r>
              <a:rPr lang="en-US" altLang="zh-TW" sz="2000" dirty="0" smtClean="0"/>
              <a:t>Certificate Authority (CA)</a:t>
            </a:r>
          </a:p>
          <a:p>
            <a:pPr lvl="1" eaLnBrk="1" hangingPunct="1">
              <a:lnSpc>
                <a:spcPct val="80000"/>
              </a:lnSpc>
            </a:pPr>
            <a:r>
              <a:rPr lang="en-US" altLang="zh-TW" sz="1800" dirty="0" smtClean="0"/>
              <a:t>“</a:t>
            </a:r>
            <a:r>
              <a:rPr lang="zh-TW" altLang="en-US" sz="1800" dirty="0" smtClean="0"/>
              <a:t>憑證授權</a:t>
            </a:r>
            <a:r>
              <a:rPr lang="en-US" altLang="zh-TW" sz="1800" dirty="0" smtClean="0"/>
              <a:t>” in Windows CHT version.</a:t>
            </a:r>
          </a:p>
          <a:p>
            <a:pPr lvl="1" eaLnBrk="1" hangingPunct="1">
              <a:lnSpc>
                <a:spcPct val="80000"/>
              </a:lnSpc>
            </a:pPr>
            <a:r>
              <a:rPr lang="en-US" altLang="zh-TW" sz="1800" dirty="0" smtClean="0"/>
              <a:t>In X.509, it is itself a certificate.</a:t>
            </a:r>
          </a:p>
          <a:p>
            <a:pPr lvl="2" eaLnBrk="1" hangingPunct="1">
              <a:lnSpc>
                <a:spcPct val="80000"/>
              </a:lnSpc>
            </a:pPr>
            <a:r>
              <a:rPr lang="en-US" altLang="zh-TW" sz="1600" dirty="0" smtClean="0"/>
              <a:t>The data of CA.</a:t>
            </a:r>
          </a:p>
          <a:p>
            <a:pPr lvl="2" eaLnBrk="1" hangingPunct="1">
              <a:lnSpc>
                <a:spcPct val="80000"/>
              </a:lnSpc>
            </a:pPr>
            <a:r>
              <a:rPr lang="en-US" altLang="zh-TW" sz="1600" dirty="0" smtClean="0"/>
              <a:t>To sign certificates for others.</a:t>
            </a:r>
          </a:p>
          <a:p>
            <a:pPr lvl="1" eaLnBrk="1" hangingPunct="1"/>
            <a:endParaRPr lang="en-US" altLang="zh-TW" sz="1800" dirty="0" smtClean="0"/>
          </a:p>
          <a:p>
            <a:pPr lvl="1" eaLnBrk="1" hangingPunct="1"/>
            <a:r>
              <a:rPr lang="en-US" altLang="zh-TW" sz="1800" dirty="0" smtClean="0"/>
              <a:t>Each CA contains a signature of Root CA.</a:t>
            </a:r>
          </a:p>
          <a:p>
            <a:pPr lvl="1" eaLnBrk="1" hangingPunct="1"/>
            <a:r>
              <a:rPr lang="en-US" altLang="zh-TW" sz="1800" dirty="0" smtClean="0"/>
              <a:t>To verify a valid certificate</a:t>
            </a:r>
          </a:p>
          <a:p>
            <a:pPr lvl="2" eaLnBrk="1" hangingPunct="1"/>
            <a:r>
              <a:rPr lang="en-US" altLang="zh-TW" sz="1600" dirty="0" smtClean="0"/>
              <a:t>Check the signature of Root CA in the certificate of CA.</a:t>
            </a:r>
          </a:p>
          <a:p>
            <a:pPr lvl="2" eaLnBrk="1" hangingPunct="1"/>
            <a:r>
              <a:rPr lang="en-US" altLang="zh-TW" sz="1600" dirty="0" smtClean="0"/>
              <a:t>Check the signature of CA in this certificate.</a:t>
            </a:r>
            <a:endParaRPr lang="zh-TW" altLang="en-US" sz="1600" dirty="0" smtClean="0"/>
          </a:p>
          <a:p>
            <a:pPr lvl="1" eaLnBrk="1" hangingPunct="1"/>
            <a:endParaRPr lang="en-US" altLang="zh-TW" sz="1800" dirty="0" smtClean="0"/>
          </a:p>
          <a:p>
            <a:pPr lvl="1" eaLnBrk="1" hangingPunct="1"/>
            <a:endParaRPr lang="en-US" altLang="zh-TW" sz="1800" dirty="0" smtClean="0"/>
          </a:p>
          <a:p>
            <a:pPr lvl="1" eaLnBrk="1" hangingPunct="1"/>
            <a:endParaRPr lang="zh-TW" altLang="en-US" sz="1800" dirty="0" smtClean="0"/>
          </a:p>
          <a:p>
            <a:pPr lvl="1" eaLnBrk="1" hangingPunct="1"/>
            <a:r>
              <a:rPr lang="en-US" altLang="zh-TW" sz="1800" dirty="0" smtClean="0"/>
              <a:t>Reference: </a:t>
            </a:r>
            <a:r>
              <a:rPr lang="en-US" altLang="zh-TW" sz="1800" dirty="0" smtClean="0">
                <a:hlinkClick r:id="rId2"/>
              </a:rPr>
              <a:t>http://www.imacat.idv.tw/tech/sslcerts.html</a:t>
            </a:r>
            <a:endParaRPr lang="en-US" altLang="zh-TW" sz="1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pPr eaLnBrk="1" hangingPunct="1">
              <a:defRPr/>
            </a:pPr>
            <a:r>
              <a:rPr lang="en-US" altLang="zh-TW" dirty="0" smtClean="0"/>
              <a:t>What is a CA ? (1)</a:t>
            </a:r>
          </a:p>
        </p:txBody>
      </p:sp>
      <p:sp>
        <p:nvSpPr>
          <p:cNvPr id="8195" name="Rectangle 3"/>
          <p:cNvSpPr>
            <a:spLocks noGrp="1" noChangeArrowheads="1"/>
          </p:cNvSpPr>
          <p:nvPr>
            <p:ph type="body" idx="1"/>
          </p:nvPr>
        </p:nvSpPr>
        <p:spPr/>
        <p:txBody>
          <a:bodyPr/>
          <a:lstStyle/>
          <a:p>
            <a:pPr eaLnBrk="1" hangingPunct="1"/>
            <a:r>
              <a:rPr lang="en-US" altLang="zh-TW" sz="2000" i="1" smtClean="0">
                <a:solidFill>
                  <a:srgbClr val="0000FF"/>
                </a:solidFill>
              </a:rPr>
              <a:t>Certificate Authority</a:t>
            </a:r>
            <a:r>
              <a:rPr lang="en-US" altLang="zh-TW" sz="2000" smtClean="0"/>
              <a:t> (</a:t>
            </a:r>
            <a:r>
              <a:rPr lang="zh-TW" altLang="en-US" sz="2000" smtClean="0"/>
              <a:t>認證中心</a:t>
            </a:r>
            <a:r>
              <a:rPr lang="en-US" altLang="zh-TW" sz="2000" smtClean="0"/>
              <a:t>)</a:t>
            </a:r>
          </a:p>
          <a:p>
            <a:pPr eaLnBrk="1" hangingPunct="1"/>
            <a:r>
              <a:rPr lang="en-US" altLang="zh-TW" sz="2000" smtClean="0"/>
              <a:t>Trusted server which signs certificates</a:t>
            </a:r>
          </a:p>
          <a:p>
            <a:pPr eaLnBrk="1" hangingPunct="1"/>
            <a:r>
              <a:rPr lang="en-US" altLang="zh-TW" sz="2000" smtClean="0"/>
              <a:t>One </a:t>
            </a:r>
            <a:r>
              <a:rPr lang="en-US" altLang="zh-TW" sz="2000" smtClean="0">
                <a:solidFill>
                  <a:srgbClr val="009900"/>
                </a:solidFill>
              </a:rPr>
              <a:t>private key</a:t>
            </a:r>
            <a:r>
              <a:rPr lang="en-US" altLang="zh-TW" sz="2000" smtClean="0"/>
              <a:t> and relative </a:t>
            </a:r>
            <a:r>
              <a:rPr lang="en-US" altLang="zh-TW" sz="2000" smtClean="0">
                <a:solidFill>
                  <a:srgbClr val="009900"/>
                </a:solidFill>
              </a:rPr>
              <a:t>public key</a:t>
            </a:r>
          </a:p>
          <a:p>
            <a:pPr eaLnBrk="1" hangingPunct="1"/>
            <a:r>
              <a:rPr lang="en-US" altLang="zh-TW" sz="2000" smtClean="0"/>
              <a:t>Tree structure of </a:t>
            </a:r>
            <a:r>
              <a:rPr lang="en-US" altLang="zh-TW" sz="2000" smtClean="0">
                <a:solidFill>
                  <a:srgbClr val="FF0000"/>
                </a:solidFill>
              </a:rPr>
              <a:t>X.509</a:t>
            </a:r>
          </a:p>
          <a:p>
            <a:pPr lvl="1" eaLnBrk="1" hangingPunct="1"/>
            <a:r>
              <a:rPr lang="en-US" altLang="zh-TW" sz="1800" i="1" smtClean="0">
                <a:solidFill>
                  <a:srgbClr val="0000FF"/>
                </a:solidFill>
              </a:rPr>
              <a:t>Root CA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pPr eaLnBrk="1" hangingPunct="1">
              <a:defRPr/>
            </a:pPr>
            <a:r>
              <a:rPr lang="en-US" altLang="zh-TW" dirty="0" smtClean="0"/>
              <a:t>What is a CA ? (2)</a:t>
            </a:r>
          </a:p>
        </p:txBody>
      </p:sp>
      <p:sp>
        <p:nvSpPr>
          <p:cNvPr id="9219" name="Rectangle 3"/>
          <p:cNvSpPr>
            <a:spLocks noGrp="1" noChangeArrowheads="1"/>
          </p:cNvSpPr>
          <p:nvPr>
            <p:ph type="body" idx="1"/>
          </p:nvPr>
        </p:nvSpPr>
        <p:spPr/>
        <p:txBody>
          <a:bodyPr/>
          <a:lstStyle/>
          <a:p>
            <a:pPr eaLnBrk="1" hangingPunct="1"/>
            <a:r>
              <a:rPr lang="en-US" altLang="zh-TW" sz="2000" smtClean="0">
                <a:solidFill>
                  <a:srgbClr val="0000FF"/>
                </a:solidFill>
              </a:rPr>
              <a:t>Root CA</a:t>
            </a:r>
            <a:r>
              <a:rPr lang="en-US" altLang="zh-TW" sz="2000" smtClean="0"/>
              <a:t> (</a:t>
            </a:r>
            <a:r>
              <a:rPr lang="zh-TW" altLang="en-US" sz="2000" smtClean="0"/>
              <a:t>最高層認證中心</a:t>
            </a:r>
            <a:r>
              <a:rPr lang="en-US" altLang="zh-TW" sz="2000" smtClean="0"/>
              <a:t>)</a:t>
            </a:r>
          </a:p>
          <a:p>
            <a:pPr lvl="1" eaLnBrk="1" hangingPunct="1"/>
            <a:r>
              <a:rPr lang="en-US" altLang="zh-TW" sz="1800" smtClean="0"/>
              <a:t>In Micro$oft:</a:t>
            </a:r>
            <a:r>
              <a:rPr lang="zh-TW" altLang="en-US" sz="1800" smtClean="0"/>
              <a:t>「</a:t>
            </a:r>
            <a:r>
              <a:rPr lang="zh-TW" altLang="en-US" sz="1800" smtClean="0">
                <a:solidFill>
                  <a:srgbClr val="0000FF"/>
                </a:solidFill>
              </a:rPr>
              <a:t>根目錄授權憑證</a:t>
            </a:r>
            <a:r>
              <a:rPr lang="zh-TW" altLang="en-US" sz="1800" smtClean="0"/>
              <a:t>」</a:t>
            </a:r>
          </a:p>
          <a:p>
            <a:pPr lvl="1" eaLnBrk="1" hangingPunct="1"/>
            <a:r>
              <a:rPr lang="en-US" altLang="zh-TW" sz="1800" smtClean="0"/>
              <a:t>Root CA do not sign the certificates for users.</a:t>
            </a:r>
          </a:p>
          <a:p>
            <a:pPr lvl="2" eaLnBrk="1" hangingPunct="1"/>
            <a:r>
              <a:rPr lang="en-US" altLang="zh-TW" sz="1600" smtClean="0"/>
              <a:t>Authorize CA to sign the certificates for users, instead.</a:t>
            </a:r>
          </a:p>
          <a:p>
            <a:pPr lvl="1" eaLnBrk="1" hangingPunct="1"/>
            <a:r>
              <a:rPr lang="en-US" altLang="zh-TW" sz="1800" smtClean="0"/>
              <a:t>Root CA signs for itself.</a:t>
            </a:r>
            <a:endParaRPr lang="zh-TW" altLang="en-US" sz="1800" smtClean="0"/>
          </a:p>
          <a:p>
            <a:pPr lvl="2" eaLnBrk="1" hangingPunct="1"/>
            <a:r>
              <a:rPr lang="en-US" altLang="zh-TW" sz="1600" smtClean="0"/>
              <a:t>It is in the sky.</a:t>
            </a:r>
            <a:endParaRPr lang="zh-TW" altLang="en-US" sz="1600" smtClean="0"/>
          </a:p>
          <a:p>
            <a:pPr lvl="1" eaLnBrk="1" hangingPunct="1"/>
            <a:endParaRPr lang="en-US" altLang="zh-TW" sz="1800" smtClean="0"/>
          </a:p>
          <a:p>
            <a:pPr lvl="1" eaLnBrk="1" hangingPunct="1"/>
            <a:r>
              <a:rPr lang="en-US" altLang="zh-TW" sz="1800" smtClean="0"/>
              <a:t>To trust Root CA</a:t>
            </a:r>
            <a:endParaRPr lang="zh-TW" altLang="en-US" sz="1800" smtClean="0"/>
          </a:p>
          <a:p>
            <a:pPr lvl="2" eaLnBrk="1" hangingPunct="1"/>
            <a:r>
              <a:rPr lang="en-US" altLang="zh-TW" sz="1600" smtClean="0"/>
              <a:t>Install the certificate of Root CA via secure channel.</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pPr eaLnBrk="1" hangingPunct="1">
              <a:defRPr/>
            </a:pPr>
            <a:r>
              <a:rPr lang="en-US" altLang="zh-TW" dirty="0" smtClean="0"/>
              <a:t>What is a CA ? (3)</a:t>
            </a:r>
          </a:p>
        </p:txBody>
      </p:sp>
      <p:sp>
        <p:nvSpPr>
          <p:cNvPr id="10243" name="Rectangle 3"/>
          <p:cNvSpPr>
            <a:spLocks noGrp="1" noChangeArrowheads="1"/>
          </p:cNvSpPr>
          <p:nvPr>
            <p:ph type="body" idx="1"/>
          </p:nvPr>
        </p:nvSpPr>
        <p:spPr/>
        <p:txBody>
          <a:bodyPr/>
          <a:lstStyle/>
          <a:p>
            <a:pPr eaLnBrk="1" hangingPunct="1"/>
            <a:r>
              <a:rPr lang="en-US" altLang="zh-TW" sz="2000" dirty="0" smtClean="0"/>
              <a:t>Tree structure of CA</a:t>
            </a:r>
          </a:p>
          <a:p>
            <a:pPr eaLnBrk="1" hangingPunct="1"/>
            <a:endParaRPr lang="en-US" altLang="zh-TW" sz="2000" dirty="0" smtClean="0"/>
          </a:p>
          <a:p>
            <a:pPr eaLnBrk="1" hangingPunct="1"/>
            <a:endParaRPr lang="en-US" altLang="zh-TW" sz="2000" dirty="0" smtClean="0"/>
          </a:p>
          <a:p>
            <a:pPr eaLnBrk="1" hangingPunct="1"/>
            <a:endParaRPr lang="en-US" altLang="zh-TW" sz="2000" dirty="0" smtClean="0"/>
          </a:p>
          <a:p>
            <a:pPr eaLnBrk="1" hangingPunct="1"/>
            <a:endParaRPr lang="en-US" altLang="zh-TW" sz="2000" dirty="0" smtClean="0"/>
          </a:p>
          <a:p>
            <a:pPr eaLnBrk="1" hangingPunct="1"/>
            <a:endParaRPr lang="en-US" altLang="zh-TW" sz="2000" dirty="0" smtClean="0"/>
          </a:p>
          <a:p>
            <a:pPr eaLnBrk="1" hangingPunct="1"/>
            <a:endParaRPr lang="en-US" altLang="zh-TW" sz="2000" dirty="0" smtClean="0"/>
          </a:p>
          <a:p>
            <a:pPr eaLnBrk="1" hangingPunct="1"/>
            <a:r>
              <a:rPr lang="en-US" altLang="zh-TW" sz="2000" dirty="0" smtClean="0"/>
              <a:t>Cost of certificate</a:t>
            </a:r>
          </a:p>
          <a:p>
            <a:pPr lvl="1" eaLnBrk="1" hangingPunct="1"/>
            <a:r>
              <a:rPr lang="en-US" altLang="zh-TW" sz="1800" dirty="0" err="1" smtClean="0"/>
              <a:t>PublicCA</a:t>
            </a:r>
            <a:r>
              <a:rPr lang="en-US" altLang="zh-TW" sz="1800" dirty="0" smtClean="0"/>
              <a:t> </a:t>
            </a:r>
            <a:r>
              <a:rPr lang="en-US" altLang="zh-TW" sz="1800" dirty="0"/>
              <a:t>: NT $</a:t>
            </a:r>
            <a:r>
              <a:rPr lang="en-US" altLang="zh-TW" sz="1800" dirty="0">
                <a:solidFill>
                  <a:srgbClr val="FF0000"/>
                </a:solidFill>
              </a:rPr>
              <a:t>9,600</a:t>
            </a:r>
            <a:r>
              <a:rPr lang="en-US" altLang="zh-TW" sz="1800" dirty="0"/>
              <a:t> / per year / per host</a:t>
            </a:r>
          </a:p>
          <a:p>
            <a:pPr lvl="1" eaLnBrk="1" hangingPunct="1"/>
            <a:r>
              <a:rPr lang="en-US" altLang="zh-TW" sz="1800" dirty="0" smtClean="0"/>
              <a:t>Myself  </a:t>
            </a:r>
            <a:r>
              <a:rPr lang="en-US" altLang="zh-TW" sz="1800" dirty="0"/>
              <a:t>: NT $</a:t>
            </a:r>
            <a:r>
              <a:rPr lang="en-US" altLang="zh-TW" sz="1800" dirty="0" smtClean="0">
                <a:solidFill>
                  <a:srgbClr val="FF0000"/>
                </a:solidFill>
              </a:rPr>
              <a:t>0</a:t>
            </a:r>
          </a:p>
          <a:p>
            <a:pPr lvl="1" eaLnBrk="1" hangingPunct="1"/>
            <a:r>
              <a:rPr lang="en-US" altLang="zh-TW" sz="1800" dirty="0"/>
              <a:t>Let's </a:t>
            </a:r>
            <a:r>
              <a:rPr lang="en-US" altLang="zh-TW" sz="1800" dirty="0" smtClean="0"/>
              <a:t>Encrypt</a:t>
            </a:r>
            <a:r>
              <a:rPr lang="en-US" altLang="zh-TW" sz="1800" dirty="0"/>
              <a:t> : NT $</a:t>
            </a:r>
            <a:r>
              <a:rPr lang="en-US" altLang="zh-TW" sz="1800" dirty="0" smtClean="0">
                <a:solidFill>
                  <a:srgbClr val="FF0000"/>
                </a:solidFill>
              </a:rPr>
              <a:t>0</a:t>
            </a:r>
          </a:p>
          <a:p>
            <a:pPr lvl="2" eaLnBrk="1" hangingPunct="1"/>
            <a:r>
              <a:rPr lang="en-US" altLang="zh-TW" sz="1600" dirty="0">
                <a:hlinkClick r:id="rId2"/>
              </a:rPr>
              <a:t>https://</a:t>
            </a:r>
            <a:r>
              <a:rPr lang="en-US" altLang="zh-TW" sz="1600" dirty="0" smtClean="0">
                <a:hlinkClick r:id="rId2"/>
              </a:rPr>
              <a:t>letsencrypt.org</a:t>
            </a:r>
            <a:endParaRPr lang="en-US" altLang="zh-TW" sz="1600" dirty="0"/>
          </a:p>
          <a:p>
            <a:pPr lvl="2" eaLnBrk="1" hangingPunct="1"/>
            <a:endParaRPr lang="en-US" altLang="zh-TW" sz="1600" dirty="0" smtClean="0"/>
          </a:p>
          <a:p>
            <a:pPr lvl="2" eaLnBrk="1" hangingPunct="1"/>
            <a:endParaRPr lang="en-US" altLang="zh-TW" sz="1600" dirty="0" smtClean="0"/>
          </a:p>
          <a:p>
            <a:pPr lvl="2" eaLnBrk="1" hangingPunct="1"/>
            <a:endParaRPr lang="en-US" altLang="zh-TW" sz="1600" dirty="0"/>
          </a:p>
        </p:txBody>
      </p:sp>
      <p:pic>
        <p:nvPicPr>
          <p:cNvPr id="10244" name="Picture 4" descr="x5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1447800"/>
            <a:ext cx="4267200"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pPr eaLnBrk="1" hangingPunct="1">
              <a:defRPr/>
            </a:pPr>
            <a:r>
              <a:rPr lang="en-US" altLang="zh-TW" dirty="0" smtClean="0"/>
              <a:t>Certificate (1)</a:t>
            </a:r>
          </a:p>
        </p:txBody>
      </p:sp>
      <p:sp>
        <p:nvSpPr>
          <p:cNvPr id="11267" name="Rectangle 3"/>
          <p:cNvSpPr>
            <a:spLocks noGrp="1" noChangeArrowheads="1"/>
          </p:cNvSpPr>
          <p:nvPr>
            <p:ph type="body" idx="1"/>
          </p:nvPr>
        </p:nvSpPr>
        <p:spPr/>
        <p:txBody>
          <a:bodyPr/>
          <a:lstStyle/>
          <a:p>
            <a:pPr eaLnBrk="1" hangingPunct="1"/>
            <a:r>
              <a:rPr lang="en-US" altLang="zh-TW" sz="2000" dirty="0" smtClean="0"/>
              <a:t>Digital Certificate, Public-key Certificate, Network Identity</a:t>
            </a:r>
            <a:endParaRPr lang="zh-TW" altLang="en-US" sz="2000" dirty="0" smtClean="0"/>
          </a:p>
          <a:p>
            <a:pPr eaLnBrk="1" hangingPunct="1"/>
            <a:r>
              <a:rPr lang="en-US" altLang="zh-TW" sz="2000" dirty="0" smtClean="0"/>
              <a:t>A certificate is issued by a CA </a:t>
            </a:r>
            <a:r>
              <a:rPr lang="en-US" altLang="zh-TW" sz="2000" i="1" dirty="0" smtClean="0">
                <a:solidFill>
                  <a:srgbClr val="FF0000"/>
                </a:solidFill>
              </a:rPr>
              <a:t>X</a:t>
            </a:r>
          </a:p>
          <a:p>
            <a:pPr eaLnBrk="1" hangingPunct="1"/>
            <a:r>
              <a:rPr lang="en-US" altLang="zh-TW" sz="2000" dirty="0" smtClean="0"/>
              <a:t>A certificate of a user A consists:</a:t>
            </a:r>
          </a:p>
          <a:p>
            <a:pPr lvl="1" eaLnBrk="1" hangingPunct="1"/>
            <a:r>
              <a:rPr lang="en-US" altLang="zh-TW" dirty="0" smtClean="0">
                <a:solidFill>
                  <a:srgbClr val="0000FF"/>
                </a:solidFill>
              </a:rPr>
              <a:t>The name of the issuer CA </a:t>
            </a:r>
            <a:r>
              <a:rPr lang="en-US" altLang="zh-TW" i="1" dirty="0" smtClean="0">
                <a:solidFill>
                  <a:srgbClr val="FF0000"/>
                </a:solidFill>
              </a:rPr>
              <a:t>X</a:t>
            </a:r>
          </a:p>
          <a:p>
            <a:pPr lvl="1" eaLnBrk="1" hangingPunct="1"/>
            <a:r>
              <a:rPr lang="en-US" altLang="zh-TW" dirty="0" smtClean="0">
                <a:solidFill>
                  <a:srgbClr val="0000FF"/>
                </a:solidFill>
              </a:rPr>
              <a:t>His/her public key </a:t>
            </a:r>
            <a:r>
              <a:rPr lang="en-US" altLang="zh-TW" dirty="0" err="1" smtClean="0">
                <a:solidFill>
                  <a:srgbClr val="0000FF"/>
                </a:solidFill>
              </a:rPr>
              <a:t>A</a:t>
            </a:r>
            <a:r>
              <a:rPr lang="en-US" altLang="zh-TW" baseline="-25000" dirty="0" err="1" smtClean="0">
                <a:solidFill>
                  <a:srgbClr val="0000FF"/>
                </a:solidFill>
              </a:rPr>
              <a:t>pub</a:t>
            </a:r>
            <a:endParaRPr lang="en-US" altLang="zh-TW" baseline="-25000" dirty="0" smtClean="0">
              <a:solidFill>
                <a:srgbClr val="0000FF"/>
              </a:solidFill>
            </a:endParaRPr>
          </a:p>
          <a:p>
            <a:pPr lvl="1" eaLnBrk="1" hangingPunct="1"/>
            <a:r>
              <a:rPr lang="en-US" altLang="zh-TW" dirty="0" smtClean="0">
                <a:solidFill>
                  <a:srgbClr val="0000FF"/>
                </a:solidFill>
              </a:rPr>
              <a:t>The signature Sig(</a:t>
            </a:r>
            <a:r>
              <a:rPr lang="en-US" altLang="zh-TW" dirty="0" err="1" smtClean="0">
                <a:solidFill>
                  <a:srgbClr val="0000FF"/>
                </a:solidFill>
              </a:rPr>
              <a:t>X</a:t>
            </a:r>
            <a:r>
              <a:rPr lang="en-US" altLang="zh-TW" baseline="-25000" dirty="0" err="1" smtClean="0">
                <a:solidFill>
                  <a:srgbClr val="0000FF"/>
                </a:solidFill>
              </a:rPr>
              <a:t>priv</a:t>
            </a:r>
            <a:r>
              <a:rPr lang="en-US" altLang="zh-TW" dirty="0" smtClean="0">
                <a:solidFill>
                  <a:srgbClr val="0000FF"/>
                </a:solidFill>
              </a:rPr>
              <a:t>, A, </a:t>
            </a:r>
            <a:r>
              <a:rPr lang="en-US" altLang="zh-TW" dirty="0" err="1" smtClean="0">
                <a:solidFill>
                  <a:srgbClr val="0000FF"/>
                </a:solidFill>
              </a:rPr>
              <a:t>A</a:t>
            </a:r>
            <a:r>
              <a:rPr lang="en-US" altLang="zh-TW" baseline="-25000" dirty="0" err="1" smtClean="0">
                <a:solidFill>
                  <a:srgbClr val="0000FF"/>
                </a:solidFill>
              </a:rPr>
              <a:t>pub</a:t>
            </a:r>
            <a:r>
              <a:rPr lang="en-US" altLang="zh-TW" dirty="0" smtClean="0">
                <a:solidFill>
                  <a:srgbClr val="0000FF"/>
                </a:solidFill>
              </a:rPr>
              <a:t>) by the CA </a:t>
            </a:r>
            <a:r>
              <a:rPr lang="en-US" altLang="zh-TW" i="1" dirty="0" smtClean="0">
                <a:solidFill>
                  <a:srgbClr val="FF0000"/>
                </a:solidFill>
              </a:rPr>
              <a:t>X</a:t>
            </a:r>
          </a:p>
          <a:p>
            <a:pPr lvl="1" eaLnBrk="1" hangingPunct="1"/>
            <a:r>
              <a:rPr lang="en-US" altLang="zh-TW" dirty="0" smtClean="0">
                <a:solidFill>
                  <a:srgbClr val="0000FF"/>
                </a:solidFill>
              </a:rPr>
              <a:t>The expiration date</a:t>
            </a:r>
          </a:p>
          <a:p>
            <a:pPr lvl="1" eaLnBrk="1" hangingPunct="1"/>
            <a:r>
              <a:rPr lang="en-US" altLang="zh-TW" dirty="0" smtClean="0">
                <a:solidFill>
                  <a:srgbClr val="0000FF"/>
                </a:solidFill>
              </a:rPr>
              <a:t>Applications</a:t>
            </a:r>
          </a:p>
          <a:p>
            <a:pPr lvl="2" eaLnBrk="1" hangingPunct="1"/>
            <a:r>
              <a:rPr lang="en-US" altLang="zh-TW" dirty="0" smtClean="0">
                <a:solidFill>
                  <a:srgbClr val="0000FF"/>
                </a:solidFill>
              </a:rPr>
              <a:t>Encryption / Signature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omputer Center">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00"/>
      </a:hlink>
      <a:folHlink>
        <a:srgbClr val="C0C0C0"/>
      </a:folHlink>
    </a:clrScheme>
    <a:fontScheme name="Computer Center">
      <a:majorFont>
        <a:latin typeface="Times New Roman"/>
        <a:ea typeface="華康儷粗黑(P)"/>
        <a:cs typeface=""/>
      </a:majorFont>
      <a:minorFont>
        <a:latin typeface="Times New Roman"/>
        <a:ea typeface="華康儷中黑(P)"/>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zh-TW" altLang="en-US" sz="1800" b="0" i="0" u="none" strike="noStrike" cap="none" normalizeH="0" baseline="0" smtClean="0">
            <a:ln>
              <a:noFill/>
            </a:ln>
            <a:solidFill>
              <a:schemeClr val="tx1"/>
            </a:solidFill>
            <a:effectLst/>
            <a:latin typeface="Arial" charset="0"/>
            <a:ea typeface="新細明體" pitchFamily="18" charset="-120"/>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zh-TW" altLang="en-US" sz="1800" b="0" i="0" u="none" strike="noStrike" cap="none" normalizeH="0" baseline="0" smtClean="0">
            <a:ln>
              <a:noFill/>
            </a:ln>
            <a:solidFill>
              <a:schemeClr val="tx1"/>
            </a:solidFill>
            <a:effectLst/>
            <a:latin typeface="Arial" charset="0"/>
            <a:ea typeface="新細明體" pitchFamily="18" charset="-120"/>
          </a:defRPr>
        </a:defPPr>
      </a:lstStyle>
    </a:lnDef>
  </a:objectDefaults>
  <a:extraClrSchemeLst>
    <a:extraClrScheme>
      <a:clrScheme name="Computer Center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omputer Center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mputer Center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mputer Center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omputer Center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omputer Center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omputer Center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ComputerCenter</Template>
  <TotalTime>3584</TotalTime>
  <Words>1653</Words>
  <Application>Microsoft Office PowerPoint</Application>
  <PresentationFormat>如螢幕大小 (4:3)</PresentationFormat>
  <Paragraphs>335</Paragraphs>
  <Slides>34</Slides>
  <Notes>3</Notes>
  <HiddenSlides>0</HiddenSlides>
  <MMClips>0</MMClips>
  <ScaleCrop>false</ScaleCrop>
  <HeadingPairs>
    <vt:vector size="6" baseType="variant">
      <vt:variant>
        <vt:lpstr>使用字型</vt:lpstr>
      </vt:variant>
      <vt:variant>
        <vt:i4>12</vt:i4>
      </vt:variant>
      <vt:variant>
        <vt:lpstr>佈景主題</vt:lpstr>
      </vt:variant>
      <vt:variant>
        <vt:i4>1</vt:i4>
      </vt:variant>
      <vt:variant>
        <vt:lpstr>投影片標題</vt:lpstr>
      </vt:variant>
      <vt:variant>
        <vt:i4>34</vt:i4>
      </vt:variant>
    </vt:vector>
  </HeadingPairs>
  <TitlesOfParts>
    <vt:vector size="47" baseType="lpstr">
      <vt:lpstr>Arial Unicode MS</vt:lpstr>
      <vt:lpstr>Futura Md BT</vt:lpstr>
      <vt:lpstr>華康標楷體(P)</vt:lpstr>
      <vt:lpstr>華康儷中黑(P)</vt:lpstr>
      <vt:lpstr>華康儷粗黑(P)</vt:lpstr>
      <vt:lpstr>新細明體</vt:lpstr>
      <vt:lpstr>標楷體</vt:lpstr>
      <vt:lpstr>Arial</vt:lpstr>
      <vt:lpstr>Consolas</vt:lpstr>
      <vt:lpstr>Times New Roman</vt:lpstr>
      <vt:lpstr>Verdana</vt:lpstr>
      <vt:lpstr>Wingdings</vt:lpstr>
      <vt:lpstr>Computer Center</vt:lpstr>
      <vt:lpstr>Public-key Infrastructure</vt:lpstr>
      <vt:lpstr>Public-key Infrastructure</vt:lpstr>
      <vt:lpstr>CA: Certificate Authority (1)</vt:lpstr>
      <vt:lpstr>CA: Certificate Authority (2)</vt:lpstr>
      <vt:lpstr>CA: Certificate Authority (3)</vt:lpstr>
      <vt:lpstr>What is a CA ? (1)</vt:lpstr>
      <vt:lpstr>What is a CA ? (2)</vt:lpstr>
      <vt:lpstr>What is a CA ? (3)</vt:lpstr>
      <vt:lpstr>Certificate (1)</vt:lpstr>
      <vt:lpstr>Certificate (2)</vt:lpstr>
      <vt:lpstr>Certificate (3)</vt:lpstr>
      <vt:lpstr>SSL &amp; TLS</vt:lpstr>
      <vt:lpstr>SSL/TLS</vt:lpstr>
      <vt:lpstr>History – (1)</vt:lpstr>
      <vt:lpstr>History – (2)</vt:lpstr>
      <vt:lpstr>SSL/TLS Negotiation</vt:lpstr>
      <vt:lpstr>SSL/TLS Applications</vt:lpstr>
      <vt:lpstr>Support for Named-based Virtual Servers</vt:lpstr>
      <vt:lpstr>OpenSSL</vt:lpstr>
      <vt:lpstr>OpenSSL</vt:lpstr>
      <vt:lpstr>Example: Apache SSL settings</vt:lpstr>
      <vt:lpstr>Example: Apache SSL settings –  Flow</vt:lpstr>
      <vt:lpstr>Example: Apache SSL settings –  Generate random seed</vt:lpstr>
      <vt:lpstr>Example: Apache SSL settings –  Generate private key of RootCA </vt:lpstr>
      <vt:lpstr>Example: Apache SSL settings –   Fill the Request of Certificate</vt:lpstr>
      <vt:lpstr>Example: Apache SSL settings –  Sign the certificate itself</vt:lpstr>
      <vt:lpstr>Example: Apache SSL settings –  Generate private key of Web Server</vt:lpstr>
      <vt:lpstr>Example: Apache SSL settings –  Fill the Request of Certificate</vt:lpstr>
      <vt:lpstr>Example: Apache SSL settings –  Sign the certificate using RootCA</vt:lpstr>
      <vt:lpstr>Example: Apache SSL settings –  Certificate Authority (8)</vt:lpstr>
      <vt:lpstr>View the content of Certificate – (1)</vt:lpstr>
      <vt:lpstr>View the content of Certificate – (2)</vt:lpstr>
      <vt:lpstr>Appendix: PGP</vt:lpstr>
      <vt:lpstr>PGP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PKI</dc:title>
  <dc:creator>Tse-Han Wang</dc:creator>
  <cp:lastModifiedBy>Tse-Han Wang</cp:lastModifiedBy>
  <cp:revision>861</cp:revision>
  <cp:lastPrinted>2017-11-28T10:02:06Z</cp:lastPrinted>
  <dcterms:created xsi:type="dcterms:W3CDTF">1601-01-01T00:00:00Z</dcterms:created>
  <dcterms:modified xsi:type="dcterms:W3CDTF">2017-11-29T12:10:03Z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