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sldIdLst>
    <p:sldId id="284" r:id="rId2"/>
    <p:sldId id="297" r:id="rId3"/>
    <p:sldId id="269" r:id="rId4"/>
    <p:sldId id="270" r:id="rId5"/>
    <p:sldId id="298" r:id="rId6"/>
    <p:sldId id="257" r:id="rId7"/>
    <p:sldId id="271" r:id="rId8"/>
    <p:sldId id="272" r:id="rId9"/>
    <p:sldId id="258" r:id="rId10"/>
    <p:sldId id="273" r:id="rId11"/>
    <p:sldId id="276" r:id="rId12"/>
    <p:sldId id="277" r:id="rId13"/>
    <p:sldId id="278" r:id="rId14"/>
    <p:sldId id="279" r:id="rId15"/>
    <p:sldId id="301" r:id="rId16"/>
    <p:sldId id="302" r:id="rId17"/>
    <p:sldId id="280" r:id="rId18"/>
    <p:sldId id="281" r:id="rId19"/>
    <p:sldId id="262" r:id="rId20"/>
    <p:sldId id="282" r:id="rId21"/>
    <p:sldId id="283" r:id="rId22"/>
    <p:sldId id="286" r:id="rId23"/>
    <p:sldId id="287" r:id="rId24"/>
    <p:sldId id="288" r:id="rId25"/>
    <p:sldId id="303" r:id="rId26"/>
    <p:sldId id="300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9144000" cy="6858000" type="screen4x3"/>
  <p:notesSz cx="6797675" cy="9874250"/>
  <p:defaultTextStyle>
    <a:defPPr>
      <a:defRPr lang="zh-TW"/>
    </a:defPPr>
    <a:lvl1pPr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32" autoAdjust="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7736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2" tIns="47631" rIns="95262" bIns="47631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fld id="{A1CAFA18-ECF4-48C4-8BF1-838FF262AF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4912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7F0EE2F-326F-4604-8B60-A0D6DCB0C607}" type="slidenum">
              <a:rPr lang="en-US" altLang="zh-TW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4712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AF6549E-9F2A-4DB7-9A8A-6C26D3ECB6C0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39775"/>
            <a:ext cx="4937125" cy="370363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03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78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58A843B-D8B0-4321-A682-F430050CCFD3}" type="slidenum">
              <a:rPr lang="en-US" altLang="zh-TW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6070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36E49B6-089A-4D1A-BF5B-9620847478B4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507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99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68A9783-6B07-41A6-A82D-7C85D3055B9C}" type="slidenum">
              <a:rPr lang="en-US" altLang="zh-TW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0874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B1EAECF-8EBA-40F5-A8C1-758DCCCE9413}" type="slidenum">
              <a:rPr lang="en-US" altLang="zh-TW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3024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71FAD02-F48D-4074-8A40-69E7CA5C8AFB}" type="slidenum">
              <a:rPr lang="en-US" altLang="zh-TW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177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90064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75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349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92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75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5613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58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5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31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12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0469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3218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l"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5315E061-258D-4C53-8116-730FC35021BC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qs.org/rfcs/rfc2616.html" TargetMode="External"/><Relationship Id="rId2" Type="http://schemas.openxmlformats.org/officeDocument/2006/relationships/hyperlink" Target="http://www.faqs.org/rfcs/rfc206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marshall.com/easy/http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ref_httpmethods.as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3schools.com/tags/ref_httpmethods.as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tut.fi/~jkorpela/http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Web</a:t>
            </a:r>
            <a:endParaRPr lang="zh-TW" altLang="en-US" dirty="0"/>
          </a:p>
        </p:txBody>
      </p:sp>
      <p:sp>
        <p:nvSpPr>
          <p:cNvPr id="3075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smtClean="0"/>
              <a:t>hwlin1414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Client-Server Architecture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Using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telnet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retrieve data from web server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25550" y="1905000"/>
            <a:ext cx="6775450" cy="47085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liuyh@bsd5 ~/public_html $ telnet </a:t>
            </a:r>
            <a:r>
              <a:rPr lang="en-US" altLang="zh-TW" sz="1200" b="1">
                <a:solidFill>
                  <a:srgbClr val="FFC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www.cs.nctu.edu.tw 80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Trying 140.113.235.47...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Connected to www.cs.nctu.edu.tw.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C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GET /~liuyh/sa.html HTTP/1.0</a:t>
            </a:r>
          </a:p>
          <a:p>
            <a:pPr algn="l"/>
            <a:endParaRPr lang="en-US" altLang="zh-TW" sz="1200" b="1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HTTP/1.1 200 OK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Server: nginx/0.7.62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Date: Sat, 12 Dec 2009 02:14:45 GMT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Content-Type: text/html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Connection: close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Last-Modified: Sat, 12 Dec 2009 02:14:09 GMT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Accept-Ranges: bytes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Content-Length: 201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Vary: Accept-Encoding</a:t>
            </a:r>
          </a:p>
          <a:p>
            <a:pPr algn="l"/>
            <a:endParaRPr lang="en-US" altLang="zh-TW" sz="1200" b="1">
              <a:solidFill>
                <a:schemeClr val="bg1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&lt;!DOCTYPE HTML PUBLIC "-//W3C//DTD HTML 4.01//EN"&gt;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&lt;html&gt;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&lt;head&gt;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&lt;title&gt;Hello World!&lt;/title&gt;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&lt;/head&gt;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&lt;body&gt;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        &lt;p&gt;Hello Wrold!&lt;/p&gt;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       &lt;/body&gt;</a:t>
            </a:r>
          </a:p>
          <a:p>
            <a:pPr algn="l"/>
            <a:r>
              <a:rPr lang="en-US" altLang="zh-TW" sz="1200" b="1">
                <a:solidFill>
                  <a:schemeClr val="bg1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&lt;/html&gt;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</a:t>
            </a:r>
            <a:r>
              <a:rPr lang="en-US" altLang="zh-TW" sz="3000" smtClean="0">
                <a:ea typeface="新細明體" pitchFamily="18" charset="-120"/>
              </a:rPr>
              <a:t>Hosting</a:t>
            </a:r>
            <a:r>
              <a:rPr lang="en-US" altLang="zh-TW" sz="3000" smtClean="0"/>
              <a:t> </a:t>
            </a:r>
            <a:br>
              <a:rPr lang="en-US" altLang="zh-TW" sz="3000" smtClean="0"/>
            </a:br>
            <a:r>
              <a:rPr lang="en-US" altLang="zh-TW" sz="3000" smtClean="0"/>
              <a:t>	– The HTTP Protocol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HTTP: </a:t>
            </a:r>
            <a:r>
              <a:rPr lang="en-US" altLang="zh-TW" smtClean="0">
                <a:solidFill>
                  <a:schemeClr val="hlink"/>
                </a:solidFill>
              </a:rPr>
              <a:t>H</a:t>
            </a:r>
            <a:r>
              <a:rPr lang="en-US" altLang="zh-TW" smtClean="0"/>
              <a:t>yper</a:t>
            </a:r>
            <a:r>
              <a:rPr lang="en-US" altLang="zh-TW" smtClean="0">
                <a:solidFill>
                  <a:schemeClr val="hlink"/>
                </a:solidFill>
              </a:rPr>
              <a:t>t</a:t>
            </a:r>
            <a:r>
              <a:rPr lang="en-US" altLang="zh-TW" smtClean="0"/>
              <a:t>ext </a:t>
            </a:r>
            <a:r>
              <a:rPr lang="en-US" altLang="zh-TW" smtClean="0">
                <a:solidFill>
                  <a:schemeClr val="hlink"/>
                </a:solidFill>
              </a:rPr>
              <a:t>T</a:t>
            </a:r>
            <a:r>
              <a:rPr lang="en-US" altLang="zh-TW" smtClean="0"/>
              <a:t>ransfer </a:t>
            </a:r>
            <a:r>
              <a:rPr lang="en-US" altLang="zh-TW" smtClean="0">
                <a:solidFill>
                  <a:schemeClr val="hlink"/>
                </a:solidFill>
              </a:rPr>
              <a:t>P</a:t>
            </a:r>
            <a:r>
              <a:rPr lang="en-US" altLang="zh-TW" smtClean="0"/>
              <a:t>rotocol</a:t>
            </a:r>
          </a:p>
          <a:p>
            <a:pPr lvl="1" eaLnBrk="1" hangingPunct="1"/>
            <a:r>
              <a:rPr lang="en-US" altLang="zh-TW" smtClean="0"/>
              <a:t>RFCs: (HTTP 1.1)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hlinkClick r:id="rId2"/>
              </a:rPr>
              <a:t>http://www.faqs.org/rfcs/rfc2068.html</a:t>
            </a:r>
            <a:endParaRPr lang="en-US" altLang="zh-TW" smtClean="0"/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hlinkClick r:id="rId3"/>
              </a:rPr>
              <a:t>http://www.faqs.org/rfcs/rfc2616.html</a:t>
            </a:r>
            <a:r>
              <a:rPr lang="en-US" altLang="zh-TW" smtClean="0"/>
              <a:t>  (Updated Version)</a:t>
            </a:r>
          </a:p>
          <a:p>
            <a:pPr lvl="1" eaLnBrk="1" hangingPunct="1"/>
            <a:r>
              <a:rPr lang="en-US" altLang="zh-TW" smtClean="0"/>
              <a:t>Useful Reference: </a:t>
            </a:r>
            <a:r>
              <a:rPr lang="en-US" altLang="zh-TW" smtClean="0">
                <a:hlinkClick r:id="rId4"/>
              </a:rPr>
              <a:t>http://jmarshall.com/easy/http/</a:t>
            </a:r>
            <a:endParaRPr lang="en-US" altLang="zh-TW" smtClean="0"/>
          </a:p>
          <a:p>
            <a:pPr lvl="1" eaLnBrk="1" hangingPunct="1"/>
            <a:r>
              <a:rPr lang="en-US" altLang="zh-TW" smtClean="0"/>
              <a:t>A network protocol used to deliver virtually all files and other data on the World Wide Web.</a:t>
            </a:r>
          </a:p>
          <a:p>
            <a:pPr lvl="2" eaLnBrk="1" hangingPunct="1"/>
            <a:r>
              <a:rPr lang="en-US" altLang="zh-TW" smtClean="0"/>
              <a:t>HTML files, image files, query results, or anything else.</a:t>
            </a:r>
          </a:p>
          <a:p>
            <a:pPr lvl="1" eaLnBrk="1" hangingPunct="1"/>
            <a:r>
              <a:rPr lang="en-US" altLang="zh-TW" smtClean="0"/>
              <a:t>Client-Server Architecture</a:t>
            </a:r>
          </a:p>
          <a:p>
            <a:pPr lvl="2" eaLnBrk="1" hangingPunct="1"/>
            <a:r>
              <a:rPr lang="en-US" altLang="zh-TW" smtClean="0"/>
              <a:t>A browser is an HTTP client because it sends requests to an HTTP server (Web server), which then sends responses back to the client.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br>
              <a:rPr lang="en-US" altLang="zh-TW" sz="3000" smtClean="0"/>
            </a:br>
            <a:r>
              <a:rPr lang="en-US" altLang="zh-TW" sz="3000" smtClean="0"/>
              <a:t>	– The HTTP Protocol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/>
            <a:r>
              <a:rPr lang="en-US" altLang="zh-TW" sz="1800" dirty="0" smtClean="0"/>
              <a:t>Clients: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/>
              <a:t>※ Send Requests to Servers</a:t>
            </a:r>
          </a:p>
          <a:p>
            <a:pPr lvl="2" eaLnBrk="1" hangingPunct="1"/>
            <a:endParaRPr lang="en-US" altLang="zh-TW" sz="1600" dirty="0" smtClean="0"/>
          </a:p>
          <a:p>
            <a:pPr lvl="2" eaLnBrk="1" hangingPunct="1"/>
            <a:r>
              <a:rPr lang="en-US" altLang="zh-TW" sz="1600" dirty="0" smtClean="0"/>
              <a:t>Action “path or URL” </a:t>
            </a:r>
            <a:r>
              <a:rPr lang="en-US" altLang="zh-TW" sz="1600" dirty="0" smtClean="0"/>
              <a:t>Protocol</a:t>
            </a:r>
            <a:endParaRPr lang="en-US" altLang="zh-TW" sz="1600" dirty="0" smtClean="0"/>
          </a:p>
          <a:p>
            <a:pPr lvl="3" eaLnBrk="1" hangingPunct="1"/>
            <a:r>
              <a:rPr lang="en-US" altLang="zh-TW" sz="1400" dirty="0" smtClean="0"/>
              <a:t>Actions: GET, POST, HEAD</a:t>
            </a:r>
          </a:p>
          <a:p>
            <a:pPr lvl="3" eaLnBrk="1" hangingPunct="1"/>
            <a:r>
              <a:rPr lang="en-US" altLang="zh-TW" sz="1400" dirty="0" smtClean="0"/>
              <a:t>Ex. GET /</a:t>
            </a:r>
            <a:r>
              <a:rPr lang="en-US" altLang="zh-TW" sz="1400" dirty="0" err="1" smtClean="0"/>
              <a:t>index.php</a:t>
            </a:r>
            <a:r>
              <a:rPr lang="en-US" altLang="zh-TW" sz="1400" dirty="0" smtClean="0"/>
              <a:t> HTTP/1.1</a:t>
            </a:r>
          </a:p>
          <a:p>
            <a:pPr lvl="2" eaLnBrk="1" hangingPunct="1"/>
            <a:r>
              <a:rPr lang="en-US" altLang="zh-TW" sz="1600" dirty="0" smtClean="0"/>
              <a:t>Headers</a:t>
            </a:r>
          </a:p>
          <a:p>
            <a:pPr lvl="3" eaLnBrk="1" hangingPunct="1"/>
            <a:r>
              <a:rPr lang="en-US" altLang="zh-TW" sz="1400" dirty="0" err="1" smtClean="0"/>
              <a:t>Header_Name</a:t>
            </a:r>
            <a:r>
              <a:rPr lang="en-US" altLang="zh-TW" sz="1400" dirty="0" smtClean="0"/>
              <a:t>: value</a:t>
            </a:r>
          </a:p>
          <a:p>
            <a:pPr lvl="3" eaLnBrk="1" hangingPunct="1"/>
            <a:r>
              <a:rPr lang="en-US" altLang="zh-TW" sz="1400" dirty="0" smtClean="0"/>
              <a:t>Ex.</a:t>
            </a:r>
          </a:p>
          <a:p>
            <a:pPr lvl="3" eaLnBrk="1" hangingPunct="1">
              <a:buFontTx/>
              <a:buNone/>
            </a:pPr>
            <a:r>
              <a:rPr lang="en-US" altLang="zh-TW" sz="1400" dirty="0" smtClean="0"/>
              <a:t>Host: www.cs.nctu.edu.tw</a:t>
            </a:r>
          </a:p>
          <a:p>
            <a:pPr lvl="2" eaLnBrk="1" hangingPunct="1"/>
            <a:r>
              <a:rPr lang="en-US" altLang="zh-TW" sz="1600" dirty="0" smtClean="0"/>
              <a:t>(blank line)</a:t>
            </a:r>
          </a:p>
          <a:p>
            <a:pPr lvl="2" eaLnBrk="1" hangingPunct="1"/>
            <a:r>
              <a:rPr lang="en-US" altLang="zh-TW" sz="1600" dirty="0" smtClean="0"/>
              <a:t>Data …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/>
            <a:r>
              <a:rPr lang="en-US" altLang="zh-TW" sz="1800" smtClean="0"/>
              <a:t>Servers: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※ Respond to the clinets</a:t>
            </a:r>
          </a:p>
          <a:p>
            <a:pPr lvl="2" eaLnBrk="1" hangingPunct="1"/>
            <a:endParaRPr lang="en-US" altLang="zh-TW" sz="1600" smtClean="0"/>
          </a:p>
          <a:p>
            <a:pPr lvl="2" eaLnBrk="1" hangingPunct="1"/>
            <a:r>
              <a:rPr lang="en-US" altLang="zh-TW" sz="1600" smtClean="0"/>
              <a:t>Status:</a:t>
            </a:r>
          </a:p>
          <a:p>
            <a:pPr lvl="3" eaLnBrk="1" hangingPunct="1"/>
            <a:r>
              <a:rPr lang="en-US" altLang="zh-TW" sz="1400" smtClean="0"/>
              <a:t>200: OK</a:t>
            </a:r>
          </a:p>
          <a:p>
            <a:pPr lvl="3" eaLnBrk="1" hangingPunct="1"/>
            <a:r>
              <a:rPr lang="en-US" altLang="zh-TW" sz="1400" smtClean="0"/>
              <a:t>403: Forbidden</a:t>
            </a:r>
          </a:p>
          <a:p>
            <a:pPr lvl="3" eaLnBrk="1" hangingPunct="1"/>
            <a:r>
              <a:rPr lang="en-US" altLang="zh-TW" sz="1400" smtClean="0"/>
              <a:t>404: Not Found</a:t>
            </a:r>
          </a:p>
          <a:p>
            <a:pPr lvl="3" eaLnBrk="1" hangingPunct="1"/>
            <a:r>
              <a:rPr lang="en-US" altLang="zh-TW" sz="1400" smtClean="0"/>
              <a:t>426: Upgrade Required</a:t>
            </a:r>
          </a:p>
          <a:p>
            <a:pPr lvl="3" eaLnBrk="1" hangingPunct="1"/>
            <a:r>
              <a:rPr lang="en-US" altLang="zh-TW" sz="1400" smtClean="0"/>
              <a:t>…</a:t>
            </a:r>
          </a:p>
          <a:p>
            <a:pPr lvl="3" eaLnBrk="1" hangingPunct="1"/>
            <a:r>
              <a:rPr lang="en-US" altLang="zh-TW" sz="1400" smtClean="0"/>
              <a:t>Ex. HTTP/1.1 200 OK</a:t>
            </a:r>
          </a:p>
          <a:p>
            <a:pPr lvl="2" eaLnBrk="1" hangingPunct="1"/>
            <a:r>
              <a:rPr lang="en-US" altLang="zh-TW" sz="1600" smtClean="0"/>
              <a:t>Headers</a:t>
            </a:r>
          </a:p>
          <a:p>
            <a:pPr lvl="3" eaLnBrk="1" hangingPunct="1"/>
            <a:r>
              <a:rPr lang="en-US" altLang="zh-TW" sz="1400" smtClean="0"/>
              <a:t>Same as clients</a:t>
            </a:r>
          </a:p>
          <a:p>
            <a:pPr lvl="3" eaLnBrk="1" hangingPunct="1"/>
            <a:r>
              <a:rPr lang="en-US" altLang="zh-TW" sz="1400" smtClean="0"/>
              <a:t>Ex.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/>
              <a:t>Content-Type: text/html</a:t>
            </a:r>
          </a:p>
          <a:p>
            <a:pPr lvl="2" eaLnBrk="1" hangingPunct="1"/>
            <a:r>
              <a:rPr lang="en-US" altLang="zh-TW" sz="1600" smtClean="0"/>
              <a:t>(blank line)</a:t>
            </a:r>
          </a:p>
          <a:p>
            <a:pPr lvl="2" eaLnBrk="1" hangingPunct="1"/>
            <a:r>
              <a:rPr lang="en-US" altLang="zh-TW" sz="1600" smtClean="0"/>
              <a:t>Data…</a:t>
            </a:r>
          </a:p>
          <a:p>
            <a:pPr lvl="3" eaLnBrk="1" hangingPunct="1"/>
            <a:endParaRPr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br>
              <a:rPr lang="en-US" altLang="zh-TW" sz="3000" smtClean="0"/>
            </a:br>
            <a:r>
              <a:rPr lang="en-US" altLang="zh-TW" sz="3000" smtClean="0"/>
              <a:t>	– The HTTP Protocol (3)</a:t>
            </a:r>
          </a:p>
        </p:txBody>
      </p:sp>
      <p:grpSp>
        <p:nvGrpSpPr>
          <p:cNvPr id="15363" name="Group 4"/>
          <p:cNvGrpSpPr>
            <a:grpSpLocks/>
          </p:cNvGrpSpPr>
          <p:nvPr/>
        </p:nvGrpSpPr>
        <p:grpSpPr bwMode="auto">
          <a:xfrm>
            <a:off x="990600" y="1219200"/>
            <a:ext cx="8077200" cy="5478463"/>
            <a:chOff x="624" y="720"/>
            <a:chExt cx="5088" cy="3451"/>
          </a:xfrm>
        </p:grpSpPr>
        <p:sp>
          <p:nvSpPr>
            <p:cNvPr id="15364" name="Rectangle 5"/>
            <p:cNvSpPr>
              <a:spLocks noChangeArrowheads="1"/>
            </p:cNvSpPr>
            <p:nvPr/>
          </p:nvSpPr>
          <p:spPr bwMode="auto">
            <a:xfrm>
              <a:off x="1632" y="720"/>
              <a:ext cx="4080" cy="345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liuyh@bsd5 ~/public_html $ telnet www.cs.nctu.edu.tw 80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Trying 140.113.235.47...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Connected to www.cs.nctu.edu.tw.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Escape character is '^]'.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GET /~liuyh/sa.html HTTP/1.0</a:t>
              </a:r>
            </a:p>
            <a:p>
              <a:pPr algn="l"/>
              <a:endParaRPr lang="en-US" altLang="zh-TW" sz="1400">
                <a:latin typeface="Verdana" panose="020B0604030504040204" pitchFamily="34" charset="0"/>
                <a:ea typeface="細明體" panose="02020509000000000000" pitchFamily="49" charset="-120"/>
              </a:endParaRP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HTTP/1.1 200 OK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Server: nginx/0.7.62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Date: Sat, 12 Dec 2009 02:14:45 GMT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Content-Type: text/html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Connection: close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Last-Modified: Sat, 12 Dec 2009 02:14:09 GMT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Accept-Ranges: bytes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Content-Length: 201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Vary: Accept-Encoding</a:t>
              </a:r>
            </a:p>
            <a:p>
              <a:pPr algn="l"/>
              <a:endParaRPr lang="en-US" altLang="zh-TW" sz="1400">
                <a:latin typeface="Verdana" panose="020B0604030504040204" pitchFamily="34" charset="0"/>
                <a:ea typeface="細明體" panose="02020509000000000000" pitchFamily="49" charset="-120"/>
              </a:endParaRP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&lt;!DOCTYPE HTML PUBLIC "-//W3C//DTD HTML 4.01//EN"&gt;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&lt;html&gt;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&lt;head&gt;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&lt;title&gt;Hello World!&lt;/title&gt;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&lt;/head&gt;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&lt;body&gt;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        &lt;p&gt;Hello Wrold!&lt;/p&gt;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        &lt;/body&gt;</a:t>
              </a:r>
            </a:p>
            <a:p>
              <a:pPr algn="l"/>
              <a:r>
                <a:rPr lang="en-US" altLang="zh-TW" sz="1400">
                  <a:latin typeface="Verdana" panose="020B0604030504040204" pitchFamily="34" charset="0"/>
                  <a:ea typeface="細明體" panose="02020509000000000000" pitchFamily="49" charset="-120"/>
                </a:rPr>
                <a:t>&lt;/html&gt;</a:t>
              </a:r>
            </a:p>
          </p:txBody>
        </p:sp>
        <p:sp>
          <p:nvSpPr>
            <p:cNvPr id="15365" name="AutoShape 6"/>
            <p:cNvSpPr>
              <a:spLocks/>
            </p:cNvSpPr>
            <p:nvPr/>
          </p:nvSpPr>
          <p:spPr bwMode="auto">
            <a:xfrm>
              <a:off x="624" y="1584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23250"/>
                <a:gd name="adj6" fmla="val 146338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status</a:t>
              </a:r>
            </a:p>
          </p:txBody>
        </p:sp>
        <p:sp>
          <p:nvSpPr>
            <p:cNvPr id="15366" name="AutoShape 7"/>
            <p:cNvSpPr>
              <a:spLocks/>
            </p:cNvSpPr>
            <p:nvPr/>
          </p:nvSpPr>
          <p:spPr bwMode="auto">
            <a:xfrm>
              <a:off x="1392" y="1728"/>
              <a:ext cx="144" cy="1008"/>
            </a:xfrm>
            <a:prstGeom prst="leftBrace">
              <a:avLst>
                <a:gd name="adj1" fmla="val 5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5367" name="Rectangle 8"/>
            <p:cNvSpPr>
              <a:spLocks noChangeArrowheads="1"/>
            </p:cNvSpPr>
            <p:nvPr/>
          </p:nvSpPr>
          <p:spPr bwMode="auto">
            <a:xfrm>
              <a:off x="624" y="2112"/>
              <a:ext cx="672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Headers</a:t>
              </a:r>
            </a:p>
          </p:txBody>
        </p:sp>
        <p:sp>
          <p:nvSpPr>
            <p:cNvPr id="15368" name="AutoShape 9"/>
            <p:cNvSpPr>
              <a:spLocks/>
            </p:cNvSpPr>
            <p:nvPr/>
          </p:nvSpPr>
          <p:spPr bwMode="auto">
            <a:xfrm>
              <a:off x="1344" y="2928"/>
              <a:ext cx="144" cy="1200"/>
            </a:xfrm>
            <a:prstGeom prst="leftBrace">
              <a:avLst>
                <a:gd name="adj1" fmla="val 3888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624" y="3408"/>
              <a:ext cx="672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accent2"/>
                  </a:solidFill>
                </a:rPr>
                <a:t>Data</a:t>
              </a:r>
            </a:p>
          </p:txBody>
        </p:sp>
        <p:sp>
          <p:nvSpPr>
            <p:cNvPr id="15370" name="AutoShape 11"/>
            <p:cNvSpPr>
              <a:spLocks/>
            </p:cNvSpPr>
            <p:nvPr/>
          </p:nvSpPr>
          <p:spPr bwMode="auto">
            <a:xfrm>
              <a:off x="624" y="816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219417"/>
                <a:gd name="adj6" fmla="val 149704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hlink"/>
                  </a:solidFill>
                </a:rPr>
                <a:t>action</a:t>
              </a:r>
            </a:p>
          </p:txBody>
        </p:sp>
        <p:sp>
          <p:nvSpPr>
            <p:cNvPr id="15371" name="AutoShape 12"/>
            <p:cNvSpPr>
              <a:spLocks/>
            </p:cNvSpPr>
            <p:nvPr/>
          </p:nvSpPr>
          <p:spPr bwMode="auto">
            <a:xfrm>
              <a:off x="624" y="1200"/>
              <a:ext cx="672" cy="240"/>
            </a:xfrm>
            <a:prstGeom prst="borderCallout2">
              <a:avLst>
                <a:gd name="adj1" fmla="val 30000"/>
                <a:gd name="adj2" fmla="val 107144"/>
                <a:gd name="adj3" fmla="val 30000"/>
                <a:gd name="adj4" fmla="val 107144"/>
                <a:gd name="adj5" fmla="val 111917"/>
                <a:gd name="adj6" fmla="val 150088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chemeClr val="hlink"/>
                  </a:solidFill>
                </a:rPr>
                <a:t>Headers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The HTTP Protocol (4)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Get vs. Post (client side)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Get:</a:t>
            </a:r>
            <a:endParaRPr lang="en-US" altLang="zh-TW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Parameters in URL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GET </a:t>
            </a:r>
            <a:r>
              <a:rPr lang="en-US" altLang="zh-TW" u="sng" dirty="0" smtClean="0">
                <a:solidFill>
                  <a:schemeClr val="hlink"/>
                </a:solidFill>
              </a:rPr>
              <a:t>/</a:t>
            </a:r>
            <a:r>
              <a:rPr lang="en-US" altLang="zh-TW" u="sng" dirty="0" err="1" smtClean="0">
                <a:solidFill>
                  <a:schemeClr val="hlink"/>
                </a:solidFill>
              </a:rPr>
              <a:t>get.php?a</a:t>
            </a:r>
            <a:r>
              <a:rPr lang="en-US" altLang="zh-TW" u="sng" dirty="0" smtClean="0">
                <a:solidFill>
                  <a:schemeClr val="hlink"/>
                </a:solidFill>
              </a:rPr>
              <a:t>=1&amp;b=3</a:t>
            </a:r>
            <a:r>
              <a:rPr lang="en-US" altLang="zh-TW" dirty="0" smtClean="0"/>
              <a:t> HTTP/1.1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i="1" dirty="0" smtClean="0">
                <a:solidFill>
                  <a:schemeClr val="accent2"/>
                </a:solidFill>
              </a:rPr>
              <a:t>No data content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Corresponding in HTML files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Link URL: </a:t>
            </a:r>
            <a:r>
              <a:rPr lang="en-US" altLang="zh-TW" u="sng" dirty="0" smtClean="0">
                <a:solidFill>
                  <a:schemeClr val="hlink"/>
                </a:solidFill>
              </a:rPr>
              <a:t>http://nasa.cs.nctu.edu.tw/get.php?a=1&amp;b=3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Using Form: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&lt;form method=“GET” action=“</a:t>
            </a:r>
            <a:r>
              <a:rPr lang="en-US" altLang="zh-TW" dirty="0" err="1" smtClean="0"/>
              <a:t>get.php</a:t>
            </a:r>
            <a:r>
              <a:rPr lang="en-US" altLang="zh-TW" dirty="0" smtClean="0"/>
              <a:t>”&gt; … &lt;/form&gt;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Post:</a:t>
            </a:r>
            <a:endParaRPr lang="en-US" altLang="zh-TW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Parameters in Data Content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POST </a:t>
            </a:r>
            <a:r>
              <a:rPr lang="en-US" altLang="zh-TW" u="sng" dirty="0" smtClean="0">
                <a:solidFill>
                  <a:schemeClr val="hlink"/>
                </a:solidFill>
              </a:rPr>
              <a:t>/</a:t>
            </a:r>
            <a:r>
              <a:rPr lang="en-US" altLang="zh-TW" u="sng" dirty="0" err="1" smtClean="0">
                <a:solidFill>
                  <a:schemeClr val="hlink"/>
                </a:solidFill>
              </a:rPr>
              <a:t>post.php</a:t>
            </a:r>
            <a:r>
              <a:rPr lang="en-US" altLang="zh-TW" dirty="0" smtClean="0"/>
              <a:t> HTTP/1.1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Corresponding in HTML files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/>
              <a:t>Using Form: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zh-TW" dirty="0" smtClean="0"/>
              <a:t>&lt;form method=“POST” action=“</a:t>
            </a:r>
            <a:r>
              <a:rPr lang="en-US" altLang="zh-TW" dirty="0" err="1" smtClean="0"/>
              <a:t>post.php</a:t>
            </a:r>
            <a:r>
              <a:rPr lang="en-US" altLang="zh-TW" dirty="0" smtClean="0"/>
              <a:t>”&gt; … &lt;/form&gt;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Web Hosting 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HTTP Protocol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Get vs. Post Security Issue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Get:</a:t>
            </a:r>
            <a:endParaRPr lang="en-US" altLang="zh-TW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GET </a:t>
            </a:r>
            <a:r>
              <a:rPr lang="en-US" altLang="zh-TW" dirty="0"/>
              <a:t>requests can be </a:t>
            </a:r>
            <a:r>
              <a:rPr lang="en-US" altLang="zh-TW" dirty="0" smtClean="0"/>
              <a:t>cached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remain in the browser </a:t>
            </a:r>
            <a:r>
              <a:rPr lang="en-US" altLang="zh-TW" dirty="0" smtClean="0"/>
              <a:t>history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can be </a:t>
            </a:r>
            <a:r>
              <a:rPr lang="en-US" altLang="zh-TW" dirty="0" smtClean="0"/>
              <a:t>bookmarked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should never be used when dealing with sensitive </a:t>
            </a:r>
            <a:r>
              <a:rPr lang="en-US" altLang="zh-TW" dirty="0" smtClean="0"/>
              <a:t>data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have length </a:t>
            </a:r>
            <a:r>
              <a:rPr lang="en-US" altLang="zh-TW" dirty="0" smtClean="0"/>
              <a:t>restrictions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GET requests should be used only to retrieve data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Post: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are never </a:t>
            </a:r>
            <a:r>
              <a:rPr lang="en-US" altLang="zh-TW" dirty="0" smtClean="0"/>
              <a:t>cached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do not remain in the browser </a:t>
            </a:r>
            <a:r>
              <a:rPr lang="en-US" altLang="zh-TW" dirty="0" smtClean="0"/>
              <a:t>history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cannot be </a:t>
            </a:r>
            <a:r>
              <a:rPr lang="en-US" altLang="zh-TW" dirty="0" smtClean="0"/>
              <a:t>bookmarked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/>
              <a:t>POST requests have no restrictions on data </a:t>
            </a:r>
            <a:r>
              <a:rPr lang="en-US" altLang="zh-TW" dirty="0" smtClean="0"/>
              <a:t>length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 smtClean="0">
              <a:hlinkClick r:id="rId3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www.w3schools.com/tags/ref_httpmethods.asp</a:t>
            </a: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endParaRPr lang="en-US" altLang="zh-TW" dirty="0" smtClean="0"/>
          </a:p>
          <a:p>
            <a:pPr lvl="2" eaLnBrk="1" hangingPunct="1">
              <a:lnSpc>
                <a:spcPct val="90000"/>
              </a:lnSpc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6314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/>
              <a:t>Web Hosting </a:t>
            </a:r>
            <a:br>
              <a:rPr lang="en-US" altLang="zh-TW" sz="3000" dirty="0"/>
            </a:br>
            <a:r>
              <a:rPr lang="en-US" altLang="zh-TW" sz="3000" dirty="0"/>
              <a:t>	– The HTTP Protocol </a:t>
            </a:r>
            <a:r>
              <a:rPr lang="en-US" altLang="zh-TW" sz="3000" dirty="0" smtClean="0"/>
              <a:t>(6)</a:t>
            </a:r>
            <a:endParaRPr lang="zh-TW" altLang="en-US" sz="3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smtClean="0">
                <a:hlinkClick r:id="rId2"/>
              </a:rPr>
              <a:t>www.w3schools.com/tags/ref_httpmethods.asp</a:t>
            </a:r>
            <a:endParaRPr lang="en-US" altLang="zh-TW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295400"/>
            <a:ext cx="8528273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21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Web Hosting 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HTTP Protocol </a:t>
            </a:r>
            <a:r>
              <a:rPr lang="en-US" altLang="zh-TW" sz="3000" dirty="0" smtClean="0"/>
              <a:t>(7)</a:t>
            </a:r>
            <a:endParaRPr lang="en-US" altLang="zh-TW" sz="30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/>
              <a:t>HTTP Headers:</a:t>
            </a:r>
          </a:p>
          <a:p>
            <a:pPr lvl="1" eaLnBrk="1" hangingPunct="1"/>
            <a:r>
              <a:rPr lang="en-US" altLang="zh-TW" sz="2400" smtClean="0"/>
              <a:t>What HTTP Headers can do?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/>
              <a:t>[Ref] </a:t>
            </a:r>
            <a:r>
              <a:rPr lang="en-US" altLang="zh-TW" sz="1400" smtClean="0">
                <a:hlinkClick r:id="rId2"/>
              </a:rPr>
              <a:t>http://www.cs.tut.fi/~jkorpela/http.html</a:t>
            </a:r>
            <a:endParaRPr lang="en-US" altLang="zh-TW" sz="1400" smtClean="0"/>
          </a:p>
          <a:p>
            <a:pPr lvl="2" eaLnBrk="1" hangingPunct="1"/>
            <a:r>
              <a:rPr lang="en-US" altLang="zh-TW" sz="2000" smtClean="0"/>
              <a:t>Content information (type, date, size, encoding, …)</a:t>
            </a:r>
          </a:p>
          <a:p>
            <a:pPr lvl="2" eaLnBrk="1" hangingPunct="1"/>
            <a:r>
              <a:rPr lang="en-US" altLang="zh-TW" sz="2000" smtClean="0"/>
              <a:t>Cache control</a:t>
            </a:r>
          </a:p>
          <a:p>
            <a:pPr lvl="2" eaLnBrk="1" hangingPunct="1"/>
            <a:r>
              <a:rPr lang="en-US" altLang="zh-TW" sz="2000" smtClean="0"/>
              <a:t>Authentication</a:t>
            </a:r>
          </a:p>
          <a:p>
            <a:pPr lvl="2" eaLnBrk="1" hangingPunct="1"/>
            <a:r>
              <a:rPr lang="en-US" altLang="zh-TW" sz="2000" smtClean="0"/>
              <a:t>URL Redirection</a:t>
            </a:r>
          </a:p>
          <a:p>
            <a:pPr lvl="2" eaLnBrk="1" hangingPunct="1"/>
            <a:r>
              <a:rPr lang="en-US" altLang="zh-TW" sz="2000" smtClean="0"/>
              <a:t>Transmitting cookies</a:t>
            </a:r>
          </a:p>
          <a:p>
            <a:pPr lvl="2" eaLnBrk="1" hangingPunct="1"/>
            <a:r>
              <a:rPr lang="en-US" altLang="zh-TW" sz="2000" smtClean="0"/>
              <a:t>Knowing where client come from</a:t>
            </a:r>
          </a:p>
          <a:p>
            <a:pPr lvl="2" eaLnBrk="1" hangingPunct="1"/>
            <a:r>
              <a:rPr lang="en-US" altLang="zh-TW" sz="2000" smtClean="0"/>
              <a:t>Knowing what software client use</a:t>
            </a:r>
          </a:p>
          <a:p>
            <a:pPr lvl="2" eaLnBrk="1" hangingPunct="1"/>
            <a:r>
              <a:rPr lang="en-US" altLang="zh-TW" sz="2000" smtClean="0"/>
              <a:t>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Static vs. Dynamic Pages (1)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Static vs. Dynamic Pages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Technologies of Dynamic Web Pages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Client Script Language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JavaScript, Jscript, VBScript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Client Interactive Technology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Java Applet, Flash, XMLHTTP,AJAX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Server Side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CGI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/>
              <a:t>Languages: Perl, ASP, JSP, PHP, C/C++, …etc.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3643313" y="1524000"/>
            <a:ext cx="5119687" cy="2219325"/>
            <a:chOff x="2295" y="960"/>
            <a:chExt cx="3225" cy="1398"/>
          </a:xfrm>
        </p:grpSpPr>
        <p:pic>
          <p:nvPicPr>
            <p:cNvPr id="18437" name="Picture 5" descr="img01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344" b="16634"/>
            <a:stretch>
              <a:fillRect/>
            </a:stretch>
          </p:blipFill>
          <p:spPr bwMode="auto">
            <a:xfrm>
              <a:off x="2295" y="1196"/>
              <a:ext cx="3225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832" y="960"/>
              <a:ext cx="220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2400">
                  <a:solidFill>
                    <a:srgbClr val="FF00FF"/>
                  </a:solidFill>
                </a:rPr>
                <a:t>Static     vs.   Dynamic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 </a:t>
            </a:r>
            <a:br>
              <a:rPr lang="en-US" altLang="zh-TW" sz="3000" smtClean="0"/>
            </a:br>
            <a:r>
              <a:rPr lang="en-US" altLang="zh-TW" sz="3000" smtClean="0"/>
              <a:t>	– Static vs. Dynamic Pages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CGI (Common Gateway Interface)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A specification that allows an HTTP server to exchange information with other programs</a:t>
            </a:r>
          </a:p>
        </p:txBody>
      </p:sp>
      <p:graphicFrame>
        <p:nvGraphicFramePr>
          <p:cNvPr id="19460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819400"/>
          <a:ext cx="7696200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點陣圖影像" r:id="rId3" imgW="6342857" imgH="3057143" progId="Paint.Picture">
                  <p:embed/>
                </p:oleObj>
              </mc:Choice>
              <mc:Fallback>
                <p:oleObj name="點陣圖影像" r:id="rId3" imgW="6342857" imgH="3057143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19400"/>
                        <a:ext cx="7696200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Web hosting</a:t>
            </a:r>
          </a:p>
          <a:p>
            <a:pPr lvl="1"/>
            <a:r>
              <a:rPr lang="en-US" altLang="zh-TW" dirty="0" smtClean="0"/>
              <a:t>Basics</a:t>
            </a:r>
          </a:p>
          <a:p>
            <a:pPr lvl="1"/>
            <a:r>
              <a:rPr lang="en-US" altLang="zh-TW" dirty="0" smtClean="0"/>
              <a:t>Client-Server architecture</a:t>
            </a:r>
          </a:p>
          <a:p>
            <a:pPr lvl="1"/>
            <a:r>
              <a:rPr lang="en-US" altLang="zh-TW" dirty="0" smtClean="0"/>
              <a:t>HTTP protocol</a:t>
            </a:r>
          </a:p>
          <a:p>
            <a:pPr lvl="1"/>
            <a:r>
              <a:rPr lang="en-US" altLang="zh-TW" dirty="0" smtClean="0"/>
              <a:t>Static vs. dynamic pages</a:t>
            </a:r>
          </a:p>
          <a:p>
            <a:pPr lvl="1"/>
            <a:r>
              <a:rPr lang="en-US" altLang="zh-TW" dirty="0" smtClean="0"/>
              <a:t>Virtual hosts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Proxy</a:t>
            </a:r>
          </a:p>
          <a:p>
            <a:pPr lvl="1"/>
            <a:r>
              <a:rPr lang="en-US" altLang="zh-TW" dirty="0" smtClean="0"/>
              <a:t>Forward proxy</a:t>
            </a:r>
          </a:p>
          <a:p>
            <a:pPr lvl="1"/>
            <a:r>
              <a:rPr lang="en-US" altLang="zh-TW" dirty="0" smtClean="0"/>
              <a:t>Reverse </a:t>
            </a:r>
            <a:r>
              <a:rPr lang="en-US" altLang="zh-TW" dirty="0" smtClean="0"/>
              <a:t>proxy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r>
              <a:rPr lang="en-US" altLang="zh-TW" sz="2600" smtClean="0"/>
              <a:t> </a:t>
            </a:r>
            <a:r>
              <a:rPr lang="en-US" altLang="zh-TW" sz="3000" smtClean="0"/>
              <a:t/>
            </a:r>
            <a:br>
              <a:rPr lang="en-US" altLang="zh-TW" sz="3000" smtClean="0"/>
            </a:br>
            <a:r>
              <a:rPr lang="en-US" altLang="zh-TW" sz="3000" smtClean="0"/>
              <a:t>	– Virtual Hosting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Providing services for more than one domain-name (or IP) in one web server.</a:t>
            </a:r>
          </a:p>
          <a:p>
            <a:pPr eaLnBrk="1" hangingPunct="1"/>
            <a:r>
              <a:rPr lang="en-US" altLang="zh-TW" smtClean="0"/>
              <a:t>IP-Based Virtual Hosting vs. Name-Based Virtual Hosting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IP-Base			– Several IPs (or ports)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Name-Base		– Singe IP, several hostnames</a:t>
            </a:r>
          </a:p>
          <a:p>
            <a:pPr eaLnBrk="1" hangingPunct="1"/>
            <a:r>
              <a:rPr lang="en-US" altLang="zh-TW" smtClean="0"/>
              <a:t>Example (Apache configuration)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181600" y="3962400"/>
            <a:ext cx="3278188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140.113.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17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215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:80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/www/</a:t>
            </a:r>
            <a:r>
              <a:rPr kumimoji="1" lang="en-US" altLang="zh-TW" sz="1400">
                <a:latin typeface="Verdana" panose="020B0604030504040204" pitchFamily="34" charset="0"/>
              </a:rPr>
              <a:t>sabsd</a:t>
            </a:r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latin typeface="Verdana" panose="020B0604030504040204" pitchFamily="34" charset="0"/>
              </a:rPr>
              <a:t>sabsd.cs</a:t>
            </a:r>
            <a:r>
              <a:rPr kumimoji="1" lang="en-US" altLang="en-US" sz="1400">
                <a:latin typeface="Verdana" panose="020B0604030504040204" pitchFamily="34" charset="0"/>
              </a:rPr>
              <a:t>.nctu.edu.tw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140.113.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17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.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221</a:t>
            </a:r>
            <a:r>
              <a:rPr kumimoji="1" lang="en-US" altLang="en-US" sz="1400">
                <a:solidFill>
                  <a:schemeClr val="hlink"/>
                </a:solidFill>
                <a:latin typeface="Verdana" panose="020B0604030504040204" pitchFamily="34" charset="0"/>
              </a:rPr>
              <a:t>:80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/www/</a:t>
            </a:r>
            <a:r>
              <a:rPr kumimoji="1" lang="en-US" altLang="zh-TW" sz="1400">
                <a:latin typeface="Verdana" panose="020B0604030504040204" pitchFamily="34" charset="0"/>
              </a:rPr>
              <a:t>tphp</a:t>
            </a:r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latin typeface="Verdana" panose="020B0604030504040204" pitchFamily="34" charset="0"/>
              </a:rPr>
              <a:t>tphp.cs</a:t>
            </a:r>
            <a:r>
              <a:rPr kumimoji="1" lang="en-US" altLang="en-US" sz="1400">
                <a:latin typeface="Verdana" panose="020B0604030504040204" pitchFamily="34" charset="0"/>
              </a:rPr>
              <a:t>.nctu.edu.tw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  <a:endParaRPr lang="en-US" altLang="zh-TW" sz="1400">
              <a:latin typeface="Verdana" panose="020B0604030504040204" pitchFamily="34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371600" y="3962400"/>
            <a:ext cx="3278188" cy="2441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NameVirtualHost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nabsd.cs.nctu.edu.tw</a:t>
            </a:r>
            <a:endParaRPr kumimoji="1" lang="en-US" altLang="en-US" sz="1400">
              <a:solidFill>
                <a:schemeClr val="hlink"/>
              </a:solidFill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"/www</a:t>
            </a:r>
            <a:r>
              <a:rPr kumimoji="1" lang="en-US" altLang="zh-TW" sz="1400">
                <a:latin typeface="Verdana" panose="020B0604030504040204" pitchFamily="34" charset="0"/>
              </a:rPr>
              <a:t>/na</a:t>
            </a:r>
            <a:r>
              <a:rPr kumimoji="1" lang="en-US" altLang="en-US" sz="1400">
                <a:latin typeface="Verdana" panose="020B0604030504040204" pitchFamily="34" charset="0"/>
              </a:rPr>
              <a:t>"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  <a:p>
            <a:pPr algn="l"/>
            <a:endParaRPr kumimoji="1" lang="en-US" altLang="en-US" sz="1400"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&lt;VirtualHost 140.113.</a:t>
            </a:r>
            <a:r>
              <a:rPr kumimoji="1" lang="en-US" altLang="zh-TW" sz="1400">
                <a:latin typeface="Verdana" panose="020B0604030504040204" pitchFamily="34" charset="0"/>
              </a:rPr>
              <a:t>17.225</a:t>
            </a:r>
            <a:r>
              <a:rPr kumimoji="1" lang="en-US" altLang="en-US" sz="1400">
                <a:latin typeface="Verdana" panose="020B0604030504040204" pitchFamily="34" charset="0"/>
              </a:rPr>
              <a:t>&gt;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ServerName </a:t>
            </a:r>
            <a:r>
              <a:rPr kumimoji="1" lang="en-US" altLang="zh-TW" sz="1400">
                <a:solidFill>
                  <a:schemeClr val="hlink"/>
                </a:solidFill>
                <a:latin typeface="Verdana" panose="020B0604030504040204" pitchFamily="34" charset="0"/>
              </a:rPr>
              <a:t>sabsd.cs.nctu.edu.tw</a:t>
            </a:r>
            <a:endParaRPr kumimoji="1" lang="en-US" altLang="en-US" sz="1400">
              <a:solidFill>
                <a:schemeClr val="hlink"/>
              </a:solidFill>
              <a:latin typeface="Verdana" panose="020B0604030504040204" pitchFamily="34" charset="0"/>
            </a:endParaRP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DocumentRoot "/</a:t>
            </a:r>
            <a:r>
              <a:rPr kumimoji="1" lang="en-US" altLang="zh-TW" sz="1400">
                <a:latin typeface="Verdana" panose="020B0604030504040204" pitchFamily="34" charset="0"/>
              </a:rPr>
              <a:t>www/sa</a:t>
            </a:r>
            <a:r>
              <a:rPr kumimoji="1" lang="en-US" altLang="en-US" sz="1400">
                <a:latin typeface="Verdana" panose="020B0604030504040204" pitchFamily="34" charset="0"/>
              </a:rPr>
              <a:t>"</a:t>
            </a:r>
          </a:p>
          <a:p>
            <a:pPr algn="l"/>
            <a:r>
              <a:rPr kumimoji="1" lang="en-US" altLang="en-US" sz="1400">
                <a:latin typeface="Verdana" panose="020B0604030504040204" pitchFamily="34" charset="0"/>
              </a:rPr>
              <a:t>&lt;/VirtualHost&gt;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Web Hosting</a:t>
            </a:r>
            <a:r>
              <a:rPr lang="en-US" altLang="zh-TW" sz="2600" smtClean="0"/>
              <a:t> </a:t>
            </a:r>
            <a:r>
              <a:rPr lang="en-US" altLang="zh-TW" sz="3000" smtClean="0"/>
              <a:t/>
            </a:r>
            <a:br>
              <a:rPr lang="en-US" altLang="zh-TW" sz="3000" smtClean="0"/>
            </a:br>
            <a:r>
              <a:rPr lang="en-US" altLang="zh-TW" sz="3000" smtClean="0"/>
              <a:t>	– Virtual Hosting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US" altLang="zh-TW" smtClean="0"/>
              <a:t>Q: How Name-Based Virtual Hosting works?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A: It takes use of HTTP Headers.</a:t>
            </a:r>
          </a:p>
          <a:p>
            <a:pPr lvl="1" eaLnBrk="1" hangingPunct="1">
              <a:buFontTx/>
              <a:buNone/>
            </a:pPr>
            <a:endParaRPr lang="en-US" altLang="zh-TW" smtClean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85800" y="2273300"/>
            <a:ext cx="3810000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 $ telnet www.cs.nctu.edu.tw 80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Trying 140.113.235.47...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Connected to www.cs.nctu.edu.tw.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  <a:ea typeface="SimSun" panose="02010600030101010101" pitchFamily="2" charset="-122"/>
              </a:rPr>
              <a:t>GET / HTTP/1.0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  <a:ea typeface="SimSun" panose="02010600030101010101" pitchFamily="2" charset="-122"/>
              </a:rPr>
              <a:t>Host: www.cs.nctu.edu.tw</a:t>
            </a:r>
          </a:p>
          <a:p>
            <a:pPr algn="l"/>
            <a:endParaRPr lang="en-US" altLang="zh-TW" sz="1200" b="1">
              <a:latin typeface="Verdana" panose="020B0604030504040204" pitchFamily="34" charset="0"/>
              <a:ea typeface="SimSun" panose="02010600030101010101" pitchFamily="2" charset="-122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HTTP/1.1 301 Moved Permanently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Server: nginx/0.7.62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Date: Sat, 12 Dec 2009 02:50:22 GMT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Content-Type: text/html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Connection: close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Cache-Control: no-cache, must-revalidate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Location: cht/announcements/index.php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Vary: Accept-Encoding</a:t>
            </a:r>
          </a:p>
          <a:p>
            <a:pPr algn="l"/>
            <a:endParaRPr lang="en-US" altLang="zh-TW" sz="1200" b="1">
              <a:latin typeface="Verdana" panose="020B0604030504040204" pitchFamily="34" charset="0"/>
              <a:ea typeface="SimSun" panose="02010600030101010101" pitchFamily="2" charset="-122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  <a:ea typeface="SimSun" panose="02010600030101010101" pitchFamily="2" charset="-122"/>
              </a:rPr>
              <a:t>Connection closed by foreign host.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572000" y="2273300"/>
            <a:ext cx="4419600" cy="434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$ telnet www.cs.nctu.edu.tw 80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Trying 140.113.235.47...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Connected to www.cs.nctu.edu.tw.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Escape character is '^]'.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</a:rPr>
              <a:t>GET / HTTP/1.0</a:t>
            </a:r>
          </a:p>
          <a:p>
            <a:pPr algn="l"/>
            <a:r>
              <a:rPr lang="en-US" altLang="zh-TW" sz="1200" b="1">
                <a:solidFill>
                  <a:srgbClr val="FF0000"/>
                </a:solidFill>
                <a:latin typeface="Verdana" panose="020B0604030504040204" pitchFamily="34" charset="0"/>
              </a:rPr>
              <a:t>Host: www.ccs.nctu.edu.tw</a:t>
            </a:r>
          </a:p>
          <a:p>
            <a:pPr algn="l"/>
            <a:endParaRPr lang="en-US" altLang="zh-TW" sz="1200" b="1">
              <a:latin typeface="Verdana" panose="020B0604030504040204" pitchFamily="34" charset="0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HTTP/1.1 200 OK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Server: nginx/0.7.62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Date: Sat, 12 Dec 2009 02:51:43 GMT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Content-Type: text/html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Connection: close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Vary: Accept-Encoding</a:t>
            </a:r>
          </a:p>
          <a:p>
            <a:pPr algn="l"/>
            <a:endParaRPr lang="en-US" altLang="zh-TW" sz="1200" b="1">
              <a:latin typeface="Verdana" panose="020B0604030504040204" pitchFamily="34" charset="0"/>
            </a:endParaRP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&lt;!DOCTYPE html PUBLIC "-//W3C//DTD HTML 4.01//EN" "http://www.w3.org/TR/html4/strict.dtd"&gt;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&lt;html lang="zh-Hant"&gt;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&lt;head&gt;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&lt;meta http-equiv="content-type" content="text/html; charset=utf-8"&gt;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&lt;title&gt;</a:t>
            </a:r>
            <a:r>
              <a:rPr lang="zh-TW" altLang="en-US" sz="1200" b="1">
                <a:latin typeface="Verdana" panose="020B0604030504040204" pitchFamily="34" charset="0"/>
              </a:rPr>
              <a:t>國立交通大學資訊學院</a:t>
            </a:r>
            <a:r>
              <a:rPr lang="en-US" altLang="zh-TW" sz="1200" b="1">
                <a:latin typeface="Verdana" panose="020B0604030504040204" pitchFamily="34" charset="0"/>
              </a:rPr>
              <a:t>&lt;/title&gt;</a:t>
            </a:r>
          </a:p>
          <a:p>
            <a:pPr algn="l"/>
            <a:r>
              <a:rPr lang="en-US" altLang="zh-TW" sz="1200" b="1">
                <a:latin typeface="Verdana" panose="020B0604030504040204" pitchFamily="34" charset="0"/>
              </a:rPr>
              <a:t>        ...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Proxy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Proxy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 proxy server is a server which services the requests of its clients by: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Making requests to other servers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Caching some results for further same requests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Goals: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Stability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Central Control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…etc.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Roles: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Forward Proxy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Reverse Proxy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Targets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solidFill>
                  <a:schemeClr val="hlink"/>
                </a:solidFill>
              </a:rPr>
              <a:t>Web pages/FTP 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TCP/IP Connections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…etc.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z="1600" smtClean="0"/>
          </a:p>
        </p:txBody>
      </p:sp>
      <p:grpSp>
        <p:nvGrpSpPr>
          <p:cNvPr id="22532" name="Group 27"/>
          <p:cNvGrpSpPr>
            <a:grpSpLocks/>
          </p:cNvGrpSpPr>
          <p:nvPr/>
        </p:nvGrpSpPr>
        <p:grpSpPr bwMode="auto">
          <a:xfrm>
            <a:off x="3962400" y="3124200"/>
            <a:ext cx="4876800" cy="2057400"/>
            <a:chOff x="1722" y="2400"/>
            <a:chExt cx="3366" cy="1392"/>
          </a:xfrm>
        </p:grpSpPr>
        <p:pic>
          <p:nvPicPr>
            <p:cNvPr id="22533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704" y="2400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4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216" y="2784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5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2544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6" name="Picture 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3318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7" name="Line 10"/>
            <p:cNvSpPr>
              <a:spLocks noChangeShapeType="1"/>
            </p:cNvSpPr>
            <p:nvPr/>
          </p:nvSpPr>
          <p:spPr bwMode="auto">
            <a:xfrm>
              <a:off x="2160" y="2640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38" name="Line 11"/>
            <p:cNvSpPr>
              <a:spLocks noChangeShapeType="1"/>
            </p:cNvSpPr>
            <p:nvPr/>
          </p:nvSpPr>
          <p:spPr bwMode="auto">
            <a:xfrm>
              <a:off x="2160" y="2736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39" name="Line 12"/>
            <p:cNvSpPr>
              <a:spLocks noChangeShapeType="1"/>
            </p:cNvSpPr>
            <p:nvPr/>
          </p:nvSpPr>
          <p:spPr bwMode="auto">
            <a:xfrm flipV="1">
              <a:off x="2160" y="3264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0" name="Line 13"/>
            <p:cNvSpPr>
              <a:spLocks noChangeShapeType="1"/>
            </p:cNvSpPr>
            <p:nvPr/>
          </p:nvSpPr>
          <p:spPr bwMode="auto">
            <a:xfrm flipV="1">
              <a:off x="2160" y="3360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1" name="Rectangle 14"/>
            <p:cNvSpPr>
              <a:spLocks noChangeArrowheads="1"/>
            </p:cNvSpPr>
            <p:nvPr/>
          </p:nvSpPr>
          <p:spPr bwMode="auto">
            <a:xfrm rot="1037133">
              <a:off x="2448" y="2592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 rot="1037133">
              <a:off x="2352" y="2880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 rot="-556770">
              <a:off x="2352" y="316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4" name="Rectangle 18"/>
            <p:cNvSpPr>
              <a:spLocks noChangeArrowheads="1"/>
            </p:cNvSpPr>
            <p:nvPr/>
          </p:nvSpPr>
          <p:spPr bwMode="auto">
            <a:xfrm rot="-556770">
              <a:off x="1966" y="3472"/>
              <a:ext cx="163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  <a:br>
                <a:rPr lang="en-US" altLang="zh-TW" sz="1600">
                  <a:solidFill>
                    <a:schemeClr val="hlink"/>
                  </a:solidFill>
                </a:rPr>
              </a:br>
              <a:r>
                <a:rPr lang="en-US" altLang="zh-TW" sz="1600">
                  <a:solidFill>
                    <a:schemeClr val="hlink"/>
                  </a:solidFill>
                </a:rPr>
                <a:t>(using cached result)</a:t>
              </a:r>
            </a:p>
          </p:txBody>
        </p:sp>
        <p:sp>
          <p:nvSpPr>
            <p:cNvPr id="22545" name="Line 19"/>
            <p:cNvSpPr>
              <a:spLocks noChangeShapeType="1"/>
            </p:cNvSpPr>
            <p:nvPr/>
          </p:nvSpPr>
          <p:spPr bwMode="auto">
            <a:xfrm flipV="1">
              <a:off x="3552" y="2736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6" name="Line 20"/>
            <p:cNvSpPr>
              <a:spLocks noChangeShapeType="1"/>
            </p:cNvSpPr>
            <p:nvPr/>
          </p:nvSpPr>
          <p:spPr bwMode="auto">
            <a:xfrm flipV="1">
              <a:off x="3552" y="2832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2547" name="Rectangle 21"/>
            <p:cNvSpPr>
              <a:spLocks noChangeArrowheads="1"/>
            </p:cNvSpPr>
            <p:nvPr/>
          </p:nvSpPr>
          <p:spPr bwMode="auto">
            <a:xfrm rot="-786812">
              <a:off x="3744" y="268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2548" name="Rectangle 22"/>
            <p:cNvSpPr>
              <a:spLocks noChangeArrowheads="1"/>
            </p:cNvSpPr>
            <p:nvPr/>
          </p:nvSpPr>
          <p:spPr bwMode="auto">
            <a:xfrm rot="-786812">
              <a:off x="3840" y="292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2549" name="Rectangle 23"/>
            <p:cNvSpPr>
              <a:spLocks noChangeArrowheads="1"/>
            </p:cNvSpPr>
            <p:nvPr/>
          </p:nvSpPr>
          <p:spPr bwMode="auto">
            <a:xfrm>
              <a:off x="1728" y="288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2550" name="Rectangle 24"/>
            <p:cNvSpPr>
              <a:spLocks noChangeArrowheads="1"/>
            </p:cNvSpPr>
            <p:nvPr/>
          </p:nvSpPr>
          <p:spPr bwMode="auto">
            <a:xfrm>
              <a:off x="1728" y="364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2551" name="Rectangle 25"/>
            <p:cNvSpPr>
              <a:spLocks noChangeArrowheads="1"/>
            </p:cNvSpPr>
            <p:nvPr/>
          </p:nvSpPr>
          <p:spPr bwMode="auto">
            <a:xfrm>
              <a:off x="3168" y="2496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2552" name="Rectangle 26"/>
            <p:cNvSpPr>
              <a:spLocks noChangeArrowheads="1"/>
            </p:cNvSpPr>
            <p:nvPr/>
          </p:nvSpPr>
          <p:spPr bwMode="auto">
            <a:xfrm>
              <a:off x="4656" y="3024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Original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The Forward Proxy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Forward Proxy</a:t>
            </a:r>
          </a:p>
          <a:p>
            <a:pPr lvl="1" eaLnBrk="1" hangingPunct="1"/>
            <a:r>
              <a:rPr lang="en-US" altLang="zh-TW" sz="1800" smtClean="0"/>
              <a:t>Proxy the outgoing requests, for the reason of</a:t>
            </a:r>
          </a:p>
          <a:p>
            <a:pPr lvl="2" eaLnBrk="1" hangingPunct="1"/>
            <a:r>
              <a:rPr lang="en-US" altLang="zh-TW" sz="1600" smtClean="0"/>
              <a:t>Bandwidth saving</a:t>
            </a:r>
          </a:p>
          <a:p>
            <a:pPr lvl="2" eaLnBrk="1" hangingPunct="1"/>
            <a:r>
              <a:rPr lang="en-US" altLang="zh-TW" sz="1600" smtClean="0"/>
              <a:t>Performance</a:t>
            </a:r>
          </a:p>
          <a:p>
            <a:pPr lvl="2" eaLnBrk="1" hangingPunct="1"/>
            <a:r>
              <a:rPr lang="en-US" altLang="zh-TW" sz="1600" smtClean="0"/>
              <a:t>Central control</a:t>
            </a:r>
          </a:p>
          <a:p>
            <a:pPr lvl="1" eaLnBrk="1" hangingPunct="1"/>
            <a:r>
              <a:rPr lang="en-US" altLang="zh-TW" sz="1800" smtClean="0"/>
              <a:t>When objects requested are</a:t>
            </a:r>
          </a:p>
          <a:p>
            <a:pPr lvl="2" eaLnBrk="1" hangingPunct="1"/>
            <a:r>
              <a:rPr lang="en-US" altLang="zh-TW" sz="1600" smtClean="0"/>
              <a:t>In cache, return the cached objects</a:t>
            </a:r>
          </a:p>
          <a:p>
            <a:pPr lvl="2" eaLnBrk="1" hangingPunct="1"/>
            <a:r>
              <a:rPr lang="en-US" altLang="zh-TW" sz="1600" smtClean="0"/>
              <a:t>Otherwise, proxy server requests object from origin server, then cache it and return to client</a:t>
            </a:r>
          </a:p>
          <a:p>
            <a:pPr lvl="1" eaLnBrk="1" hangingPunct="1"/>
            <a:endParaRPr lang="en-US" altLang="zh-TW" sz="1800" smtClean="0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3733800" y="4267200"/>
            <a:ext cx="4876800" cy="2057400"/>
            <a:chOff x="1722" y="2400"/>
            <a:chExt cx="3366" cy="1392"/>
          </a:xfrm>
        </p:grpSpPr>
        <p:pic>
          <p:nvPicPr>
            <p:cNvPr id="23557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704" y="2400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216" y="2784"/>
              <a:ext cx="342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2544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2" y="3318"/>
              <a:ext cx="39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2160" y="2640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2160" y="2736"/>
              <a:ext cx="1056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 flipV="1">
              <a:off x="2160" y="3264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V="1">
              <a:off x="2160" y="3360"/>
              <a:ext cx="1056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 rot="1037133">
              <a:off x="2448" y="2592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 rot="1037133">
              <a:off x="2352" y="2880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3567" name="Rectangle 15"/>
            <p:cNvSpPr>
              <a:spLocks noChangeArrowheads="1"/>
            </p:cNvSpPr>
            <p:nvPr/>
          </p:nvSpPr>
          <p:spPr bwMode="auto">
            <a:xfrm rot="-556770">
              <a:off x="2352" y="316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 rot="-556770">
              <a:off x="1966" y="3472"/>
              <a:ext cx="1634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  <a:br>
                <a:rPr lang="en-US" altLang="zh-TW" sz="1600">
                  <a:solidFill>
                    <a:schemeClr val="hlink"/>
                  </a:solidFill>
                </a:rPr>
              </a:br>
              <a:r>
                <a:rPr lang="en-US" altLang="zh-TW" sz="1600">
                  <a:solidFill>
                    <a:schemeClr val="hlink"/>
                  </a:solidFill>
                </a:rPr>
                <a:t>(using cached result)</a:t>
              </a:r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V="1">
              <a:off x="3552" y="2736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V="1">
              <a:off x="3552" y="2832"/>
              <a:ext cx="1152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 rot="-786812">
              <a:off x="3744" y="268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 rot="-786812">
              <a:off x="3840" y="2928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1728" y="288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1728" y="364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3575" name="Rectangle 23"/>
            <p:cNvSpPr>
              <a:spLocks noChangeArrowheads="1"/>
            </p:cNvSpPr>
            <p:nvPr/>
          </p:nvSpPr>
          <p:spPr bwMode="auto">
            <a:xfrm>
              <a:off x="3168" y="2496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3576" name="Rectangle 24"/>
            <p:cNvSpPr>
              <a:spLocks noChangeArrowheads="1"/>
            </p:cNvSpPr>
            <p:nvPr/>
          </p:nvSpPr>
          <p:spPr bwMode="auto">
            <a:xfrm>
              <a:off x="4656" y="3024"/>
              <a:ext cx="43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Original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The Reverse Proxy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Reverse Proxy</a:t>
            </a:r>
          </a:p>
          <a:p>
            <a:pPr lvl="1" eaLnBrk="1" hangingPunct="1"/>
            <a:r>
              <a:rPr lang="en-US" altLang="zh-TW" sz="1800" smtClean="0"/>
              <a:t>Proxy the incoming requests, for the reason of</a:t>
            </a:r>
          </a:p>
          <a:p>
            <a:pPr lvl="2" eaLnBrk="1" hangingPunct="1"/>
            <a:r>
              <a:rPr lang="en-US" altLang="zh-TW" sz="1600" smtClean="0"/>
              <a:t>Reducing Server Load (by caching)</a:t>
            </a:r>
          </a:p>
          <a:p>
            <a:pPr lvl="2" eaLnBrk="1" hangingPunct="1"/>
            <a:r>
              <a:rPr lang="en-US" altLang="zh-TW" sz="1600" smtClean="0"/>
              <a:t>Load Balance</a:t>
            </a:r>
          </a:p>
          <a:p>
            <a:pPr lvl="2" eaLnBrk="1" hangingPunct="1"/>
            <a:r>
              <a:rPr lang="en-US" altLang="zh-TW" sz="1600" smtClean="0"/>
              <a:t>Fault Tolerant</a:t>
            </a:r>
          </a:p>
          <a:p>
            <a:pPr lvl="1" eaLnBrk="1" hangingPunct="1"/>
            <a:r>
              <a:rPr lang="en-US" altLang="zh-TW" sz="1800" smtClean="0"/>
              <a:t>Reverse proxy acts as the original server, accept incoming requests, reply corresponding result. </a:t>
            </a:r>
            <a:r>
              <a:rPr lang="en-US" altLang="zh-TW" sz="1800" smtClean="0">
                <a:solidFill>
                  <a:schemeClr val="hlink"/>
                </a:solidFill>
              </a:rPr>
              <a:t>SEAMLESS for clients!</a:t>
            </a:r>
          </a:p>
          <a:p>
            <a:pPr eaLnBrk="1" hangingPunct="1"/>
            <a:endParaRPr lang="en-US" altLang="zh-TW" smtClean="0"/>
          </a:p>
        </p:txBody>
      </p:sp>
      <p:grpSp>
        <p:nvGrpSpPr>
          <p:cNvPr id="24580" name="Group 35"/>
          <p:cNvGrpSpPr>
            <a:grpSpLocks/>
          </p:cNvGrpSpPr>
          <p:nvPr/>
        </p:nvGrpSpPr>
        <p:grpSpPr bwMode="auto">
          <a:xfrm>
            <a:off x="2133600" y="3886200"/>
            <a:ext cx="6553200" cy="2438400"/>
            <a:chOff x="1344" y="2448"/>
            <a:chExt cx="4128" cy="1536"/>
          </a:xfrm>
        </p:grpSpPr>
        <p:pic>
          <p:nvPicPr>
            <p:cNvPr id="24581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5074" y="2448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2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3682" y="2940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3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726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4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3447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5" name="Line 17"/>
            <p:cNvSpPr>
              <a:spLocks noChangeShapeType="1"/>
            </p:cNvSpPr>
            <p:nvPr/>
          </p:nvSpPr>
          <p:spPr bwMode="auto">
            <a:xfrm flipV="1">
              <a:off x="4022" y="2761"/>
              <a:ext cx="1052" cy="26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86" name="Line 18"/>
            <p:cNvSpPr>
              <a:spLocks noChangeShapeType="1"/>
            </p:cNvSpPr>
            <p:nvPr/>
          </p:nvSpPr>
          <p:spPr bwMode="auto">
            <a:xfrm flipV="1">
              <a:off x="4022" y="2850"/>
              <a:ext cx="1052" cy="26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87" name="Rectangle 19"/>
            <p:cNvSpPr>
              <a:spLocks noChangeArrowheads="1"/>
            </p:cNvSpPr>
            <p:nvPr/>
          </p:nvSpPr>
          <p:spPr bwMode="auto">
            <a:xfrm rot="-786812">
              <a:off x="4197" y="2716"/>
              <a:ext cx="57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4588" name="Rectangle 20"/>
            <p:cNvSpPr>
              <a:spLocks noChangeArrowheads="1"/>
            </p:cNvSpPr>
            <p:nvPr/>
          </p:nvSpPr>
          <p:spPr bwMode="auto">
            <a:xfrm rot="-786812">
              <a:off x="4285" y="2940"/>
              <a:ext cx="570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4589" name="Rectangle 21"/>
            <p:cNvSpPr>
              <a:spLocks noChangeArrowheads="1"/>
            </p:cNvSpPr>
            <p:nvPr/>
          </p:nvSpPr>
          <p:spPr bwMode="auto">
            <a:xfrm>
              <a:off x="1349" y="3039"/>
              <a:ext cx="39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4590" name="Rectangle 22"/>
            <p:cNvSpPr>
              <a:spLocks noChangeArrowheads="1"/>
            </p:cNvSpPr>
            <p:nvPr/>
          </p:nvSpPr>
          <p:spPr bwMode="auto">
            <a:xfrm>
              <a:off x="1349" y="3754"/>
              <a:ext cx="39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24591" name="Rectangle 23"/>
            <p:cNvSpPr>
              <a:spLocks noChangeArrowheads="1"/>
            </p:cNvSpPr>
            <p:nvPr/>
          </p:nvSpPr>
          <p:spPr bwMode="auto">
            <a:xfrm>
              <a:off x="3638" y="2592"/>
              <a:ext cx="394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Reverse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zh-TW"/>
                <a:t>Proxy</a:t>
              </a:r>
              <a:br>
                <a:rPr lang="en-US" altLang="zh-TW"/>
              </a:br>
              <a:r>
                <a:rPr lang="en-US" altLang="zh-TW"/>
                <a:t>Server</a:t>
              </a:r>
            </a:p>
          </p:txBody>
        </p:sp>
        <p:sp>
          <p:nvSpPr>
            <p:cNvPr id="24592" name="Rectangle 24"/>
            <p:cNvSpPr>
              <a:spLocks noChangeArrowheads="1"/>
            </p:cNvSpPr>
            <p:nvPr/>
          </p:nvSpPr>
          <p:spPr bwMode="auto">
            <a:xfrm>
              <a:off x="4944" y="3029"/>
              <a:ext cx="52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Server1</a:t>
              </a:r>
            </a:p>
          </p:txBody>
        </p:sp>
        <p:pic>
          <p:nvPicPr>
            <p:cNvPr id="24593" name="Picture 2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5036" y="3216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4" name="Line 26"/>
            <p:cNvSpPr>
              <a:spLocks noChangeShapeType="1"/>
            </p:cNvSpPr>
            <p:nvPr/>
          </p:nvSpPr>
          <p:spPr bwMode="auto">
            <a:xfrm>
              <a:off x="4032" y="3264"/>
              <a:ext cx="1004" cy="265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95" name="Line 27"/>
            <p:cNvSpPr>
              <a:spLocks noChangeShapeType="1"/>
            </p:cNvSpPr>
            <p:nvPr/>
          </p:nvSpPr>
          <p:spPr bwMode="auto">
            <a:xfrm>
              <a:off x="4032" y="3360"/>
              <a:ext cx="1004" cy="25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lg" len="med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596" name="Rectangle 28"/>
            <p:cNvSpPr>
              <a:spLocks noChangeArrowheads="1"/>
            </p:cNvSpPr>
            <p:nvPr/>
          </p:nvSpPr>
          <p:spPr bwMode="auto">
            <a:xfrm rot="1013110">
              <a:off x="4278" y="3216"/>
              <a:ext cx="57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Request</a:t>
              </a:r>
            </a:p>
          </p:txBody>
        </p:sp>
        <p:sp>
          <p:nvSpPr>
            <p:cNvPr id="24597" name="Rectangle 29"/>
            <p:cNvSpPr>
              <a:spLocks noChangeArrowheads="1"/>
            </p:cNvSpPr>
            <p:nvPr/>
          </p:nvSpPr>
          <p:spPr bwMode="auto">
            <a:xfrm rot="866742">
              <a:off x="4230" y="3456"/>
              <a:ext cx="570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Reply</a:t>
              </a:r>
            </a:p>
          </p:txBody>
        </p:sp>
        <p:sp>
          <p:nvSpPr>
            <p:cNvPr id="24598" name="Rectangle 30"/>
            <p:cNvSpPr>
              <a:spLocks noChangeArrowheads="1"/>
            </p:cNvSpPr>
            <p:nvPr/>
          </p:nvSpPr>
          <p:spPr bwMode="auto">
            <a:xfrm>
              <a:off x="4906" y="3797"/>
              <a:ext cx="52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altLang="zh-TW"/>
                <a:t>Server1</a:t>
              </a:r>
            </a:p>
          </p:txBody>
        </p:sp>
        <p:sp>
          <p:nvSpPr>
            <p:cNvPr id="24599" name="Cloud"/>
            <p:cNvSpPr>
              <a:spLocks noChangeAspect="1" noEditPoints="1" noChangeArrowheads="1"/>
            </p:cNvSpPr>
            <p:nvPr/>
          </p:nvSpPr>
          <p:spPr bwMode="auto">
            <a:xfrm>
              <a:off x="1824" y="2880"/>
              <a:ext cx="1728" cy="774"/>
            </a:xfrm>
            <a:custGeom>
              <a:avLst/>
              <a:gdLst>
                <a:gd name="T0" fmla="*/ 0 w 21600"/>
                <a:gd name="T1" fmla="*/ 14 h 21600"/>
                <a:gd name="T2" fmla="*/ 69 w 21600"/>
                <a:gd name="T3" fmla="*/ 28 h 21600"/>
                <a:gd name="T4" fmla="*/ 138 w 21600"/>
                <a:gd name="T5" fmla="*/ 14 h 21600"/>
                <a:gd name="T6" fmla="*/ 69 w 21600"/>
                <a:gd name="T7" fmla="*/ 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5 w 21600"/>
                <a:gd name="T13" fmla="*/ 3265 h 21600"/>
                <a:gd name="T14" fmla="*/ 17088 w 21600"/>
                <a:gd name="T15" fmla="*/ 1733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Internet</a:t>
              </a:r>
            </a:p>
          </p:txBody>
        </p:sp>
        <p:sp>
          <p:nvSpPr>
            <p:cNvPr id="24600" name="Line 33"/>
            <p:cNvSpPr>
              <a:spLocks noChangeShapeType="1"/>
            </p:cNvSpPr>
            <p:nvPr/>
          </p:nvSpPr>
          <p:spPr bwMode="auto">
            <a:xfrm>
              <a:off x="1728" y="3024"/>
              <a:ext cx="1920" cy="14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4601" name="Line 34"/>
            <p:cNvSpPr>
              <a:spLocks noChangeShapeType="1"/>
            </p:cNvSpPr>
            <p:nvPr/>
          </p:nvSpPr>
          <p:spPr bwMode="auto">
            <a:xfrm flipV="1">
              <a:off x="1728" y="3312"/>
              <a:ext cx="1920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Proxy</a:t>
            </a:r>
            <a:br>
              <a:rPr lang="en-US" altLang="zh-TW" sz="3000" dirty="0" smtClean="0"/>
            </a:br>
            <a:r>
              <a:rPr lang="en-US" altLang="zh-TW" sz="3000" dirty="0" smtClean="0"/>
              <a:t>	– The Reverse Proxy - Cont.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Modem Hardware Server Load Balance</a:t>
            </a:r>
          </a:p>
          <a:p>
            <a:pPr lvl="1" eaLnBrk="1" hangingPunct="1"/>
            <a:r>
              <a:rPr lang="en-US" altLang="zh-TW" sz="1800" dirty="0" smtClean="0"/>
              <a:t>Application layer load balancing (L7)</a:t>
            </a:r>
          </a:p>
          <a:p>
            <a:pPr lvl="1" eaLnBrk="1" hangingPunct="1"/>
            <a:r>
              <a:rPr lang="en-US" altLang="zh-TW" sz="1800" dirty="0" smtClean="0"/>
              <a:t>Application layer service health check</a:t>
            </a:r>
          </a:p>
          <a:p>
            <a:pPr lvl="1" eaLnBrk="1" hangingPunct="1"/>
            <a:r>
              <a:rPr lang="en-US" altLang="zh-TW" sz="1800" dirty="0" smtClean="0"/>
              <a:t>Global server load balancing</a:t>
            </a:r>
          </a:p>
          <a:p>
            <a:pPr lvl="1" eaLnBrk="1" hangingPunct="1"/>
            <a:r>
              <a:rPr lang="en-US" altLang="zh-TW" sz="1800" dirty="0" smtClean="0"/>
              <a:t>SSL off load</a:t>
            </a:r>
          </a:p>
          <a:p>
            <a:pPr lvl="1" eaLnBrk="1" hangingPunct="1"/>
            <a:r>
              <a:rPr lang="en-US" altLang="zh-TW" sz="1800" dirty="0" smtClean="0"/>
              <a:t>Data acceleration</a:t>
            </a:r>
          </a:p>
          <a:p>
            <a:pPr lvl="2" eaLnBrk="1" hangingPunct="1"/>
            <a:r>
              <a:rPr lang="en-US" altLang="zh-TW" sz="1600" dirty="0" smtClean="0"/>
              <a:t>Cache</a:t>
            </a:r>
          </a:p>
          <a:p>
            <a:pPr lvl="2" eaLnBrk="1" hangingPunct="1"/>
            <a:r>
              <a:rPr lang="en-US" altLang="zh-TW" sz="1600" dirty="0" smtClean="0"/>
              <a:t>Compression (</a:t>
            </a:r>
            <a:r>
              <a:rPr lang="en-US" altLang="zh-TW" sz="1600" dirty="0" err="1" smtClean="0"/>
              <a:t>gzip</a:t>
            </a:r>
            <a:r>
              <a:rPr lang="en-US" altLang="zh-TW" sz="1600" dirty="0" smtClean="0"/>
              <a:t>)</a:t>
            </a:r>
          </a:p>
          <a:p>
            <a:pPr lvl="1" eaLnBrk="1" hangingPunct="1"/>
            <a:r>
              <a:rPr lang="en-US" altLang="zh-TW" sz="1800" dirty="0" smtClean="0"/>
              <a:t>Programmable server load balancing</a:t>
            </a:r>
          </a:p>
          <a:p>
            <a:pPr lvl="2" eaLnBrk="1" hangingPunct="1"/>
            <a:r>
              <a:rPr lang="en-US" altLang="zh-TW" sz="1600" dirty="0" smtClean="0"/>
              <a:t>F5 </a:t>
            </a:r>
            <a:r>
              <a:rPr lang="en-US" altLang="zh-TW" sz="1600" dirty="0" err="1" smtClean="0"/>
              <a:t>iRule</a:t>
            </a:r>
            <a:endParaRPr lang="en-US" altLang="zh-TW" sz="1600" dirty="0" smtClean="0"/>
          </a:p>
          <a:p>
            <a:pPr lvl="2" eaLnBrk="1" hangingPunct="1"/>
            <a:r>
              <a:rPr lang="en-US" altLang="zh-TW" sz="1600" dirty="0" smtClean="0"/>
              <a:t>A10 </a:t>
            </a:r>
            <a:r>
              <a:rPr lang="en-US" altLang="zh-TW" sz="1600" dirty="0" err="1" smtClean="0"/>
              <a:t>aFlex</a:t>
            </a:r>
            <a:endParaRPr lang="en-US" altLang="zh-TW" sz="1600" dirty="0" smtClean="0"/>
          </a:p>
          <a:p>
            <a:pPr lvl="2" eaLnBrk="1" hangingPunct="1"/>
            <a:endParaRPr lang="en-US" altLang="zh-TW" sz="1600" dirty="0" smtClean="0"/>
          </a:p>
        </p:txBody>
      </p:sp>
    </p:spTree>
    <p:extLst>
      <p:ext uri="{BB962C8B-B14F-4D97-AF65-F5344CB8AC3E}">
        <p14:creationId xmlns:p14="http://schemas.microsoft.com/office/powerpoint/2010/main" val="4209507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2560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Proxy</a:t>
            </a:r>
            <a:br>
              <a:rPr lang="en-US" altLang="zh-TW" sz="3000" dirty="0" smtClean="0"/>
            </a:br>
            <a:r>
              <a:rPr lang="en-US" altLang="zh-TW" sz="3000" dirty="0" smtClean="0"/>
              <a:t>	– SQUID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A web proxy server &amp; cache daemon.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Supports HTTP, FTP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Limited support for TLS, SSL, Gopher, HTTPS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Port install: /usr/ports/www/squid{,30,31}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Startup: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/etc/rc.conf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squid_enable="YES"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/usr/local/etc/rc.d/squid start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Configuration Sample/Documents: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/usr/local/etc/squid/squid.conf.default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05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Listen Port</a:t>
            </a:r>
          </a:p>
          <a:p>
            <a:pPr lvl="1" eaLnBrk="1" hangingPunct="1"/>
            <a:r>
              <a:rPr lang="en-US" altLang="zh-TW" smtClean="0"/>
              <a:t>Service Port</a:t>
            </a:r>
          </a:p>
          <a:p>
            <a:pPr lvl="2" eaLnBrk="1" hangingPunct="1"/>
            <a:r>
              <a:rPr lang="en-US" altLang="zh-TW" smtClean="0"/>
              <a:t>http_port 3128</a:t>
            </a:r>
          </a:p>
          <a:p>
            <a:pPr lvl="1" eaLnBrk="1" hangingPunct="1"/>
            <a:r>
              <a:rPr lang="en-US" altLang="zh-TW" smtClean="0"/>
              <a:t>Neighbored Communication</a:t>
            </a:r>
          </a:p>
          <a:p>
            <a:pPr lvl="2" eaLnBrk="1" hangingPunct="1"/>
            <a:r>
              <a:rPr lang="en-US" altLang="zh-TW" smtClean="0"/>
              <a:t>icp_port 3130</a:t>
            </a:r>
          </a:p>
          <a:p>
            <a:pPr eaLnBrk="1" hangingPunct="1"/>
            <a:r>
              <a:rPr lang="en-US" altLang="zh-TW" smtClean="0"/>
              <a:t>Logs</a:t>
            </a:r>
          </a:p>
          <a:p>
            <a:pPr lvl="1" eaLnBrk="1" hangingPunct="1"/>
            <a:r>
              <a:rPr kumimoji="0" lang="en-US" altLang="zh-TW" smtClean="0"/>
              <a:t>access_log</a:t>
            </a:r>
          </a:p>
          <a:p>
            <a:pPr lvl="2" eaLnBrk="1" hangingPunct="1"/>
            <a:r>
              <a:rPr kumimoji="0" lang="en-US" altLang="zh-TW" smtClean="0"/>
              <a:t>access_log /var/log/squid/access.log squid</a:t>
            </a:r>
          </a:p>
          <a:p>
            <a:pPr lvl="1" eaLnBrk="1" hangingPunct="1"/>
            <a:r>
              <a:rPr kumimoji="0" lang="en-US" altLang="zh-TW" smtClean="0"/>
              <a:t>cache_log</a:t>
            </a:r>
          </a:p>
          <a:p>
            <a:pPr lvl="2" eaLnBrk="1" hangingPunct="1"/>
            <a:r>
              <a:rPr kumimoji="0" lang="en-US" altLang="zh-TW" smtClean="0"/>
              <a:t>cache_log /var/log/squid/cache.log</a:t>
            </a:r>
          </a:p>
          <a:p>
            <a:pPr lvl="1" eaLnBrk="1" hangingPunct="1"/>
            <a:r>
              <a:rPr kumimoji="0" lang="en-US" altLang="zh-TW" smtClean="0"/>
              <a:t>cache_store_log</a:t>
            </a:r>
          </a:p>
          <a:p>
            <a:pPr lvl="2" eaLnBrk="1" hangingPunct="1"/>
            <a:r>
              <a:rPr kumimoji="0" lang="en-US" altLang="zh-TW" smtClean="0"/>
              <a:t>cache_store_log /var/log/squid/store.log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Access Control</a:t>
            </a:r>
          </a:p>
          <a:p>
            <a:pPr lvl="1" eaLnBrk="1" hangingPunct="1"/>
            <a:r>
              <a:rPr lang="en-US" altLang="zh-TW" smtClean="0"/>
              <a:t>acl – define an access control list</a:t>
            </a:r>
          </a:p>
          <a:p>
            <a:pPr lvl="2" eaLnBrk="1" hangingPunct="1"/>
            <a:r>
              <a:rPr lang="en-US" altLang="zh-TW" smtClean="0"/>
              <a:t>Format: acl </a:t>
            </a:r>
            <a:r>
              <a:rPr lang="en-US" altLang="zh-TW" i="1" smtClean="0"/>
              <a:t>acl-name</a:t>
            </a:r>
            <a:r>
              <a:rPr lang="en-US" altLang="zh-TW" smtClean="0"/>
              <a:t> </a:t>
            </a:r>
            <a:r>
              <a:rPr lang="en-US" altLang="zh-TW" i="1" smtClean="0"/>
              <a:t>acl-type</a:t>
            </a:r>
            <a:r>
              <a:rPr lang="en-US" altLang="zh-TW" smtClean="0"/>
              <a:t> </a:t>
            </a:r>
            <a:r>
              <a:rPr lang="en-US" altLang="zh-TW" i="1" smtClean="0"/>
              <a:t>data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all src 0.0.0.0/0.0.0.0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NCTU srcdomain .nctu.edu.tw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YAHOO dstdomain .yahoo.com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acl allowhost src “/usr/local/etc/squid.squid.allow”</a:t>
            </a:r>
          </a:p>
          <a:p>
            <a:pPr lvl="1" eaLnBrk="1" hangingPunct="1"/>
            <a:r>
              <a:rPr lang="en-US" altLang="zh-TW" smtClean="0"/>
              <a:t>http_access – define the control rule</a:t>
            </a:r>
          </a:p>
          <a:p>
            <a:pPr lvl="2" eaLnBrk="1" hangingPunct="1"/>
            <a:r>
              <a:rPr lang="en-US" altLang="zh-TW" smtClean="0"/>
              <a:t>Format: http_access </a:t>
            </a:r>
            <a:r>
              <a:rPr lang="en-US" altLang="zh-TW" i="1" smtClean="0"/>
              <a:t>allow|deny acl-name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allow NCTU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allow allowhost</a:t>
            </a:r>
          </a:p>
          <a:p>
            <a:pPr lvl="3" eaLnBrk="1" hangingPunct="1">
              <a:buFontTx/>
              <a:buNone/>
            </a:pPr>
            <a:r>
              <a:rPr lang="en-US" altLang="zh-TW" smtClean="0"/>
              <a:t>http_access deny all</a:t>
            </a:r>
          </a:p>
          <a:p>
            <a:pPr lvl="2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Basics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Three major techniques in WWW (World Wide Web) System</a:t>
            </a:r>
          </a:p>
          <a:p>
            <a:pPr lvl="1" eaLnBrk="1" hangingPunct="1"/>
            <a:r>
              <a:rPr lang="en-US" altLang="zh-TW" sz="1800" smtClean="0"/>
              <a:t>HTML</a:t>
            </a:r>
          </a:p>
          <a:p>
            <a:pPr lvl="1" eaLnBrk="1" hangingPunct="1"/>
            <a:r>
              <a:rPr lang="en-US" altLang="zh-TW" sz="1800" smtClean="0"/>
              <a:t>HTTP</a:t>
            </a:r>
          </a:p>
          <a:p>
            <a:pPr lvl="1" eaLnBrk="1" hangingPunct="1"/>
            <a:r>
              <a:rPr lang="en-US" altLang="zh-TW" sz="1800" smtClean="0"/>
              <a:t>URL</a:t>
            </a:r>
          </a:p>
          <a:p>
            <a:pPr eaLnBrk="1" hangingPunct="1"/>
            <a:r>
              <a:rPr lang="en-US" altLang="zh-TW" sz="2000" smtClean="0"/>
              <a:t>HTML (1) – HyperText Markup Language</a:t>
            </a:r>
          </a:p>
          <a:p>
            <a:pPr lvl="1" eaLnBrk="1" hangingPunct="1"/>
            <a:r>
              <a:rPr lang="en-US" altLang="zh-TW" sz="1800" smtClean="0"/>
              <a:t>Providing a means to describe the structure of text-based information in a document.</a:t>
            </a:r>
          </a:p>
          <a:p>
            <a:pPr lvl="1" eaLnBrk="1" hangingPunct="1"/>
            <a:r>
              <a:rPr lang="en-US" altLang="zh-TW" sz="1800" smtClean="0"/>
              <a:t>The original HTML is created by Tim Berners-Lee.</a:t>
            </a:r>
          </a:p>
          <a:p>
            <a:pPr lvl="1" eaLnBrk="1" hangingPunct="1"/>
            <a:r>
              <a:rPr lang="en-US" altLang="zh-TW" sz="1800" smtClean="0"/>
              <a:t>Published in 1993 by the IETF as a formal "application" of SGML (with an SGML Document Type Definition defining the grammar). </a:t>
            </a:r>
          </a:p>
          <a:p>
            <a:pPr lvl="1" eaLnBrk="1" hangingPunct="1"/>
            <a:r>
              <a:rPr lang="en-US" altLang="zh-TW" sz="1800" smtClean="0"/>
              <a:t>The HTML specifications have been maintained by the World Wide Web Consortium (W3C).</a:t>
            </a:r>
          </a:p>
          <a:p>
            <a:pPr lvl="2" eaLnBrk="1" hangingPunct="1"/>
            <a:r>
              <a:rPr lang="en-US" altLang="zh-TW" sz="1600" smtClean="0">
                <a:hlinkClick r:id="rId3"/>
              </a:rPr>
              <a:t>http://www.w3.org/</a:t>
            </a:r>
            <a:endParaRPr lang="en-US" altLang="zh-TW" sz="16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Proxy Relationship</a:t>
            </a:r>
          </a:p>
          <a:p>
            <a:pPr lvl="1" eaLnBrk="1" hangingPunct="1"/>
            <a:r>
              <a:rPr lang="en-US" altLang="zh-TW" smtClean="0"/>
              <a:t>Protocol: ICP (Internet Cache Protocol)</a:t>
            </a:r>
            <a:br>
              <a:rPr lang="en-US" altLang="zh-TW" smtClean="0"/>
            </a:br>
            <a:r>
              <a:rPr lang="en-US" altLang="zh-TW" smtClean="0"/>
              <a:t>RFC 2186 2187, using </a:t>
            </a:r>
            <a:r>
              <a:rPr lang="en-US" altLang="zh-TW" i="1" smtClean="0">
                <a:solidFill>
                  <a:srgbClr val="FF0000"/>
                </a:solidFill>
              </a:rPr>
              <a:t>UDP</a:t>
            </a:r>
          </a:p>
          <a:p>
            <a:pPr lvl="1" eaLnBrk="1" hangingPunct="1"/>
            <a:r>
              <a:rPr lang="fr-FR" altLang="zh-TW" smtClean="0"/>
              <a:t>Related Configuration</a:t>
            </a:r>
          </a:p>
          <a:p>
            <a:pPr lvl="2" eaLnBrk="1" hangingPunct="1"/>
            <a:r>
              <a:rPr lang="fr-FR" altLang="zh-TW" smtClean="0"/>
              <a:t>cache_peer </a:t>
            </a:r>
            <a:r>
              <a:rPr lang="fr-FR" altLang="zh-TW" i="1" smtClean="0"/>
              <a:t>hostname type http_port icp_port [options]</a:t>
            </a:r>
          </a:p>
          <a:p>
            <a:pPr lvl="2" eaLnBrk="1" hangingPunct="1"/>
            <a:r>
              <a:rPr lang="en-US" altLang="zh-TW" smtClean="0"/>
              <a:t>cache_peer_domain </a:t>
            </a:r>
            <a:r>
              <a:rPr lang="en-US" altLang="zh-TW" i="1" smtClean="0"/>
              <a:t>cache-host domain [domain …]</a:t>
            </a:r>
          </a:p>
          <a:p>
            <a:pPr lvl="2" eaLnBrk="1" hangingPunct="1"/>
            <a:r>
              <a:rPr lang="en-US" altLang="zh-TW" smtClean="0"/>
              <a:t>cache_peer_access </a:t>
            </a:r>
            <a:r>
              <a:rPr lang="en-US" altLang="zh-TW" i="1" smtClean="0"/>
              <a:t>cache-host allow|deny acl-name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(4)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Cache Control</a:t>
            </a:r>
          </a:p>
          <a:p>
            <a:pPr lvl="1" eaLnBrk="1" hangingPunct="1"/>
            <a:r>
              <a:rPr lang="en-US" altLang="zh-TW" smtClean="0"/>
              <a:t>cache_mem   256 MB</a:t>
            </a:r>
          </a:p>
          <a:p>
            <a:pPr lvl="1" eaLnBrk="1" hangingPunct="1"/>
            <a:r>
              <a:rPr lang="en-US" altLang="zh-TW" smtClean="0"/>
              <a:t>cache_dir ufs /usr/local/squid/cache 100 16 256</a:t>
            </a:r>
          </a:p>
          <a:p>
            <a:pPr lvl="1" eaLnBrk="1" hangingPunct="1"/>
            <a:r>
              <a:rPr lang="en-US" altLang="zh-TW" smtClean="0"/>
              <a:t>cache_swap_low  93</a:t>
            </a:r>
          </a:p>
          <a:p>
            <a:pPr lvl="1" eaLnBrk="1" hangingPunct="1"/>
            <a:r>
              <a:rPr lang="en-US" altLang="zh-TW" smtClean="0"/>
              <a:t>cache_swap_high 98</a:t>
            </a:r>
          </a:p>
          <a:p>
            <a:pPr lvl="1" eaLnBrk="1" hangingPunct="1"/>
            <a:r>
              <a:rPr lang="en-US" altLang="zh-TW" smtClean="0"/>
              <a:t>maximum_object_size 4096 KB</a:t>
            </a:r>
          </a:p>
          <a:p>
            <a:pPr lvl="1" eaLnBrk="1" hangingPunct="1"/>
            <a:r>
              <a:rPr lang="en-US" altLang="zh-TW" smtClean="0"/>
              <a:t>maximum_object_size_in_memory 8 KB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(5)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Sample: Proxy Configuration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371600" y="2057400"/>
            <a:ext cx="6365875" cy="4221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http_port 3128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icp_port 3130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cache_mem 32 MB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cache_dir ufs /usr/local/squid/cache 100 16 256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access_log /var/log/squid/access.log squid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cache_log /var/log/squid/cache.log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cache_store_log /var/log/squid/store.log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pid_filename /usr/local/squid/logs/squid.pid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visible_hostname nabsd.cs.nctu.edu.tw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acl allowhosts src "/usr/local/etc/squid/squid.allow“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allow allowhosts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deny all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(6)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Sample: Reverse Proxy Configuration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1295400" y="1905000"/>
            <a:ext cx="6137275" cy="449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http_port 80 </a:t>
            </a:r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vhost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icp_port 3130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cache_mem 32 MB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cache_dir ufs /usr/local/squid/cache 100 16 256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access_log /var/log/squid/access.log squid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cache_log /var/log/squid/cache.log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cache_store_log /var/log/squid/store.log</a:t>
            </a: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pid_filename /usr/local/squid/logs/squid.pid</a:t>
            </a:r>
          </a:p>
          <a:p>
            <a:pPr algn="l"/>
            <a:endParaRPr lang="en-US" altLang="zh-TW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l"/>
            <a:r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visible_hostname nabsd.cs.nctu.edu.tw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url_rewrite_program /usr/local/squid/bin/redirect.sh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acl cswww dstdomain csws1 csws2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http_access allow all cswww</a:t>
            </a:r>
          </a:p>
          <a:p>
            <a:pPr algn="l"/>
            <a:r>
              <a:rPr lang="en-US" altLang="zh-TW">
                <a:solidFill>
                  <a:schemeClr val="hlink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always_direct allow cswww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Proxy</a:t>
            </a:r>
            <a:br>
              <a:rPr lang="en-US" altLang="zh-TW" sz="3000" smtClean="0"/>
            </a:br>
            <a:r>
              <a:rPr lang="en-US" altLang="zh-TW" sz="3000" smtClean="0"/>
              <a:t>	– SQUID Configuration (7)</a:t>
            </a: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762000" y="1905000"/>
            <a:ext cx="8305800" cy="2546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% cat /usr/local/squid/bin/redirect.sh</a:t>
            </a:r>
          </a:p>
          <a:p>
            <a:pPr algn="l"/>
            <a:endParaRPr lang="en-US" altLang="zh-TW" sz="160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#!/bin/sh</a:t>
            </a:r>
          </a:p>
          <a:p>
            <a:pPr algn="l"/>
            <a:endParaRPr lang="en-US" altLang="zh-TW" sz="1600">
              <a:latin typeface="Times New Roman" panose="02020603050405020304" pitchFamily="18" charset="0"/>
              <a:ea typeface="細明體" panose="02020509000000000000" pitchFamily="49" charset="-120"/>
            </a:endParaRP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while read line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do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TIME=`date "+%S"`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SERV=`expr $TIME % 2 + 1`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    echo $line | sed -e  \ "s/^http:\/\/www\.cs\.nctu\.edu\.tw\//http:\/\/csws$SERV\.cs\.nctu\.edu\.tw\//"</a:t>
            </a:r>
          </a:p>
          <a:p>
            <a:pPr algn="l"/>
            <a:r>
              <a:rPr lang="en-US" altLang="zh-TW" sz="1600">
                <a:latin typeface="Times New Roman" panose="02020603050405020304" pitchFamily="18" charset="0"/>
                <a:ea typeface="細明體" panose="02020509000000000000" pitchFamily="49" charset="-120"/>
              </a:rPr>
              <a:t>done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HTML (2)</a:t>
            </a:r>
          </a:p>
          <a:p>
            <a:pPr lvl="1" eaLnBrk="1" hangingPunct="1"/>
            <a:r>
              <a:rPr lang="en-US" altLang="zh-TW" smtClean="0"/>
              <a:t>Mark-up the text and define presentation effect by HTML Tags.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295400" y="2867025"/>
            <a:ext cx="6553200" cy="208597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&lt;!DOCTYPE HTML PUBLIC "-//W3C//DTD HTML 4.01//EN"&gt;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&lt;html&gt;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&lt;head&gt;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&lt;title&gt;Hello World!&lt;/title&gt;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&lt;/head&gt;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&lt;body&gt;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        &lt;p&gt;Hello Wrold!&lt;/p&gt;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        &lt;/body&gt;</a:t>
            </a:r>
          </a:p>
          <a:p>
            <a:pPr algn="l">
              <a:lnSpc>
                <a:spcPct val="90000"/>
              </a:lnSpc>
            </a:pPr>
            <a:r>
              <a:rPr lang="en-US" altLang="zh-TW" sz="1600">
                <a:ea typeface="細明體" panose="02020509000000000000" pitchFamily="49" charset="-120"/>
              </a:rPr>
              <a:t>&lt;/html&gt;</a:t>
            </a:r>
          </a:p>
        </p:txBody>
      </p:sp>
      <p:pic>
        <p:nvPicPr>
          <p:cNvPr id="614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86200"/>
            <a:ext cx="463073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(3)</a:t>
            </a:r>
            <a:endParaRPr lang="zh-TW" altLang="en-US" sz="3000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HTML 5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Published </a:t>
            </a:r>
            <a:r>
              <a:rPr lang="en-US" altLang="zh-TW" dirty="0"/>
              <a:t>in October 2014 by the World Wide Web Consortium (W3C)</a:t>
            </a:r>
          </a:p>
          <a:p>
            <a:pPr lvl="1"/>
            <a:r>
              <a:rPr lang="en-US" altLang="zh-TW" dirty="0"/>
              <a:t>Many new syntactic features are included.</a:t>
            </a:r>
          </a:p>
          <a:p>
            <a:pPr lvl="1"/>
            <a:r>
              <a:rPr lang="en-US" altLang="zh-TW" dirty="0"/>
              <a:t>article, aside, footer, header, </a:t>
            </a:r>
            <a:r>
              <a:rPr lang="en-US" altLang="zh-TW" dirty="0" err="1"/>
              <a:t>nav</a:t>
            </a:r>
            <a:r>
              <a:rPr lang="en-US" altLang="zh-TW" dirty="0"/>
              <a:t>, section, …</a:t>
            </a:r>
          </a:p>
          <a:p>
            <a:pPr lvl="1"/>
            <a:r>
              <a:rPr lang="en-US" altLang="zh-TW" dirty="0"/>
              <a:t>include and handle multimedia and graphical content</a:t>
            </a:r>
          </a:p>
          <a:p>
            <a:pPr lvl="1"/>
            <a:r>
              <a:rPr lang="en-US" altLang="zh-TW" dirty="0"/>
              <a:t>video, canvas, </a:t>
            </a:r>
            <a:r>
              <a:rPr lang="en-US" altLang="zh-TW" dirty="0" smtClean="0"/>
              <a:t>audio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&lt;!</a:t>
            </a:r>
            <a:r>
              <a:rPr lang="en-US" altLang="zh-TW" dirty="0"/>
              <a:t>DOCTYPE html&gt;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91" r="27272" b="5128"/>
          <a:stretch/>
        </p:blipFill>
        <p:spPr bwMode="auto">
          <a:xfrm>
            <a:off x="7744316" y="0"/>
            <a:ext cx="1399684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群組 2"/>
          <p:cNvGrpSpPr/>
          <p:nvPr/>
        </p:nvGrpSpPr>
        <p:grpSpPr>
          <a:xfrm>
            <a:off x="5638800" y="4406899"/>
            <a:ext cx="2209800" cy="2209800"/>
            <a:chOff x="5867400" y="4216400"/>
            <a:chExt cx="2209800" cy="2209800"/>
          </a:xfrm>
        </p:grpSpPr>
        <p:sp>
          <p:nvSpPr>
            <p:cNvPr id="5" name="矩形 4"/>
            <p:cNvSpPr/>
            <p:nvPr/>
          </p:nvSpPr>
          <p:spPr bwMode="auto">
            <a:xfrm>
              <a:off x="5867400" y="42164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>
                  <a:latin typeface="Arial" charset="0"/>
                </a:rPr>
                <a:t>h</a:t>
              </a: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eader</a:t>
              </a:r>
            </a:p>
          </p:txBody>
        </p:sp>
        <p:sp>
          <p:nvSpPr>
            <p:cNvPr id="6" name="矩形 5"/>
            <p:cNvSpPr/>
            <p:nvPr/>
          </p:nvSpPr>
          <p:spPr bwMode="auto">
            <a:xfrm>
              <a:off x="5867400" y="45974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nav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7391400" y="4978400"/>
              <a:ext cx="685800" cy="10668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aside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5867400" y="4978400"/>
              <a:ext cx="1524000" cy="10668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section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5935337" y="5359400"/>
              <a:ext cx="1371600" cy="304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article</a:t>
              </a: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5935337" y="5702300"/>
              <a:ext cx="1371600" cy="304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article</a:t>
              </a: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5867400" y="6045200"/>
              <a:ext cx="2209800" cy="381000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rPr>
                <a:t>footer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(4)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HTTP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Hyper-Text Transfer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 TCP-based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Communication method between client and server. All browsers and web servers have to follow this standard.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Originally designed to transmit HTML pages.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Now it is used to format, transmit, and link documents of variety media types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Text, picture, sound, animation, video,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HTTPS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secured version.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(5)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URL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Uniform Resource Locator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Describe how to access an object shared on the Internet	 (RFC 1738)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Format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Protocol :// [ [ username [ :password ] @ ] hostname [ :port ] ] [ /directory ] [ /filename ]</a:t>
            </a:r>
          </a:p>
          <a:p>
            <a:pPr lvl="1" eaLnBrk="1" hangingPunct="1"/>
            <a:endParaRPr lang="en-US" altLang="zh-TW" smtClean="0"/>
          </a:p>
          <a:p>
            <a:pPr lvl="1" eaLnBrk="1" hangingPunct="1"/>
            <a:endParaRPr lang="en-US" altLang="zh-TW" smtClean="0"/>
          </a:p>
          <a:p>
            <a:pPr lvl="1" eaLnBrk="1" hangingPunct="1"/>
            <a:endParaRPr lang="en-US" altLang="zh-TW" smtClean="0"/>
          </a:p>
          <a:p>
            <a:pPr lvl="1" eaLnBrk="1" hangingPunct="1"/>
            <a:r>
              <a:rPr lang="en-US" altLang="zh-TW" smtClean="0"/>
              <a:t>ex:</a:t>
            </a:r>
          </a:p>
          <a:p>
            <a:pPr lvl="2" eaLnBrk="1" hangingPunct="1"/>
            <a:r>
              <a:rPr lang="en-US" altLang="zh-TW" smtClean="0"/>
              <a:t>http://www.cs.nctu.edu.tw/</a:t>
            </a:r>
          </a:p>
          <a:p>
            <a:pPr lvl="2" eaLnBrk="1" hangingPunct="1"/>
            <a:r>
              <a:rPr lang="en-US" altLang="zh-TW" smtClean="0"/>
              <a:t>ftp://ftp.cs.nctu.edu.tw/</a:t>
            </a:r>
          </a:p>
          <a:p>
            <a:pPr lvl="2" eaLnBrk="1" hangingPunct="1"/>
            <a:r>
              <a:rPr lang="en-US" altLang="zh-TW" smtClean="0"/>
              <a:t>telnet://bs2.to/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9220" name="Picture 4" descr="img16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4" t="19147" r="10483" b="9607"/>
          <a:stretch>
            <a:fillRect/>
          </a:stretch>
        </p:blipFill>
        <p:spPr bwMode="auto">
          <a:xfrm>
            <a:off x="3962400" y="2971800"/>
            <a:ext cx="46482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Web Hosting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Basics (6)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URL Protocols</a:t>
            </a:r>
          </a:p>
        </p:txBody>
      </p:sp>
      <p:graphicFrame>
        <p:nvGraphicFramePr>
          <p:cNvPr id="39980" name="Group 44"/>
          <p:cNvGraphicFramePr>
            <a:graphicFrameLocks noGrp="1"/>
          </p:cNvGraphicFramePr>
          <p:nvPr>
            <p:ph sz="half" idx="4294967295"/>
          </p:nvPr>
        </p:nvGraphicFramePr>
        <p:xfrm>
          <a:off x="990600" y="2057400"/>
          <a:ext cx="7924800" cy="2560635"/>
        </p:xfrm>
        <a:graphic>
          <a:graphicData uri="http://schemas.openxmlformats.org/drawingml/2006/table">
            <a:tbl>
              <a:tblPr/>
              <a:tblGrid>
                <a:gridCol w="939800"/>
                <a:gridCol w="4089400"/>
                <a:gridCol w="2895600"/>
              </a:tblGrid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Proto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What it does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Example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HTTP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http://www.cs.nctu.edu.tw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HTTP/SSL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https://www.cs.nctu.edu.tw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ftp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a remote file via FTP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ftp://ftp.cs.nctu.edu.tw/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file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 a local file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file:///home/lwhsu/.tcshrc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mailto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Sends mail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mailto:liuyh@cs.nctu.edu.tw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news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Accesses Usenet newsgroups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news:tw.bbs.comp.386bsd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Web Hosting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Client-Server Architecture (1)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Client-server architecture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Web Server: Answer HTTP request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Web Client: Request certain page using URL</a:t>
            </a:r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838200" y="2971800"/>
            <a:ext cx="7924800" cy="3048000"/>
            <a:chOff x="576" y="960"/>
            <a:chExt cx="4512" cy="1375"/>
          </a:xfrm>
        </p:grpSpPr>
        <p:sp>
          <p:nvSpPr>
            <p:cNvPr id="11269" name="Rectangle 6"/>
            <p:cNvSpPr>
              <a:spLocks noChangeArrowheads="1"/>
            </p:cNvSpPr>
            <p:nvPr/>
          </p:nvSpPr>
          <p:spPr bwMode="auto">
            <a:xfrm>
              <a:off x="672" y="1285"/>
              <a:ext cx="909" cy="68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  <a:p>
              <a:pPr algn="ctr"/>
              <a:r>
                <a:rPr lang="en-US" altLang="zh-TW"/>
                <a:t>Browser</a:t>
              </a:r>
            </a:p>
          </p:txBody>
        </p:sp>
        <p:sp>
          <p:nvSpPr>
            <p:cNvPr id="11270" name="Rectangle 7"/>
            <p:cNvSpPr>
              <a:spLocks noChangeArrowheads="1"/>
            </p:cNvSpPr>
            <p:nvPr/>
          </p:nvSpPr>
          <p:spPr bwMode="auto">
            <a:xfrm>
              <a:off x="3704" y="1285"/>
              <a:ext cx="1288" cy="68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Web Server</a:t>
              </a:r>
            </a:p>
          </p:txBody>
        </p:sp>
        <p:sp>
          <p:nvSpPr>
            <p:cNvPr id="11271" name="Line 8"/>
            <p:cNvSpPr>
              <a:spLocks noChangeShapeType="1"/>
            </p:cNvSpPr>
            <p:nvPr/>
          </p:nvSpPr>
          <p:spPr bwMode="auto">
            <a:xfrm>
              <a:off x="1581" y="1536"/>
              <a:ext cx="21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72" name="Line 9"/>
            <p:cNvSpPr>
              <a:spLocks noChangeShapeType="1"/>
            </p:cNvSpPr>
            <p:nvPr/>
          </p:nvSpPr>
          <p:spPr bwMode="auto">
            <a:xfrm flipH="1">
              <a:off x="1581" y="1728"/>
              <a:ext cx="21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73" name="Text Box 10"/>
            <p:cNvSpPr txBox="1">
              <a:spLocks noChangeArrowheads="1"/>
            </p:cNvSpPr>
            <p:nvPr/>
          </p:nvSpPr>
          <p:spPr bwMode="auto">
            <a:xfrm>
              <a:off x="1872" y="1385"/>
              <a:ext cx="151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2. HTTP Request</a:t>
              </a:r>
            </a:p>
          </p:txBody>
        </p:sp>
        <p:sp>
          <p:nvSpPr>
            <p:cNvPr id="11274" name="Text Box 11"/>
            <p:cNvSpPr txBox="1">
              <a:spLocks noChangeArrowheads="1"/>
            </p:cNvSpPr>
            <p:nvPr/>
          </p:nvSpPr>
          <p:spPr bwMode="auto">
            <a:xfrm>
              <a:off x="1824" y="1744"/>
              <a:ext cx="16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4. HTTP</a:t>
              </a:r>
              <a:r>
                <a:rPr lang="zh-TW" altLang="en-US" sz="1400"/>
                <a:t> </a:t>
              </a:r>
              <a:r>
                <a:rPr lang="en-US" altLang="zh-TW" sz="1400"/>
                <a:t>Response</a:t>
              </a:r>
            </a:p>
          </p:txBody>
        </p:sp>
        <p:sp>
          <p:nvSpPr>
            <p:cNvPr id="11275" name="Text Box 12"/>
            <p:cNvSpPr txBox="1">
              <a:spLocks noChangeArrowheads="1"/>
            </p:cNvSpPr>
            <p:nvPr/>
          </p:nvSpPr>
          <p:spPr bwMode="auto">
            <a:xfrm>
              <a:off x="576" y="960"/>
              <a:ext cx="129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1. Send the request to server which URL point to</a:t>
              </a:r>
              <a:endParaRPr lang="zh-TW" altLang="en-US" sz="1400"/>
            </a:p>
          </p:txBody>
        </p:sp>
        <p:sp>
          <p:nvSpPr>
            <p:cNvPr id="11276" name="Text Box 13"/>
            <p:cNvSpPr txBox="1">
              <a:spLocks noChangeArrowheads="1"/>
            </p:cNvSpPr>
            <p:nvPr/>
          </p:nvSpPr>
          <p:spPr bwMode="auto">
            <a:xfrm>
              <a:off x="3504" y="960"/>
              <a:ext cx="158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3. Respond the HTML resource pointed by URL</a:t>
              </a:r>
            </a:p>
          </p:txBody>
        </p:sp>
        <p:sp>
          <p:nvSpPr>
            <p:cNvPr id="11277" name="Text Box 14"/>
            <p:cNvSpPr txBox="1">
              <a:spLocks noChangeArrowheads="1"/>
            </p:cNvSpPr>
            <p:nvPr/>
          </p:nvSpPr>
          <p:spPr bwMode="auto">
            <a:xfrm>
              <a:off x="672" y="2064"/>
              <a:ext cx="158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1400"/>
                <a:t>5. Show the data which HTML resource describes.</a:t>
              </a:r>
              <a:endParaRPr lang="zh-TW" alt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1954</Words>
  <Application>Microsoft Office PowerPoint</Application>
  <PresentationFormat>如螢幕大小 (4:3)</PresentationFormat>
  <Paragraphs>530</Paragraphs>
  <Slides>34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7" baseType="lpstr">
      <vt:lpstr>Futura Md BT</vt:lpstr>
      <vt:lpstr>SimSun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Verdana</vt:lpstr>
      <vt:lpstr>Wingdings</vt:lpstr>
      <vt:lpstr>Computer Center</vt:lpstr>
      <vt:lpstr>點陣圖影像</vt:lpstr>
      <vt:lpstr>Web</vt:lpstr>
      <vt:lpstr>Outline</vt:lpstr>
      <vt:lpstr>Web Hosting  – Basics (1)</vt:lpstr>
      <vt:lpstr>Web Hosting  – Basics (2)</vt:lpstr>
      <vt:lpstr>Web Hosting  – Basics (3)</vt:lpstr>
      <vt:lpstr>Web Hosting  – Basics (4)</vt:lpstr>
      <vt:lpstr>Web Hosting  – Basics (5)</vt:lpstr>
      <vt:lpstr>Web Hosting  – Basics (6)</vt:lpstr>
      <vt:lpstr>Web Hosting  – Client-Server Architecture (1)</vt:lpstr>
      <vt:lpstr>Web Hosting  – Client-Server Architecture (2)</vt:lpstr>
      <vt:lpstr>Web Hosting   – The HTTP Protocol (1)</vt:lpstr>
      <vt:lpstr>Web Hosting  – The HTTP Protocol (2)</vt:lpstr>
      <vt:lpstr>Web Hosting  – The HTTP Protocol (3)</vt:lpstr>
      <vt:lpstr>Web Hosting   – The HTTP Protocol (4)</vt:lpstr>
      <vt:lpstr>Web Hosting   – The HTTP Protocol (5)</vt:lpstr>
      <vt:lpstr>Web Hosting   – The HTTP Protocol (6)</vt:lpstr>
      <vt:lpstr>Web Hosting   – The HTTP Protocol (7)</vt:lpstr>
      <vt:lpstr>Web Hosting   – Static vs. Dynamic Pages (1)</vt:lpstr>
      <vt:lpstr>Web Hosting   – Static vs. Dynamic Pages (2)</vt:lpstr>
      <vt:lpstr>Web Hosting   – Virtual Hosting (1)</vt:lpstr>
      <vt:lpstr>Web Hosting   – Virtual Hosting (2)</vt:lpstr>
      <vt:lpstr>Proxy</vt:lpstr>
      <vt:lpstr>Proxy  – The Forward Proxy</vt:lpstr>
      <vt:lpstr>Proxy  – The Reverse Proxy</vt:lpstr>
      <vt:lpstr>Proxy  – The Reverse Proxy - Cont.</vt:lpstr>
      <vt:lpstr>Appendix</vt:lpstr>
      <vt:lpstr>Proxy  – SQUID</vt:lpstr>
      <vt:lpstr>Proxy  – SQUID Configuration (1)</vt:lpstr>
      <vt:lpstr>Proxy  – SQUID Configuration (2)</vt:lpstr>
      <vt:lpstr>Proxy  – SQUID Configuration (3)</vt:lpstr>
      <vt:lpstr>Proxy  – SQUID Configuration (4)</vt:lpstr>
      <vt:lpstr>Proxy  – SQUID Configuration (5)</vt:lpstr>
      <vt:lpstr>Proxy  – SQUID Configuration (6)</vt:lpstr>
      <vt:lpstr>Proxy  – SQUID Configuration (7)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</dc:title>
  <dc:creator>Tse-Han Wang</dc:creator>
  <cp:lastModifiedBy>Tse-Han Wang</cp:lastModifiedBy>
  <cp:revision>180</cp:revision>
  <cp:lastPrinted>2012-12-05T04:16:34Z</cp:lastPrinted>
  <dcterms:created xsi:type="dcterms:W3CDTF">1601-01-01T00:00:00Z</dcterms:created>
  <dcterms:modified xsi:type="dcterms:W3CDTF">2017-11-22T16:31:09Z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