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2"/>
  </p:handoutMasterIdLst>
  <p:sldIdLst>
    <p:sldId id="295" r:id="rId2"/>
    <p:sldId id="296" r:id="rId3"/>
    <p:sldId id="336" r:id="rId4"/>
    <p:sldId id="257" r:id="rId5"/>
    <p:sldId id="258" r:id="rId6"/>
    <p:sldId id="297" r:id="rId7"/>
    <p:sldId id="306" r:id="rId8"/>
    <p:sldId id="307" r:id="rId9"/>
    <p:sldId id="298" r:id="rId10"/>
    <p:sldId id="327" r:id="rId11"/>
    <p:sldId id="328" r:id="rId12"/>
    <p:sldId id="329" r:id="rId13"/>
    <p:sldId id="330" r:id="rId14"/>
    <p:sldId id="300" r:id="rId15"/>
    <p:sldId id="301" r:id="rId16"/>
    <p:sldId id="302" r:id="rId17"/>
    <p:sldId id="303" r:id="rId18"/>
    <p:sldId id="332" r:id="rId19"/>
    <p:sldId id="314" r:id="rId20"/>
    <p:sldId id="268" r:id="rId21"/>
    <p:sldId id="270" r:id="rId22"/>
    <p:sldId id="271" r:id="rId23"/>
    <p:sldId id="272" r:id="rId24"/>
    <p:sldId id="273" r:id="rId25"/>
    <p:sldId id="274" r:id="rId26"/>
    <p:sldId id="333" r:id="rId27"/>
    <p:sldId id="275" r:id="rId28"/>
    <p:sldId id="276" r:id="rId29"/>
    <p:sldId id="277" r:id="rId30"/>
    <p:sldId id="278" r:id="rId31"/>
    <p:sldId id="322" r:id="rId32"/>
    <p:sldId id="334" r:id="rId33"/>
    <p:sldId id="335" r:id="rId34"/>
    <p:sldId id="318" r:id="rId35"/>
    <p:sldId id="323" r:id="rId36"/>
    <p:sldId id="319" r:id="rId37"/>
    <p:sldId id="324" r:id="rId38"/>
    <p:sldId id="321" r:id="rId39"/>
    <p:sldId id="279" r:id="rId40"/>
    <p:sldId id="280" r:id="rId41"/>
    <p:sldId id="282" r:id="rId42"/>
    <p:sldId id="283" r:id="rId43"/>
    <p:sldId id="284" r:id="rId44"/>
    <p:sldId id="285" r:id="rId45"/>
    <p:sldId id="294" r:id="rId46"/>
    <p:sldId id="286" r:id="rId47"/>
    <p:sldId id="289" r:id="rId48"/>
    <p:sldId id="291" r:id="rId49"/>
    <p:sldId id="325" r:id="rId50"/>
    <p:sldId id="292" r:id="rId51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00"/>
    <a:srgbClr val="33CC33"/>
    <a:srgbClr val="008000"/>
    <a:srgbClr val="99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9" autoAdjust="0"/>
    <p:restoredTop sz="94660"/>
  </p:normalViewPr>
  <p:slideViewPr>
    <p:cSldViewPr>
      <p:cViewPr varScale="1">
        <p:scale>
          <a:sx n="110" d="100"/>
          <a:sy n="110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68196-4C3B-463D-B613-E5AB1ED9D806}" type="datetimeFigureOut">
              <a:rPr lang="zh-TW" altLang="en-US" smtClean="0"/>
              <a:t>2017/11/16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E6ED5-6C7A-4469-BD93-FA586FE0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4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849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5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3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3264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36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0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2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4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076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0002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6DAD3399-856E-4A76-92E5-F041063FDA1E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service-names-port-number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TCP/IP Networking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3600" dirty="0" smtClean="0">
                <a:ea typeface="新細明體" pitchFamily="18" charset="-120"/>
              </a:rPr>
              <a:t>	</a:t>
            </a:r>
            <a:r>
              <a:rPr lang="en-US" altLang="zh-TW" sz="3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 smtClean="0">
                <a:ea typeface="新細明體" pitchFamily="18" charset="-120"/>
              </a:rPr>
              <a:t> Addressing 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Nearby (same network)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086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3600" dirty="0" smtClean="0">
                <a:ea typeface="新細明體" pitchFamily="18" charset="-120"/>
              </a:rPr>
              <a:t>	</a:t>
            </a:r>
            <a:r>
              <a:rPr lang="en-US" altLang="zh-TW" sz="3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 smtClean="0">
                <a:ea typeface="新細明體" pitchFamily="18" charset="-120"/>
              </a:rPr>
              <a:t> Addressing 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Faraway (across network)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7100"/>
            <a:ext cx="7162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 smtClean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IP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32-bits, Unique Internet Address of a host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Port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16-bits, Uniquely identify application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MAC Address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Media Access Control Address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48-bits, Network Interface Card (NIC) Hardware address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11225" y="4267200"/>
            <a:ext cx="7927975" cy="2219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sabsd [/home/chwong] -chwong- ifconfig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sk0: flags=8843&lt;UP,BROADCAST,RUNNING,SIMPLEX,MULTICAST&gt; mtu 1500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140.113.17.215 netmask 0xffffff00 broadcast 140.113.17.255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140.113.17.221 netmask 0xffffffff broadcast 140.113.17.221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ether 00:11:d8:06:1e:81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media: Ethernet autoselect (100baseTX &lt;full-duplex,flag0,flag1&gt;)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lo0: flags=8049&lt;UP,LOOPBACK,RUNNING,MULTICAST&gt; mtu 16384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127.0.0.1 netmask 0xff000000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Link Layer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Network Interface and Hardware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/>
              <a:t>LAN (Local), WAN (Wide), MAN (Metropolitan)</a:t>
            </a:r>
          </a:p>
          <a:p>
            <a:pPr lvl="1" eaLnBrk="1" hangingPunct="1"/>
            <a:r>
              <a:rPr lang="en-US" altLang="zh-TW" sz="1800" smtClean="0"/>
              <a:t>Ethernet, Token-Ring, FDDI</a:t>
            </a:r>
          </a:p>
          <a:p>
            <a:pPr lvl="1" eaLnBrk="1" hangingPunct="1"/>
            <a:r>
              <a:rPr lang="en-US" altLang="zh-TW" sz="1800" smtClean="0"/>
              <a:t>PPP, xDSL, ISDN</a:t>
            </a:r>
          </a:p>
          <a:p>
            <a:pPr eaLnBrk="1" hangingPunct="1"/>
            <a:r>
              <a:rPr lang="en-US" altLang="zh-TW" sz="2000" smtClean="0"/>
              <a:t>Physical Topologies (see next slide)</a:t>
            </a:r>
          </a:p>
          <a:p>
            <a:pPr eaLnBrk="1" hangingPunct="1"/>
            <a:r>
              <a:rPr lang="en-US" altLang="zh-TW" sz="2000" smtClean="0"/>
              <a:t>Logical Topologies</a:t>
            </a:r>
          </a:p>
          <a:p>
            <a:pPr lvl="1" eaLnBrk="1" hangingPunct="1"/>
            <a:r>
              <a:rPr lang="en-US" altLang="zh-TW" sz="1800" smtClean="0"/>
              <a:t>Broadcast, Token-passing</a:t>
            </a:r>
          </a:p>
          <a:p>
            <a:pPr eaLnBrk="1" hangingPunct="1"/>
            <a:r>
              <a:rPr lang="en-US" altLang="zh-TW" sz="2000" smtClean="0"/>
              <a:t>Common LAN Devices</a:t>
            </a:r>
          </a:p>
          <a:p>
            <a:pPr lvl="1" eaLnBrk="1" hangingPunct="1"/>
            <a:r>
              <a:rPr lang="en-US" altLang="zh-TW" sz="1800" smtClean="0"/>
              <a:t>NIC, Repeater, Hub, Bridge, Switch, Router</a:t>
            </a:r>
          </a:p>
          <a:p>
            <a:pPr eaLnBrk="1" hangingPunct="1"/>
            <a:r>
              <a:rPr lang="en-US" altLang="zh-TW" sz="2000" smtClean="0"/>
              <a:t>Common LAN Media</a:t>
            </a:r>
          </a:p>
          <a:p>
            <a:pPr lvl="1" eaLnBrk="1" hangingPunct="1"/>
            <a:r>
              <a:rPr lang="en-US" altLang="zh-TW" sz="1800" smtClean="0"/>
              <a:t>UTP, STP, Coaxial Cable, Fiber Optic Cable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Network Interface and Hardware</a:t>
            </a: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2600" smtClean="0"/>
              <a:t>	– Physical Topologies</a:t>
            </a:r>
          </a:p>
        </p:txBody>
      </p:sp>
      <p:pic>
        <p:nvPicPr>
          <p:cNvPr id="17411" name="Picture 3" descr="圖片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6400"/>
            <a:ext cx="6705600" cy="46482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Network Interface and Hardware</a:t>
            </a: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2600" smtClean="0"/>
              <a:t>	– Media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Coaxial Cable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/>
              <a:t>Thicknet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v.s</a:t>
            </a:r>
            <a:r>
              <a:rPr lang="en-US" altLang="zh-TW" sz="1600" dirty="0" smtClean="0"/>
              <a:t>. </a:t>
            </a:r>
            <a:r>
              <a:rPr lang="en-US" altLang="zh-TW" sz="1600" dirty="0" err="1" smtClean="0"/>
              <a:t>thinnet</a:t>
            </a:r>
            <a:endParaRPr lang="en-US" altLang="zh-TW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BNC connector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Twisted Pair Standards</a:t>
            </a:r>
          </a:p>
          <a:p>
            <a:pPr lvl="3" eaLnBrk="1" hangingPunct="1">
              <a:lnSpc>
                <a:spcPct val="90000"/>
              </a:lnSpc>
            </a:pPr>
            <a:endParaRPr lang="en-US" altLang="zh-TW" sz="1400" dirty="0" smtClean="0"/>
          </a:p>
          <a:p>
            <a:pPr lvl="3" eaLnBrk="1" hangingPunct="1">
              <a:lnSpc>
                <a:spcPct val="90000"/>
              </a:lnSpc>
            </a:pPr>
            <a:endParaRPr lang="en-US" altLang="zh-TW" sz="1400" dirty="0" smtClean="0"/>
          </a:p>
          <a:p>
            <a:pPr lvl="3" eaLnBrk="1" hangingPunct="1">
              <a:lnSpc>
                <a:spcPct val="90000"/>
              </a:lnSpc>
            </a:pPr>
            <a:endParaRPr lang="en-US" altLang="zh-TW" sz="1400" dirty="0" smtClean="0"/>
          </a:p>
          <a:p>
            <a:pPr lvl="2" eaLnBrk="1" hangingPunct="1">
              <a:lnSpc>
                <a:spcPct val="90000"/>
              </a:lnSpc>
            </a:pPr>
            <a:endParaRPr lang="en-US" altLang="zh-TW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zh-TW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Straight-through </a:t>
            </a:r>
            <a:r>
              <a:rPr lang="en-US" altLang="zh-TW" sz="1600" dirty="0" err="1" smtClean="0"/>
              <a:t>v.s</a:t>
            </a:r>
            <a:r>
              <a:rPr lang="en-US" altLang="zh-TW" sz="1600" dirty="0" smtClean="0"/>
              <a:t>. Crossover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RJ-45 connector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Fiber Optic Cable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Multimode </a:t>
            </a:r>
            <a:r>
              <a:rPr lang="en-US" altLang="zh-TW" sz="1600" dirty="0" err="1" smtClean="0"/>
              <a:t>v.s</a:t>
            </a:r>
            <a:r>
              <a:rPr lang="en-US" altLang="zh-TW" sz="1600" dirty="0" smtClean="0"/>
              <a:t>. single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Wireless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IrDA, Radio (2.4GHz, 5GHz)</a:t>
            </a:r>
          </a:p>
        </p:txBody>
      </p:sp>
      <p:graphicFrame>
        <p:nvGraphicFramePr>
          <p:cNvPr id="72708" name="Group 4"/>
          <p:cNvGraphicFramePr>
            <a:graphicFrameLocks noGrp="1"/>
          </p:cNvGraphicFramePr>
          <p:nvPr/>
        </p:nvGraphicFramePr>
        <p:xfrm>
          <a:off x="1828800" y="3011488"/>
          <a:ext cx="6954838" cy="1103313"/>
        </p:xfrm>
        <a:graphic>
          <a:graphicData uri="http://schemas.openxmlformats.org/drawingml/2006/table">
            <a:tbl>
              <a:tblPr/>
              <a:tblGrid>
                <a:gridCol w="869950"/>
                <a:gridCol w="601663"/>
                <a:gridCol w="936625"/>
                <a:gridCol w="601662"/>
                <a:gridCol w="720725"/>
                <a:gridCol w="857250"/>
                <a:gridCol w="900113"/>
                <a:gridCol w="665162"/>
                <a:gridCol w="801688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Pin#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T568-A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T568-B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78" name="Picture 46" descr="RJ4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6" r="11951" b="10120"/>
          <a:stretch/>
        </p:blipFill>
        <p:spPr>
          <a:xfrm>
            <a:off x="5943601" y="4648200"/>
            <a:ext cx="2514600" cy="1524000"/>
          </a:xfrm>
          <a:noFill/>
        </p:spPr>
      </p:pic>
      <p:pic>
        <p:nvPicPr>
          <p:cNvPr id="18479" name="Picture 47" descr="\\lucky7.cs.nctu.edu.tw\lwhsu\nasa\lwhsu\sa\week10\ut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857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Link Layer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zh-TW" dirty="0" smtClean="0"/>
              <a:t>Ethernet: the common LAN</a:t>
            </a:r>
          </a:p>
          <a:p>
            <a:pPr lvl="1" eaLnBrk="1" hangingPunct="1">
              <a:defRPr/>
            </a:pPr>
            <a:r>
              <a:rPr lang="en-US" altLang="zh-TW" dirty="0" smtClean="0"/>
              <a:t>10 Mb/s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100 Mb/s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1Gb/s</a:t>
            </a:r>
          </a:p>
          <a:p>
            <a:pPr lvl="1" eaLnBrk="1" hangingPunct="1">
              <a:defRPr/>
            </a:pPr>
            <a:r>
              <a:rPr lang="en-US" altLang="zh-TW" dirty="0" smtClean="0"/>
              <a:t>802.3 </a:t>
            </a:r>
            <a:r>
              <a:rPr lang="en-US" altLang="zh-TW" dirty="0" smtClean="0">
                <a:sym typeface="Wingdings" pitchFamily="2" charset="2"/>
              </a:rPr>
              <a:t> 802.3u  802.3z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 smtClean="0"/>
              <a:t>CSMA/CD  </a:t>
            </a:r>
            <a:r>
              <a:rPr lang="en-US" altLang="zh-TW" sz="1800" dirty="0" smtClean="0"/>
              <a:t>(Carrier Sense Multiple Access/Collision Detect)</a:t>
            </a:r>
          </a:p>
          <a:p>
            <a:pPr eaLnBrk="1" hangingPunct="1">
              <a:defRPr/>
            </a:pPr>
            <a:r>
              <a:rPr lang="en-US" altLang="zh-TW" dirty="0" smtClean="0"/>
              <a:t>Ethernet Address (48bits)</a:t>
            </a:r>
          </a:p>
          <a:p>
            <a:pPr lvl="1" eaLnBrk="1" hangingPunct="1">
              <a:defRPr/>
            </a:pPr>
            <a:r>
              <a:rPr lang="en-US" altLang="zh-TW" sz="2400" dirty="0" smtClean="0"/>
              <a:t>00:80:c8:92:0e:e1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Ethernet Frame</a:t>
            </a:r>
          </a:p>
          <a:p>
            <a:pPr lvl="1" eaLnBrk="1" hangingPunct="1">
              <a:defRPr/>
            </a:pPr>
            <a:r>
              <a:rPr lang="en-US" altLang="zh-TW" dirty="0" smtClean="0"/>
              <a:t>Ethernet MTU (</a:t>
            </a:r>
            <a:r>
              <a:rPr lang="en-US" altLang="zh-TW" dirty="0" smtClean="0">
                <a:ea typeface="新細明體" pitchFamily="18" charset="-120"/>
              </a:rPr>
              <a:t>Maximum Transmission Unit)</a:t>
            </a:r>
            <a:r>
              <a:rPr lang="en-US" altLang="zh-TW" dirty="0" smtClean="0"/>
              <a:t> is 1500 bytes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IP fragmentation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Path MTU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MTU of various physical device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762000" y="5410200"/>
            <a:ext cx="8001000" cy="1066800"/>
            <a:chOff x="192" y="3264"/>
            <a:chExt cx="5040" cy="672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192" y="3264"/>
              <a:ext cx="134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Preamble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64 bits</a:t>
              </a:r>
            </a:p>
          </p:txBody>
        </p: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1008" y="3264"/>
              <a:ext cx="960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 addr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48 bits</a:t>
              </a:r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1680" y="3264"/>
              <a:ext cx="960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S addr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48 bits</a:t>
              </a:r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2352" y="3264"/>
              <a:ext cx="86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Type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16 bits</a:t>
              </a: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2928" y="3264"/>
              <a:ext cx="1728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Data</a:t>
              </a:r>
            </a:p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(max 1500 bytes)</a:t>
              </a: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4464" y="3264"/>
              <a:ext cx="768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CRC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32 bits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Network Layer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Path Determination</a:t>
            </a:r>
          </a:p>
          <a:p>
            <a:pPr lvl="1" eaLnBrk="1" hangingPunct="1"/>
            <a:r>
              <a:rPr lang="en-US" altLang="zh-TW" smtClean="0"/>
              <a:t>The Internet Protocol (IP)</a:t>
            </a:r>
          </a:p>
          <a:p>
            <a:pPr lvl="2" eaLnBrk="1" hangingPunct="1"/>
            <a:r>
              <a:rPr lang="en-US" altLang="zh-TW" smtClean="0"/>
              <a:t>IP address (32 bits)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Topics</a:t>
            </a:r>
          </a:p>
          <a:p>
            <a:pPr lvl="1" eaLnBrk="1" hangingPunct="1"/>
            <a:r>
              <a:rPr lang="en-US" altLang="zh-TW" smtClean="0"/>
              <a:t>IP Address</a:t>
            </a:r>
          </a:p>
          <a:p>
            <a:pPr lvl="1" eaLnBrk="1" hangingPunct="1"/>
            <a:r>
              <a:rPr lang="en-US" altLang="zh-TW" smtClean="0"/>
              <a:t>Subnetting and netmask</a:t>
            </a:r>
          </a:p>
          <a:p>
            <a:pPr lvl="1" eaLnBrk="1" hangingPunct="1"/>
            <a:r>
              <a:rPr lang="en-US" altLang="zh-TW" smtClean="0"/>
              <a:t>Address types</a:t>
            </a:r>
          </a:p>
          <a:p>
            <a:pPr lvl="1" eaLnBrk="1" hangingPunct="1"/>
            <a:r>
              <a:rPr lang="en-US" altLang="zh-TW" smtClean="0"/>
              <a:t>Routing</a:t>
            </a:r>
          </a:p>
          <a:p>
            <a:pPr lvl="1"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Introduction</a:t>
            </a:r>
          </a:p>
          <a:p>
            <a:pPr eaLnBrk="1" hangingPunct="1"/>
            <a:r>
              <a:rPr lang="en-US" altLang="zh-TW" smtClean="0"/>
              <a:t>Layers of TCP/IP</a:t>
            </a:r>
          </a:p>
          <a:p>
            <a:pPr lvl="1" eaLnBrk="1" hangingPunct="1"/>
            <a:r>
              <a:rPr lang="en-US" altLang="zh-TW" smtClean="0"/>
              <a:t>Link Layer</a:t>
            </a:r>
          </a:p>
          <a:p>
            <a:pPr lvl="1" eaLnBrk="1" hangingPunct="1"/>
            <a:r>
              <a:rPr lang="en-US" altLang="zh-TW" smtClean="0"/>
              <a:t>Network Layer</a:t>
            </a:r>
          </a:p>
          <a:p>
            <a:pPr lvl="1" eaLnBrk="1" hangingPunct="1"/>
            <a:r>
              <a:rPr lang="en-US" altLang="zh-TW" smtClean="0"/>
              <a:t>Transport Layer</a:t>
            </a:r>
          </a:p>
          <a:p>
            <a:pPr lvl="1" eaLnBrk="1" hangingPunct="1"/>
            <a:r>
              <a:rPr lang="en-US" altLang="zh-TW" smtClean="0"/>
              <a:t>Application Layer</a:t>
            </a:r>
          </a:p>
          <a:p>
            <a:pPr eaLnBrk="1" hangingPunct="1"/>
            <a:r>
              <a:rPr lang="en-US" altLang="zh-TW" smtClean="0"/>
              <a:t>Network Interface and Hardware</a:t>
            </a:r>
          </a:p>
          <a:p>
            <a:pPr eaLnBrk="1" hangingPunct="1"/>
            <a:r>
              <a:rPr lang="en-US" altLang="zh-TW" smtClean="0"/>
              <a:t>Networking </a:t>
            </a:r>
          </a:p>
          <a:p>
            <a:pPr eaLnBrk="1" hangingPunct="1"/>
            <a:r>
              <a:rPr lang="en-US" altLang="zh-TW" smtClean="0"/>
              <a:t>ARP</a:t>
            </a:r>
          </a:p>
          <a:p>
            <a:pPr eaLnBrk="1" hangingPunct="1"/>
            <a:r>
              <a:rPr lang="en-US" altLang="zh-TW" smtClean="0"/>
              <a:t>Setting up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IP Address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32-bit long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Network part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Identify a logical network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Host part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Identify a machine on certain network</a:t>
            </a: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IP address category</a:t>
            </a:r>
          </a:p>
        </p:txBody>
      </p:sp>
      <p:pic>
        <p:nvPicPr>
          <p:cNvPr id="22532" name="Picture 4" descr="img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7315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24400" y="1447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q"/>
            </a:pPr>
            <a:r>
              <a:rPr kumimoji="1" lang="en-US" altLang="zh-TW" sz="2000" dirty="0">
                <a:latin typeface="Times New Roman" panose="02020603050405020304" pitchFamily="18" charset="0"/>
              </a:rPr>
              <a:t>Ex: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</a:rPr>
              <a:t>NCTU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Class B address: 140.113.0.0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Network ID: 140.113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Number of hosts: </a:t>
            </a:r>
            <a:r>
              <a:rPr kumimoji="1" lang="en-US" altLang="zh-TW" sz="1600" dirty="0" smtClean="0">
                <a:latin typeface="Times New Roman" panose="02020603050405020304" pitchFamily="18" charset="0"/>
              </a:rPr>
              <a:t>256*256 </a:t>
            </a:r>
            <a:r>
              <a:rPr kumimoji="1" lang="en-US" altLang="zh-TW" sz="1600" dirty="0">
                <a:latin typeface="Times New Roman" panose="02020603050405020304" pitchFamily="18" charset="0"/>
              </a:rPr>
              <a:t>= </a:t>
            </a:r>
            <a:r>
              <a:rPr kumimoji="1" lang="en-US" altLang="zh-TW" sz="1600" dirty="0" smtClean="0">
                <a:latin typeface="Times New Roman" panose="02020603050405020304" pitchFamily="18" charset="0"/>
              </a:rPr>
              <a:t>65536</a:t>
            </a:r>
            <a:endParaRPr kumimoji="1" lang="en-US" altLang="zh-TW" sz="1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endParaRPr kumimoji="1" lang="en-US" altLang="zh-TW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(1)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Subnetting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Borrow some bits from network ID to extends hosts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ClassB address : 140.113.0.0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   = 256 ClassC-like IP addresses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   in N.N.N.H subnetting method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140.113.209.0 subnet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Netmask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Specify how many bits of network-ID are used for network-ID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Continuous 1 bits form the network 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255.255.255.0 in NCTU-CS example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256 hosts available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255.255.255.248 in ADSL example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Only 8 hosts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How to determine your network ID?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Bitwise-AND IP and netmask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140.113.214.37 &amp; 255.255.255.0 </a:t>
            </a:r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 140.113.214.0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255.255.255.0  140.113.209.0</a:t>
            </a:r>
          </a:p>
          <a:p>
            <a:pPr lvl="2" eaLnBrk="1" hangingPunct="1"/>
            <a:endParaRPr lang="en-US" altLang="zh-TW" sz="1600" b="1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140.113.214.37 &amp; 255.255.0.0  140.113.0.0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255.255.0.0  140.113.0.0</a:t>
            </a:r>
          </a:p>
          <a:p>
            <a:pPr lvl="2" eaLnBrk="1" hangingPunct="1"/>
            <a:endParaRPr lang="en-US" altLang="zh-TW" sz="1600" b="1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211.23.188.78 &amp; 255.255.255.248  211.23.188.72</a:t>
            </a:r>
          </a:p>
          <a:p>
            <a:pPr lvl="3" eaLnBrk="1" hangingPunct="1"/>
            <a:r>
              <a:rPr lang="en-US" altLang="zh-TW" sz="14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78 = 01001110</a:t>
            </a:r>
          </a:p>
          <a:p>
            <a:pPr lvl="3" eaLnBrk="1" hangingPunct="1"/>
            <a:r>
              <a:rPr lang="en-US" altLang="zh-TW" sz="14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78 &amp; 248= 01001110 &amp; 11111000 =72</a:t>
            </a:r>
            <a:endParaRPr lang="en-US" altLang="zh-TW" sz="1400" b="1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(3)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 a subnet, not all IP are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The first one IP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network 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The last one IP  broadcast address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Ex:</a:t>
            </a: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762000" y="3651250"/>
            <a:ext cx="8153400" cy="1758950"/>
            <a:chOff x="480" y="2300"/>
            <a:chExt cx="5136" cy="1108"/>
          </a:xfrm>
        </p:grpSpPr>
        <p:sp>
          <p:nvSpPr>
            <p:cNvPr id="25605" name="Rectangle 6"/>
            <p:cNvSpPr>
              <a:spLocks noChangeArrowheads="1"/>
            </p:cNvSpPr>
            <p:nvPr/>
          </p:nvSpPr>
          <p:spPr bwMode="auto">
            <a:xfrm>
              <a:off x="480" y="2300"/>
              <a:ext cx="2640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>
                  <a:sym typeface="Wingdings" panose="05000000000000000000" pitchFamily="2" charset="2"/>
                </a:rPr>
                <a:t>Netmask 255.255.255.0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140.113.209.32/24</a:t>
              </a:r>
            </a:p>
            <a:p>
              <a:endParaRPr kumimoji="1" lang="en-US" altLang="zh-TW">
                <a:sym typeface="Wingdings" panose="05000000000000000000" pitchFamily="2" charset="2"/>
              </a:endParaRPr>
            </a:p>
            <a:p>
              <a:r>
                <a:rPr kumimoji="1" lang="en-US" altLang="zh-TW"/>
                <a:t>140.113.209.0	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140.113.209.255	 broadcast address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 ~ 254, total 254 IPs are usable</a:t>
              </a:r>
            </a:p>
          </p:txBody>
        </p:sp>
        <p:sp>
          <p:nvSpPr>
            <p:cNvPr id="25606" name="Rectangle 7"/>
            <p:cNvSpPr>
              <a:spLocks noChangeArrowheads="1"/>
            </p:cNvSpPr>
            <p:nvPr/>
          </p:nvSpPr>
          <p:spPr bwMode="auto">
            <a:xfrm>
              <a:off x="3120" y="2300"/>
              <a:ext cx="2496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/>
                <a:t>Netmask 255.255.255.252</a:t>
              </a:r>
            </a:p>
            <a:p>
              <a:r>
                <a:rPr kumimoji="1" lang="en-US" altLang="zh-TW"/>
                <a:t>211.23.188.78/29</a:t>
              </a:r>
            </a:p>
            <a:p>
              <a:endParaRPr kumimoji="1" lang="en-US" altLang="zh-TW"/>
            </a:p>
            <a:p>
              <a:r>
                <a:rPr kumimoji="1" lang="en-US" altLang="zh-TW"/>
                <a:t>211.23.188.72 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/>
                <a:t>211.23.188.79 </a:t>
              </a:r>
              <a:r>
                <a:rPr kumimoji="1" lang="en-US" altLang="zh-TW">
                  <a:sym typeface="Wingdings" panose="05000000000000000000" pitchFamily="2" charset="2"/>
                </a:rPr>
                <a:t> broadcast address</a:t>
              </a:r>
            </a:p>
            <a:p>
              <a:r>
                <a:rPr kumimoji="1" lang="en-US" altLang="zh-TW"/>
                <a:t>73 ~ 78, total 6 IPs are usable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(4)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smallest subnetting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 portion : 30 bits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Host portion : 2 bits</a:t>
            </a:r>
          </a:p>
          <a:p>
            <a:pPr lvl="1" eaLnBrk="1" hangingPunct="1">
              <a:buFontTx/>
              <a:buNone/>
            </a:pP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4 hosts, but only 2 IPs are available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ipcalc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/usr/ports/net-mgmt/ipcalc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4" r="32813" b="9030"/>
          <a:stretch>
            <a:fillRect/>
          </a:stretch>
        </p:blipFill>
        <p:spPr bwMode="auto">
          <a:xfrm>
            <a:off x="914400" y="3938588"/>
            <a:ext cx="80010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(5)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Network configuration for various lengths of netmask</a:t>
            </a:r>
          </a:p>
        </p:txBody>
      </p:sp>
      <p:pic>
        <p:nvPicPr>
          <p:cNvPr id="27652" name="Picture 4" descr="img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6000" b="20580"/>
          <a:stretch>
            <a:fillRect/>
          </a:stretch>
        </p:blipFill>
        <p:spPr bwMode="auto">
          <a:xfrm>
            <a:off x="1295400" y="2057400"/>
            <a:ext cx="7086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The Network Layer</a:t>
            </a:r>
            <a:br>
              <a:rPr lang="en-US" altLang="zh-TW" dirty="0" smtClean="0"/>
            </a:br>
            <a:r>
              <a:rPr lang="en-US" altLang="zh-TW" dirty="0" smtClean="0"/>
              <a:t>	</a:t>
            </a:r>
            <a:r>
              <a:rPr lang="en-US" altLang="zh-TW" sz="3600" dirty="0" smtClean="0"/>
              <a:t>– </a:t>
            </a:r>
            <a:r>
              <a:rPr lang="en-US" altLang="zh-TW" sz="2600" dirty="0" smtClean="0"/>
              <a:t>IP address crisis </a:t>
            </a:r>
            <a:endParaRPr lang="zh-TW" altLang="en-US" sz="2600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IP address crisis</a:t>
            </a:r>
          </a:p>
          <a:p>
            <a:pPr lvl="1"/>
            <a:r>
              <a:rPr lang="en-US" altLang="zh-TW" smtClean="0"/>
              <a:t>Run out of class B address</a:t>
            </a:r>
          </a:p>
          <a:p>
            <a:pPr lvl="2"/>
            <a:r>
              <a:rPr lang="en-US" altLang="zh-TW" smtClean="0"/>
              <a:t>The most desirable ones for moderately large organizations</a:t>
            </a:r>
          </a:p>
          <a:p>
            <a:pPr lvl="1"/>
            <a:r>
              <a:rPr lang="en-US" altLang="zh-TW" smtClean="0"/>
              <a:t>IP address were being allocated on a FCFS </a:t>
            </a:r>
          </a:p>
          <a:p>
            <a:pPr lvl="2"/>
            <a:r>
              <a:rPr lang="en-US" altLang="zh-TW" smtClean="0"/>
              <a:t>With no locality of reference</a:t>
            </a:r>
          </a:p>
          <a:p>
            <a:pPr lvl="2"/>
            <a:endParaRPr lang="en-US" altLang="zh-TW" smtClean="0"/>
          </a:p>
          <a:p>
            <a:r>
              <a:rPr lang="en-US" altLang="zh-TW" smtClean="0"/>
              <a:t>Solutions</a:t>
            </a:r>
          </a:p>
          <a:p>
            <a:pPr lvl="1"/>
            <a:r>
              <a:rPr lang="en-US" altLang="zh-TW" smtClean="0"/>
              <a:t>Short term </a:t>
            </a:r>
          </a:p>
          <a:p>
            <a:pPr lvl="2"/>
            <a:r>
              <a:rPr lang="en-US" altLang="zh-TW" smtClean="0"/>
              <a:t>Subnetting and CIDR (classless inter-domain routing)</a:t>
            </a:r>
          </a:p>
          <a:p>
            <a:pPr lvl="2"/>
            <a:r>
              <a:rPr lang="en-US" altLang="zh-TW" smtClean="0"/>
              <a:t>NAT (network address translation)</a:t>
            </a:r>
          </a:p>
          <a:p>
            <a:pPr lvl="1"/>
            <a:r>
              <a:rPr lang="en-US" altLang="zh-TW" smtClean="0"/>
              <a:t>Long term</a:t>
            </a:r>
          </a:p>
          <a:p>
            <a:pPr lvl="2"/>
            <a:r>
              <a:rPr lang="en-US" altLang="zh-TW" smtClean="0"/>
              <a:t>IPv6</a:t>
            </a:r>
          </a:p>
          <a:p>
            <a:pPr lvl="2"/>
            <a:endParaRPr lang="zh-TW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Network Layer</a:t>
            </a:r>
            <a:br>
              <a:rPr lang="en-US" altLang="zh-TW" dirty="0" smtClean="0"/>
            </a:br>
            <a:r>
              <a:rPr lang="en-US" altLang="zh-TW" sz="2600" dirty="0" smtClean="0"/>
              <a:t>	– NAT (1)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Private Address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Packets that bearing private address will not go out to the Internet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3 private addresses range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Depend on the size of your organization</a:t>
            </a:r>
          </a:p>
        </p:txBody>
      </p:sp>
      <p:pic>
        <p:nvPicPr>
          <p:cNvPr id="29700" name="Picture 5" descr="img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14941"/>
          <a:stretch>
            <a:fillRect/>
          </a:stretch>
        </p:blipFill>
        <p:spPr bwMode="auto">
          <a:xfrm>
            <a:off x="1828800" y="3276600"/>
            <a:ext cx="62484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35538"/>
            <a:ext cx="220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37138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Network Layer</a:t>
            </a:r>
            <a:br>
              <a:rPr lang="en-US" altLang="zh-TW" dirty="0" smtClean="0"/>
            </a:br>
            <a:r>
              <a:rPr lang="en-US" altLang="zh-TW" sz="2600" dirty="0" smtClean="0"/>
              <a:t>	– NAT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NAT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Network Address Translation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Allow hosts using private address to talk with outside</a:t>
            </a:r>
          </a:p>
        </p:txBody>
      </p:sp>
      <p:pic>
        <p:nvPicPr>
          <p:cNvPr id="30724" name="Picture 4" descr="n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 b="3876"/>
          <a:stretch>
            <a:fillRect/>
          </a:stretch>
        </p:blipFill>
        <p:spPr bwMode="auto">
          <a:xfrm>
            <a:off x="1219200" y="2468563"/>
            <a:ext cx="7315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Routing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0866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Goal: Direct a packet closer to the destination</a:t>
            </a:r>
          </a:p>
          <a:p>
            <a:pPr eaLnBrk="1" hangingPunct="1"/>
            <a:r>
              <a:rPr lang="en-US" altLang="zh-TW" sz="2000" smtClean="0"/>
              <a:t>Flat v.s. Hierarchical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Routing table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Routing information (which kind of packets to which way)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Rule-based information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Kernel will pick the most suitable way to route the packets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69950" y="3429000"/>
            <a:ext cx="7740650" cy="3308350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chbsd [/home/chwong] -chwong- netstat -rn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Routing tables</a:t>
            </a:r>
          </a:p>
          <a:p>
            <a:endParaRPr lang="en-US" altLang="zh-TW" sz="1600" b="1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Internet: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Destination        Gateway            Flags    Refs      Use  Netif Expire</a:t>
            </a:r>
          </a:p>
          <a:p>
            <a:r>
              <a:rPr lang="en-US" altLang="zh-TW" sz="1600" b="1">
                <a:solidFill>
                  <a:srgbClr val="FF66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            140.113.17.254</a:t>
            </a:r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UGS         0  4439610    dc0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127.0.0.1          127.0.0.1          UH          0     3887    lo0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140.113.17/24      link#1             UC          0        0    dc0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140.113.17.209     00:0d:61:21:02:54  UHLW        1       38    dc0    477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140.113.17.212     00:90:96:23:8f:7d  UHLW        1    22558    lo0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140.113.17.215     00:11:d8:06:1e:81  UHLW        1       17    dc0   1188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140.113.17.248     00:0b:ac:d7:93:40  UHLW        1        0    dc0   1170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140.113.17.254     00:90:69:64:ec:00  UHLW        2        0    dc0   1200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556" y="3286124"/>
            <a:ext cx="4376121" cy="2182493"/>
            <a:chOff x="4540268" y="2743200"/>
            <a:chExt cx="4376121" cy="2182493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376" y="2743200"/>
              <a:ext cx="3014846" cy="2130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4540268" y="3665212"/>
              <a:ext cx="2425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+mn-lt"/>
                </a:rPr>
                <a:t>Stanford Research Institute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254955" y="4587139"/>
              <a:ext cx="1678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+mn-lt"/>
                </a:rPr>
                <a:t>UC Santa Barbara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189634" y="3665212"/>
              <a:ext cx="1726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+mn-lt"/>
                </a:rPr>
                <a:t>University of Utah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498249" y="4587139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+mn-lt"/>
                </a:rPr>
                <a:t>UCLA</a:t>
              </a:r>
              <a:endParaRPr lang="zh-TW" altLang="en-US" sz="1600" dirty="0">
                <a:latin typeface="+mn-lt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3600" dirty="0" smtClean="0">
                <a:ea typeface="新細明體" pitchFamily="18" charset="-120"/>
              </a:rPr>
              <a:t>	</a:t>
            </a:r>
            <a:r>
              <a:rPr lang="en-US" altLang="zh-TW" sz="3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 smtClean="0">
                <a:ea typeface="新細明體" pitchFamily="18" charset="-120"/>
              </a:rPr>
              <a:t> APRANET </a:t>
            </a:r>
            <a:endParaRPr lang="zh-TW" altLang="en-US" dirty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Advanced </a:t>
            </a:r>
            <a:r>
              <a:rPr lang="en-US" altLang="zh-TW" dirty="0"/>
              <a:t>Research Projects Agency </a:t>
            </a:r>
            <a:r>
              <a:rPr lang="en-US" altLang="zh-TW" dirty="0" smtClean="0"/>
              <a:t>Network</a:t>
            </a:r>
          </a:p>
          <a:p>
            <a:pPr lvl="1"/>
            <a:r>
              <a:rPr lang="en-US" altLang="zh-TW" dirty="0"/>
              <a:t>NCP (Network </a:t>
            </a:r>
            <a:r>
              <a:rPr lang="en-US" altLang="zh-TW" dirty="0" smtClean="0"/>
              <a:t>Control Protocol)</a:t>
            </a:r>
          </a:p>
          <a:p>
            <a:pPr lvl="2"/>
            <a:r>
              <a:rPr lang="en-US" altLang="zh-TW" dirty="0"/>
              <a:t>A</a:t>
            </a:r>
            <a:r>
              <a:rPr lang="en-US" altLang="zh-TW" dirty="0" smtClean="0"/>
              <a:t>llow </a:t>
            </a:r>
            <a:r>
              <a:rPr lang="en-US" altLang="zh-TW" dirty="0"/>
              <a:t>an exchange of information between separated computers</a:t>
            </a:r>
            <a:endParaRPr lang="zh-TW" altLang="en-US" dirty="0" smtClean="0"/>
          </a:p>
        </p:txBody>
      </p:sp>
      <p:pic>
        <p:nvPicPr>
          <p:cNvPr id="1026" name="Picture 2" descr="http://blog.dreamhardware.com/wp-content/uploads/2014/09/Arpanet.geographic_map_September_1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86124"/>
            <a:ext cx="47625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Routing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Static 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Statically configured by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route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% route add default 140.113.235.254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% route add 192.168.1.0/24 192.168.1.254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Dynamic 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gated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Routing (3)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 smtClean="0"/>
              <a:t>“ping -R” and “traceroute”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752600" y="1676400"/>
            <a:ext cx="6705600" cy="5003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[/home/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-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ping -c 1 -R </a:t>
            </a:r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www.nctu.edu.tw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PING www.nctu.edu.tw (140.113.250.5): 56 data bytes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64 bytes from 140.113.250.5: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icmp_seq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=0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ttl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=61 time=2.249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RR:     ProjE27-253.NCTU.edu.tw (140.113.27.253)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140.113.0.57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CC250-gw.NCTU.edu.tw (140.113.250.253)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www.NCTU.edu.tw (140.113.250.5)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www.NCTU.edu.tw (140.113.250.5)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140.113.0.58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ProjE27-254.NCTU.edu.tw (140.113.27.254)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e3rtn.csie.nctu.edu.tw (140.113.17.254)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chbsd.csie.nctu.edu.tw (140.113.17.212)</a:t>
            </a:r>
          </a:p>
          <a:p>
            <a:pPr>
              <a:defRPr/>
            </a:pP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--- www.nctu.edu.tw ping statistics ---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packets transmitted, 1 packets received, 0% packet loss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round-trip min/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avg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/max/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stddev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2.249/2.249/2.249/0.000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[/home/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-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traceroute www.nctu.edu.tw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traceroute to www.nctu.edu.tw (140.113.250.5), 64 hops max, 40 byte packets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  e3rtn (140.113.17.254)  0.524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0.406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0.512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  ProjE27-254.NCTU.edu.tw (140.113.27.254)  0.574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0.501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0.422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 140.113.0.58 (140.113.0.58)  0.487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0.583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0.541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4  www.NCTU.edu.tw (140.113.250.5)  0.673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0.611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0.621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Transport Layer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Transport Layer</a:t>
            </a:r>
            <a:br>
              <a:rPr lang="en-US" altLang="zh-TW" smtClean="0"/>
            </a:br>
            <a:r>
              <a:rPr lang="en-US" altLang="zh-TW" sz="2600" smtClean="0"/>
              <a:t>	– ports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16-bits number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Preserve ports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1 ~ 1024 (root access only)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Well-known port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/services</a:t>
            </a: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IANA Service Name and Transport Protocol Port Number Registry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  <a:hlinkClick r:id="rId2"/>
              </a:rPr>
              <a:t>https://</a:t>
            </a:r>
            <a:r>
              <a:rPr lang="en-US" altLang="zh-TW" sz="1400" dirty="0" smtClean="0">
                <a:ea typeface="新細明體" panose="02020500000000000000" pitchFamily="18" charset="-120"/>
                <a:hlinkClick r:id="rId2"/>
              </a:rPr>
              <a:t>www.iana.org/assignments/service-names-port-numbers</a:t>
            </a:r>
            <a:endParaRPr lang="en-US" altLang="zh-TW" sz="1400" dirty="0" smtClean="0">
              <a:ea typeface="新細明體" panose="02020500000000000000" pitchFamily="18" charset="-12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76400" y="3200400"/>
            <a:ext cx="6267450" cy="2682875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chargen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19/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ttytst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source        #Character Generator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chargen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19/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ttytst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source        #Character Generator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ftp-data         20/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[Default Data]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ftp-data         20/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[Default Data]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              21/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[Control]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              21/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[Control]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ssh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22/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#Secure Shell Login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ssh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22/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#Secure Shell Login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telnet           23/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endParaRPr lang="en-US" altLang="zh-TW" sz="1400" b="1" dirty="0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telnet           23/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endParaRPr lang="en-US" altLang="zh-TW" sz="1400" b="1" dirty="0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Transport Layer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UDP v.s. TCP</a:t>
            </a:r>
          </a:p>
        </p:txBody>
      </p:sp>
      <p:graphicFrame>
        <p:nvGraphicFramePr>
          <p:cNvPr id="105520" name="Group 48"/>
          <p:cNvGraphicFramePr>
            <a:graphicFrameLocks noGrp="1"/>
          </p:cNvGraphicFramePr>
          <p:nvPr/>
        </p:nvGraphicFramePr>
        <p:xfrm>
          <a:off x="1066800" y="2057400"/>
          <a:ext cx="7467600" cy="4064002"/>
        </p:xfrm>
        <a:graphic>
          <a:graphicData uri="http://schemas.openxmlformats.org/drawingml/2006/table">
            <a:tbl>
              <a:tblPr/>
              <a:tblGrid>
                <a:gridCol w="4114800"/>
                <a:gridCol w="1828800"/>
                <a:gridCol w="1524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Function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UDP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TCP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Connection-oriented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Message boundaries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Data checksum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Optional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Positive acknowledgement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Time-out and retransmit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Duplicate detection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Sequencing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Flow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Transport Layer</a:t>
            </a:r>
            <a:br>
              <a:rPr lang="en-US" altLang="zh-TW" smtClean="0"/>
            </a:br>
            <a:r>
              <a:rPr lang="en-US" altLang="zh-TW" sz="2600" smtClean="0"/>
              <a:t>	– useful commands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tcpdump, sniffit, trafshow, netstat -s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990600" y="1828800"/>
            <a:ext cx="7772400" cy="415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 [/home/chwong] -chwong- sudo tcpdump -n host 140.113.235.131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tcpdump: verbose output suppressed, use -v or -vv for full protocol decode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listening on dc0, link-type EN10MB (Ethernet), capture size 96 bytes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11:25:50.996542 IP 140.113.17.212.61233 &gt; 140.113.235.131.22: P 266166194:266166226(32) ack 938637316 win 33304 &lt;nop,nop,timestamp 3368918203 130908112&gt;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11:25:50.998247 IP 140.113.235.131.22 &gt; 140.113.17.212.61233: P 1:33(32) ack 32 win 33304 &lt;nop,nop,timestamp 134993614 3368918203&gt;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11:25:50.998396 IP 140.113.235.131.22 &gt; 140.113.17.212.61233: P 33:65(32) ack 32 win 33304 &lt;nop,nop,timestamp 134993614 3368918203&gt;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11:25:50.998438 IP 140.113.17.212.61233 &gt; 140.113.235.131.22: . ack 65 win 33288 &lt;nop,nop,timestamp 3368918205 134993614&gt;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11:26:36.935422 IP 140.113.17.212 &gt; 140.113.235.131: ICMP echo request, id 28124, seq 0, length 64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11:26:36.935761 IP 140.113.235.131 &gt; 140.113.17.212: ICMP echo reply, id 28124, seq 0, length 64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^C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 packets captured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697 packets received by filter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 packets dropped by kernel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Application Layer</a:t>
            </a:r>
            <a:endParaRPr lang="en-US" altLang="zh-TW" sz="26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Client-Server Model</a:t>
            </a:r>
          </a:p>
          <a:p>
            <a:pPr lvl="1" eaLnBrk="1" hangingPunct="1"/>
            <a:r>
              <a:rPr lang="en-US" altLang="zh-TW" smtClean="0"/>
              <a:t>Port Numbers:</a:t>
            </a:r>
          </a:p>
          <a:p>
            <a:pPr lvl="2" eaLnBrk="1" hangingPunct="1"/>
            <a:r>
              <a:rPr lang="en-US" altLang="zh-TW" smtClean="0"/>
              <a:t>/etc/services</a:t>
            </a:r>
          </a:p>
          <a:p>
            <a:pPr lvl="2" eaLnBrk="1" hangingPunct="1"/>
            <a:r>
              <a:rPr lang="en-US" altLang="zh-TW" smtClean="0"/>
              <a:t>The first 1024 ports are reserved ports</a:t>
            </a:r>
          </a:p>
          <a:p>
            <a:pPr lvl="1" eaLnBrk="1" hangingPunct="1"/>
            <a:r>
              <a:rPr lang="en-US" altLang="zh-TW" smtClean="0"/>
              <a:t>Internet Services</a:t>
            </a:r>
          </a:p>
          <a:p>
            <a:pPr lvl="2" eaLnBrk="1" hangingPunct="1"/>
            <a:r>
              <a:rPr lang="en-US" altLang="zh-TW" smtClean="0"/>
              <a:t>inetd and /etc/inetd.conf</a:t>
            </a:r>
          </a:p>
          <a:p>
            <a:pPr lvl="1" eaLnBrk="1" hangingPunct="1"/>
            <a:r>
              <a:rPr lang="en-US" altLang="zh-TW" smtClean="0"/>
              <a:t>DNS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Application Layer</a:t>
            </a:r>
            <a:br>
              <a:rPr lang="en-US" altLang="zh-TW" smtClean="0"/>
            </a:br>
            <a:r>
              <a:rPr lang="en-US" altLang="zh-TW" sz="2600" smtClean="0"/>
              <a:t>	– inetd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inetd – internet ``super-server'‘</a:t>
            </a:r>
          </a:p>
          <a:p>
            <a:pPr lvl="1" eaLnBrk="1" hangingPunct="1"/>
            <a:r>
              <a:rPr lang="en-US" altLang="zh-TW" smtClean="0"/>
              <a:t>add inetd_enable="YES" into /etc/rc.conf</a:t>
            </a:r>
          </a:p>
          <a:p>
            <a:pPr lvl="1" eaLnBrk="1" hangingPunct="1"/>
            <a:r>
              <a:rPr lang="en-US" altLang="zh-TW" smtClean="0"/>
              <a:t>/etc/inetd.conf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/etc/services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676400" y="2590800"/>
            <a:ext cx="6629400" cy="1155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daytime 	stream  tcp   nowait  root    internal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    	stream  tcp   nowait  root    /usr/libexec/ftpd       	ftpd -l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ssh    	stream  tcp   nowait  root    /usr/sbin/sshd          	sshd -i -4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telnet 	stream  tcp   nowait  root    /usr/libexec/telnetd   	telnetd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pop3   	stream  tcp   nowait  root    /usr/local/libexec/popper       popper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676400" y="4191000"/>
            <a:ext cx="6629400" cy="1368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daytime	13/tcp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ftp-data 	20/tcp    #File Transfer [Default Data]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	21/tcp    #File Transfer [Control]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ssh	22/tcp    #Secure Shell Login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telnet	23/tcp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pop3	110/tcp    #Post Office Protocol - Version 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Application Layer</a:t>
            </a:r>
            <a:br>
              <a:rPr lang="en-US" altLang="zh-TW" smtClean="0"/>
            </a:br>
            <a:r>
              <a:rPr lang="en-US" altLang="zh-TW" sz="2600" smtClean="0"/>
              <a:t>	– DNS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Domain Name System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Record IP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-hostname mapping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DNS query</a:t>
            </a:r>
          </a:p>
          <a:p>
            <a:pPr lvl="2" eaLnBrk="1" hangingPunct="1"/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what is the IP of vangogh.cs.berkeley.edu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from lair.cs.colorado.edu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Hierarchical architecture</a:t>
            </a:r>
          </a:p>
        </p:txBody>
      </p:sp>
      <p:pic>
        <p:nvPicPr>
          <p:cNvPr id="40964" name="Picture 4" descr="img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6172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ARP (1)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Address Resolution Protocol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Ask MAC address of certain IP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Broadcast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Any one receiving ARP packet and having this IP will reply to the sender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When the host owing this IP is not on the same network, sender will use the MAC address of next-hop router to send the packet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 smtClean="0">
                <a:ea typeface="新細明體" pitchFamily="18" charset="-120"/>
              </a:rPr>
              <a:t> Why TCP/IP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Transmission Control Protocol / Internet Protocol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gap between applications and Network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802.3 Ethernet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802.4 Token bus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802.5 Token Ring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802.11 Wireless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802.16 WiMAX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Application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Reliable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Performance</a:t>
            </a:r>
          </a:p>
        </p:txBody>
      </p:sp>
      <p:pic>
        <p:nvPicPr>
          <p:cNvPr id="6148" name="Picture 4" descr="img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6091" r="30159" b="11674"/>
          <a:stretch>
            <a:fillRect/>
          </a:stretch>
        </p:blipFill>
        <p:spPr bwMode="auto">
          <a:xfrm>
            <a:off x="4953000" y="2352675"/>
            <a:ext cx="2971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ARP (2)	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2621" r="13881" b="1498"/>
          <a:stretch>
            <a:fillRect/>
          </a:stretch>
        </p:blipFill>
        <p:spPr bwMode="auto">
          <a:xfrm>
            <a:off x="3200400" y="152400"/>
            <a:ext cx="54244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ARP (3)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Maintain recent ARP results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come from both ARP request and reply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expiration time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Complete entry = 20 minutes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Incomplete entry = 3 minutes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Use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command to see the cache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a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da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762000" y="4572000"/>
            <a:ext cx="8305800" cy="18034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>
                <a:latin typeface="Arial" charset="0"/>
              </a:rPr>
              <a:t>[chwong@mg-215]~&gt; arp -a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crypto23.csie.nctu.edu.tw</a:t>
            </a:r>
            <a:r>
              <a:rPr lang="en-US" altLang="zh-TW" sz="1600" b="1">
                <a:latin typeface="Arial" charset="0"/>
              </a:rPr>
              <a:t> 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140.113.208.143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00:16:e6:5b:fa:e9</a:t>
            </a:r>
            <a:r>
              <a:rPr lang="en-US" altLang="zh-TW" sz="1600" b="1">
                <a:latin typeface="Arial" charset="0"/>
              </a:rPr>
              <a:t> on fxp1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e3rtn-208.csie.nctu.edu.tw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140.113.208.254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fxp1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e3rtn-210.csie.nctu.edu.tw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140.113.210.254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fxp2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winpc7.csie.nctu.edu.tw</a:t>
            </a:r>
            <a:r>
              <a:rPr lang="en-US" altLang="zh-TW" sz="1600" b="1">
                <a:solidFill>
                  <a:srgbClr val="008000"/>
                </a:solidFill>
                <a:latin typeface="Arial" charset="0"/>
              </a:rPr>
              <a:t>    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140.113.215.187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00:17:31:84:6c:0f</a:t>
            </a:r>
            <a:r>
              <a:rPr lang="en-US" altLang="zh-TW" sz="1600" b="1">
                <a:latin typeface="Arial" charset="0"/>
              </a:rPr>
              <a:t> on fxp3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e3rtn-215.csie.nctu.edu.tw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140.113.215.254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fxp3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e3rtn-216.csie.nctu.edu.tw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140.113.216.254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fxp0 [ethernet]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Steps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Assign an IP address and hostname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Default 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DNS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Utility to test whether you connect to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assign IP, hostname and default route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FreeBSD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In /etc/rc.conf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Linux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/etc/sysconfig/network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/etc/sysconfig/network-scripts/ifcfg-eth0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38200" y="2143125"/>
            <a:ext cx="7441461" cy="11695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defaultrouter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="140.113.17.254"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hostname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="chbsd.csie.nctu.edu.tw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"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ifconfig_fxp0="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140.113.17.212  netmask 255.255.255.0“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ifconfig_fxp0_alias0="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140.113.17.214  netmask 255.255.255.255“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ifconfig_fxp1="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192.168.1.254  netmask 255.255.255.0"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36700" y="4641850"/>
            <a:ext cx="3048000" cy="7302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NETWORKING=yes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HOSTNAME=linux3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GATEWAY=140.113.209.254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431925" y="5376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37113" y="4629150"/>
            <a:ext cx="3278187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DEVICE=eth0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BOOTPROTO=static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BROADCAST=140.113.209.255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IPADDR=140.113.209.143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NETMASK=255.255.255.0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NETWORK=140.113.209.0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ONBOOT=yes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assign IP, hostname and default route (2)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/etc/hosts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Host name database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Each line is a host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Internet address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Official host name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aliases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05000" y="3810000"/>
            <a:ext cx="5410200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chwong@qkmj:~&gt; less /etc/hosts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127.0.0.1       	localhost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140.113.209.72  	ccbsd12 ccbsd12.csie.nctu.edu.tw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140.113.209.2   	ccserv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140.113.209.6   	ccduty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140.113.209.7  	mailgate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140.113.209.32  	qkmj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assign IP, hostname and default route (3)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Solaris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/etc/inet/netmasks		(network and netmask)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/etc/inet/hosts		(hosts)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/etc/defaultrouter		(default router)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/etc/nodename		(host name)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/etc/resolv.conf		(domain, nameserver, search)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/etc/hostname.</a:t>
            </a:r>
            <a:r>
              <a:rPr lang="en-US" altLang="zh-TW" sz="1800" i="1" smtClean="0">
                <a:ea typeface="新細明體" panose="02020500000000000000" pitchFamily="18" charset="-120"/>
              </a:rPr>
              <a:t>interface	</a:t>
            </a:r>
            <a:r>
              <a:rPr lang="en-US" altLang="zh-TW" sz="1800" smtClean="0">
                <a:ea typeface="新細明體" panose="02020500000000000000" pitchFamily="18" charset="-120"/>
              </a:rPr>
              <a:t>(IP, either hostname in hosts or IP)</a:t>
            </a:r>
            <a:endParaRPr lang="en-US" altLang="zh-TW" sz="1800" i="1" smtClean="0">
              <a:ea typeface="新細明體" panose="02020500000000000000" pitchFamily="18" charset="-120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860425" y="3886200"/>
            <a:ext cx="8054975" cy="2857500"/>
          </a:xfrm>
          <a:prstGeom prst="rect">
            <a:avLst/>
          </a:prstGeom>
          <a:solidFill>
            <a:schemeClr val="bg2"/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 [/etc] -chwong- cat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hostname.rtls0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nodename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defaultrouter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resolv.conf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sun1.cs.nctu.edu.tw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140.113.235.254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domain cs.nctu.edu.tw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nameserver 140.113.235.107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nameserver 140.113.6.2</a:t>
            </a:r>
          </a:p>
          <a:p>
            <a:pPr>
              <a:defRPr/>
            </a:pPr>
            <a:r>
              <a:rPr lang="fr-FR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 [/etc] -chwong- cat</a:t>
            </a:r>
            <a:r>
              <a:rPr lang="fr-FR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fr-FR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/etc/inet/netmasks</a:t>
            </a:r>
            <a:r>
              <a:rPr lang="fr-FR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fr-FR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/etc/inet/hosts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140.113.235.0   255.255.255.0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127.0.0.1       localhost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140.113.235.102 csduty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140.113.235.171 sun1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140.113.235.101 cshome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assign IP, hostname and default route (4)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Change IP manually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ifconfig fxp0 inet 140.113.235.4 netmask 255.255.255.0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ifconfig fxp0 up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ifconfig fxp0 down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Specify default route manually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% route add default 140.113.235.254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configuring DNS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FreeBSD, Linux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/etc/resolv.conf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Host lookup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FreeBSD, Linux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/etc/nsswitch.conf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81200" y="2133600"/>
            <a:ext cx="6127750" cy="1069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cat resolv.conf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domain  cs.nctu.edu.tw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nameserver      	140.113.235.107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search  cs.nctu.edu.tw csie.nctu.edu.tw nctu.edu.tw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30650" y="3875088"/>
            <a:ext cx="4332288" cy="2644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chbsd [/etc] -chwong- cat nsswitch.conf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group: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group_compat: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hosts: files dns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networks: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passwd: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passwd_compat: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shells: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services: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services_compat: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protocols: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rpc: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smtClean="0">
                <a:ea typeface="新細明體" pitchFamily="18" charset="-120"/>
              </a:rPr>
              <a:t>Utilities for network connection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ping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Send ICMP ECHO_REQUEST to a host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traceroute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Print the route packets take to network host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441450" y="2133600"/>
            <a:ext cx="6750050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ping -c 1 www.nctu.edu.tw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PING www.nctu.edu.tw (140.113.250.5): 56 data bytes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64 bytes from 140.113.250.5: icmp_seq=0 ttl=60 time=3.022 ms</a:t>
            </a:r>
          </a:p>
          <a:p>
            <a:endParaRPr lang="en-US" altLang="zh-TW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--- www.nctu.edu.tw ping statistics ---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 packets transmitted, 1 packets received, 0% packet loss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round-trip min/avg/max/stddev = 3.022/3.022/3.022/0.000 ms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8158163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traceroute www.nctu.edu.tw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traceroute to www.nctu.edu.tw (140.113.250.5), 64 hops max, 40 byte packets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1  e3rtn-235 (140.113.235.254)  0.640 ms  0.449 ms  0.474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2  140.113.0.210 (140.113.0.210)  0.465 ms  0.310 ms  0.361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3  140.113.0.166 (140.113.0.166)  0.415 ms  0.379 ms  0.403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4  140.113.0.149 (140.113.0.149)  0.678 ms  0.536 ms  0.574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5  www.NCTU.edu.tw (140.113.250.5)  0.533 ms  0.415 ms  0.438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Useful Utilities in ports</a:t>
            </a:r>
          </a:p>
        </p:txBody>
      </p:sp>
      <p:sp>
        <p:nvSpPr>
          <p:cNvPr id="52227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447675" indent="-382588" eaLnBrk="1" hangingPunct="1"/>
            <a:r>
              <a:rPr lang="en-US" altLang="zh-TW" smtClean="0"/>
              <a:t>net/mtr</a:t>
            </a:r>
          </a:p>
          <a:p>
            <a:pPr marL="822325" lvl="1" eaLnBrk="1" hangingPunct="1"/>
            <a:r>
              <a:rPr lang="en-US" altLang="zh-TW" smtClean="0"/>
              <a:t>Traceroute and ping in a single graphical network diagnostic tool</a:t>
            </a:r>
          </a:p>
          <a:p>
            <a:pPr marL="447675" indent="-382588" eaLnBrk="1" hangingPunct="1"/>
            <a:r>
              <a:rPr lang="en-US" altLang="zh-TW" smtClean="0"/>
              <a:t>net/nload</a:t>
            </a:r>
          </a:p>
          <a:p>
            <a:pPr marL="822325" lvl="1" eaLnBrk="1" hangingPunct="1"/>
            <a:r>
              <a:rPr lang="en-US" altLang="zh-TW" smtClean="0"/>
              <a:t>Console application which monitors network traffic in real time</a:t>
            </a:r>
          </a:p>
          <a:p>
            <a:pPr marL="447675" indent="-382588" eaLnBrk="1" hangingPunct="1"/>
            <a:r>
              <a:rPr lang="en-US" altLang="zh-TW" smtClean="0"/>
              <a:t>net/wireshark</a:t>
            </a:r>
          </a:p>
          <a:p>
            <a:pPr marL="447675" indent="-382588" eaLnBrk="1" hangingPunct="1"/>
            <a:r>
              <a:rPr lang="en-US" altLang="zh-TW" smtClean="0"/>
              <a:t>net/tshark</a:t>
            </a:r>
          </a:p>
          <a:p>
            <a:pPr marL="822325" lvl="1" eaLnBrk="1" hangingPunct="1"/>
            <a:r>
              <a:rPr lang="en-US" altLang="zh-TW" smtClean="0"/>
              <a:t>A powerful network analyzer/capture tool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Layers of TCP/IP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TCP/IP is a suite of networking protocols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4 layers Layering architecture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Link layer (data-link layer)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Include device drivers to handle hardware details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Network layer (IP)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Handle the movement of packets around the network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Transport layer (Port)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Handle flow of data between hosts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Application</a:t>
            </a:r>
          </a:p>
        </p:txBody>
      </p:sp>
      <p:pic>
        <p:nvPicPr>
          <p:cNvPr id="7172" name="Picture 4" descr="img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8618" r="6493" b="25853"/>
          <a:stretch>
            <a:fillRect/>
          </a:stretch>
        </p:blipFill>
        <p:spPr bwMode="auto">
          <a:xfrm>
            <a:off x="3810000" y="4311650"/>
            <a:ext cx="48768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Other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following issues will be given in NA (Network Administration)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DHCP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PPP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NAT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DNS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Mail</a:t>
            </a:r>
          </a:p>
          <a:p>
            <a:pPr lvl="1" eaLnBrk="1" hangingPunct="1"/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Layers of TCP/IP (2)</a:t>
            </a:r>
          </a:p>
        </p:txBody>
      </p:sp>
      <p:sp>
        <p:nvSpPr>
          <p:cNvPr id="8195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ISO/OSI Model </a:t>
            </a:r>
            <a:br>
              <a:rPr lang="en-US" altLang="zh-TW" smtClean="0"/>
            </a:br>
            <a:r>
              <a:rPr lang="en-US" altLang="zh-TW" smtClean="0"/>
              <a:t>(International Organization for Standardization / </a:t>
            </a:r>
            <a:br>
              <a:rPr lang="en-US" altLang="zh-TW" smtClean="0"/>
            </a:br>
            <a:r>
              <a:rPr lang="en-US" altLang="zh-TW" smtClean="0"/>
              <a:t>Open System Interconnection Reference Model)</a:t>
            </a:r>
          </a:p>
          <a:p>
            <a:pPr eaLnBrk="1" hangingPunct="1"/>
            <a:r>
              <a:rPr lang="en-US" altLang="zh-TW" smtClean="0"/>
              <a:t>TCP/IP Model</a:t>
            </a:r>
            <a:br>
              <a:rPr lang="en-US" altLang="zh-TW" smtClean="0"/>
            </a:br>
            <a:endParaRPr lang="en-US" altLang="zh-TW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2695575"/>
            <a:ext cx="4418012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Layers of TCP/IP (3)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Encapsulation (Multiplexing)</a:t>
            </a:r>
            <a:endParaRPr lang="en-US" altLang="zh-TW" dirty="0" smtClean="0"/>
          </a:p>
          <a:p>
            <a:pPr lvl="1" eaLnBrk="1" hangingPunct="1"/>
            <a:r>
              <a:rPr lang="en-US" altLang="zh-TW" dirty="0"/>
              <a:t>Gathering data </a:t>
            </a:r>
            <a:r>
              <a:rPr lang="en-US" altLang="zh-TW" dirty="0" smtClean="0"/>
              <a:t>from </a:t>
            </a:r>
            <a:r>
              <a:rPr lang="en-US" altLang="zh-TW" dirty="0"/>
              <a:t>multiple sockets</a:t>
            </a:r>
            <a:r>
              <a:rPr lang="en-US" altLang="zh-TW" dirty="0" smtClean="0"/>
              <a:t>, </a:t>
            </a:r>
            <a:r>
              <a:rPr lang="en-US" altLang="zh-TW" dirty="0"/>
              <a:t>enveloping </a:t>
            </a:r>
            <a:r>
              <a:rPr lang="en-US" altLang="zh-TW" dirty="0" smtClean="0"/>
              <a:t>data</a:t>
            </a:r>
            <a:br>
              <a:rPr lang="en-US" altLang="zh-TW" dirty="0" smtClean="0"/>
            </a:br>
            <a:r>
              <a:rPr lang="en-US" altLang="zh-TW" dirty="0" smtClean="0"/>
              <a:t> with header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33400" y="2057400"/>
            <a:ext cx="8458200" cy="4648200"/>
            <a:chOff x="192" y="912"/>
            <a:chExt cx="5328" cy="2928"/>
          </a:xfrm>
        </p:grpSpPr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2256" y="1008"/>
              <a:ext cx="3264" cy="528"/>
              <a:chOff x="2256" y="1392"/>
              <a:chExt cx="3264" cy="528"/>
            </a:xfrm>
          </p:grpSpPr>
          <p:sp>
            <p:nvSpPr>
              <p:cNvPr id="9242" name="Rectangle 6"/>
              <p:cNvSpPr>
                <a:spLocks noChangeArrowheads="1"/>
              </p:cNvSpPr>
              <p:nvPr/>
            </p:nvSpPr>
            <p:spPr bwMode="auto">
              <a:xfrm>
                <a:off x="3456" y="1392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Data</a:t>
                </a:r>
              </a:p>
            </p:txBody>
          </p:sp>
          <p:sp>
            <p:nvSpPr>
              <p:cNvPr id="9243" name="AutoShape 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2" name="Group 8"/>
            <p:cNvGrpSpPr>
              <a:grpSpLocks/>
            </p:cNvGrpSpPr>
            <p:nvPr/>
          </p:nvGrpSpPr>
          <p:grpSpPr bwMode="auto">
            <a:xfrm>
              <a:off x="1536" y="1632"/>
              <a:ext cx="3984" cy="528"/>
              <a:chOff x="1536" y="2016"/>
              <a:chExt cx="3984" cy="528"/>
            </a:xfrm>
          </p:grpSpPr>
          <p:sp>
            <p:nvSpPr>
              <p:cNvPr id="9239" name="Rectangle 9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Segment</a:t>
                </a:r>
              </a:p>
            </p:txBody>
          </p:sp>
          <p:sp>
            <p:nvSpPr>
              <p:cNvPr id="9240" name="AutoShape 10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41" name="AutoShape 11"/>
              <p:cNvSpPr>
                <a:spLocks noChangeArrowheads="1"/>
              </p:cNvSpPr>
              <p:nvPr/>
            </p:nvSpPr>
            <p:spPr bwMode="auto">
              <a:xfrm>
                <a:off x="2256" y="2016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3" name="Group 12"/>
            <p:cNvGrpSpPr>
              <a:grpSpLocks/>
            </p:cNvGrpSpPr>
            <p:nvPr/>
          </p:nvGrpSpPr>
          <p:grpSpPr bwMode="auto">
            <a:xfrm>
              <a:off x="864" y="2256"/>
              <a:ext cx="4656" cy="528"/>
              <a:chOff x="864" y="2640"/>
              <a:chExt cx="4656" cy="528"/>
            </a:xfrm>
          </p:grpSpPr>
          <p:sp>
            <p:nvSpPr>
              <p:cNvPr id="9235" name="Rectangle 13"/>
              <p:cNvSpPr>
                <a:spLocks noChangeArrowheads="1"/>
              </p:cNvSpPr>
              <p:nvPr/>
            </p:nvSpPr>
            <p:spPr bwMode="auto">
              <a:xfrm>
                <a:off x="3456" y="2640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Packet</a:t>
                </a:r>
              </a:p>
            </p:txBody>
          </p:sp>
          <p:sp>
            <p:nvSpPr>
              <p:cNvPr id="9236" name="AutoShape 14"/>
              <p:cNvSpPr>
                <a:spLocks noChangeArrowheads="1"/>
              </p:cNvSpPr>
              <p:nvPr/>
            </p:nvSpPr>
            <p:spPr bwMode="auto">
              <a:xfrm>
                <a:off x="864" y="2640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Network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7" name="AutoShape 15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8" name="AutoShape 16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4" name="Group 17"/>
            <p:cNvGrpSpPr>
              <a:grpSpLocks/>
            </p:cNvGrpSpPr>
            <p:nvPr/>
          </p:nvGrpSpPr>
          <p:grpSpPr bwMode="auto">
            <a:xfrm>
              <a:off x="192" y="2880"/>
              <a:ext cx="5328" cy="528"/>
              <a:chOff x="192" y="3264"/>
              <a:chExt cx="5328" cy="528"/>
            </a:xfrm>
          </p:grpSpPr>
          <p:sp>
            <p:nvSpPr>
              <p:cNvPr id="9229" name="Rectangle 18"/>
              <p:cNvSpPr>
                <a:spLocks noChangeArrowheads="1"/>
              </p:cNvSpPr>
              <p:nvPr/>
            </p:nvSpPr>
            <p:spPr bwMode="auto">
              <a:xfrm>
                <a:off x="3456" y="3264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Frame</a:t>
                </a:r>
              </a:p>
            </p:txBody>
          </p:sp>
          <p:sp>
            <p:nvSpPr>
              <p:cNvPr id="9230" name="AutoShape 19"/>
              <p:cNvSpPr>
                <a:spLocks noChangeArrowheads="1"/>
              </p:cNvSpPr>
              <p:nvPr/>
            </p:nvSpPr>
            <p:spPr bwMode="auto">
              <a:xfrm>
                <a:off x="192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Frame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1" name="AutoShape 20"/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Network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2" name="AutoShape 21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3" name="AutoShape 22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  <p:sp>
            <p:nvSpPr>
              <p:cNvPr id="9234" name="AutoShape 23"/>
              <p:cNvSpPr>
                <a:spLocks noChangeArrowheads="1"/>
              </p:cNvSpPr>
              <p:nvPr/>
            </p:nvSpPr>
            <p:spPr bwMode="auto">
              <a:xfrm>
                <a:off x="3456" y="3264"/>
                <a:ext cx="528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CRC</a:t>
                </a:r>
              </a:p>
            </p:txBody>
          </p:sp>
        </p:grpSp>
        <p:sp>
          <p:nvSpPr>
            <p:cNvPr id="9225" name="Line 24"/>
            <p:cNvSpPr>
              <a:spLocks noChangeShapeType="1"/>
            </p:cNvSpPr>
            <p:nvPr/>
          </p:nvSpPr>
          <p:spPr bwMode="auto">
            <a:xfrm>
              <a:off x="5136" y="912"/>
              <a:ext cx="0" cy="25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grpSp>
          <p:nvGrpSpPr>
            <p:cNvPr id="9226" name="Group 25"/>
            <p:cNvGrpSpPr>
              <a:grpSpLocks/>
            </p:cNvGrpSpPr>
            <p:nvPr/>
          </p:nvGrpSpPr>
          <p:grpSpPr bwMode="auto">
            <a:xfrm>
              <a:off x="192" y="3504"/>
              <a:ext cx="5328" cy="336"/>
              <a:chOff x="192" y="3504"/>
              <a:chExt cx="5328" cy="336"/>
            </a:xfrm>
          </p:grpSpPr>
          <p:sp>
            <p:nvSpPr>
              <p:cNvPr id="9227" name="Rectangle 26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2064" cy="33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Bits</a:t>
                </a:r>
              </a:p>
            </p:txBody>
          </p:sp>
          <p:sp>
            <p:nvSpPr>
              <p:cNvPr id="9228" name="Rectangle 27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364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000">
                    <a:latin typeface="Tahoma" panose="020B0604030504040204" pitchFamily="34" charset="0"/>
                  </a:rPr>
                  <a:t>0110101</a:t>
                </a:r>
                <a:r>
                  <a:rPr kumimoji="1" lang="en-US" altLang="zh-TW" sz="2000">
                    <a:latin typeface="Times New Roman" panose="02020603050405020304" pitchFamily="18" charset="0"/>
                  </a:rPr>
                  <a:t>………………………………………………</a:t>
                </a:r>
                <a:endParaRPr kumimoji="1" lang="en-US" altLang="zh-TW" sz="2000">
                  <a:latin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Layers of TCP/IP (4)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Decapsulation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Demultiplexing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en-US" altLang="zh-TW" dirty="0"/>
              <a:t>Delivering </a:t>
            </a:r>
            <a:r>
              <a:rPr lang="en-US" altLang="zh-TW" dirty="0" smtClean="0"/>
              <a:t>received </a:t>
            </a:r>
            <a:r>
              <a:rPr lang="en-US" altLang="zh-TW" dirty="0"/>
              <a:t>segments to correct </a:t>
            </a:r>
            <a:r>
              <a:rPr lang="en-US" altLang="zh-TW" dirty="0" smtClean="0"/>
              <a:t>socket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4385" r="893" b="6921"/>
          <a:stretch/>
        </p:blipFill>
        <p:spPr bwMode="auto">
          <a:xfrm>
            <a:off x="1974669" y="2286000"/>
            <a:ext cx="716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 smtClean="0">
                <a:ea typeface="新細明體" pitchFamily="18" charset="-120"/>
              </a:rPr>
              <a:t>TCP/IP Family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85800" y="1828801"/>
            <a:ext cx="8153400" cy="4114799"/>
            <a:chOff x="685800" y="2362200"/>
            <a:chExt cx="8153400" cy="4114799"/>
          </a:xfrm>
        </p:grpSpPr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6858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arp</a:t>
              </a:r>
            </a:p>
          </p:txBody>
        </p:sp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19050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FTP</a:t>
              </a:r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27432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HTTP</a:t>
              </a:r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35814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SMTP</a:t>
              </a:r>
            </a:p>
          </p:txBody>
        </p:sp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44196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DNS</a:t>
              </a:r>
            </a:p>
          </p:txBody>
        </p:sp>
        <p:sp>
          <p:nvSpPr>
            <p:cNvPr id="11273" name="Rectangle 10"/>
            <p:cNvSpPr>
              <a:spLocks noChangeArrowheads="1"/>
            </p:cNvSpPr>
            <p:nvPr/>
          </p:nvSpPr>
          <p:spPr bwMode="auto">
            <a:xfrm>
              <a:off x="54102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DNS</a:t>
              </a:r>
            </a:p>
          </p:txBody>
        </p:sp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62484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TFTP</a:t>
              </a:r>
            </a:p>
          </p:txBody>
        </p:sp>
        <p:sp>
          <p:nvSpPr>
            <p:cNvPr id="11275" name="Rectangle 12"/>
            <p:cNvSpPr>
              <a:spLocks noChangeArrowheads="1"/>
            </p:cNvSpPr>
            <p:nvPr/>
          </p:nvSpPr>
          <p:spPr bwMode="auto">
            <a:xfrm>
              <a:off x="7315200" y="2362200"/>
              <a:ext cx="1524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traceroute</a:t>
              </a:r>
            </a:p>
          </p:txBody>
        </p:sp>
        <p:sp>
          <p:nvSpPr>
            <p:cNvPr id="11276" name="Rectangle 13"/>
            <p:cNvSpPr>
              <a:spLocks noChangeArrowheads="1"/>
            </p:cNvSpPr>
            <p:nvPr/>
          </p:nvSpPr>
          <p:spPr bwMode="auto">
            <a:xfrm>
              <a:off x="1905000" y="3276600"/>
              <a:ext cx="32766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TCP</a:t>
              </a:r>
            </a:p>
          </p:txBody>
        </p:sp>
        <p:sp>
          <p:nvSpPr>
            <p:cNvPr id="11277" name="Rectangle 14"/>
            <p:cNvSpPr>
              <a:spLocks noChangeArrowheads="1"/>
            </p:cNvSpPr>
            <p:nvPr/>
          </p:nvSpPr>
          <p:spPr bwMode="auto">
            <a:xfrm>
              <a:off x="5410200" y="3276600"/>
              <a:ext cx="16002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UDP</a:t>
              </a:r>
            </a:p>
          </p:txBody>
        </p:sp>
        <p:sp>
          <p:nvSpPr>
            <p:cNvPr id="11278" name="Rectangle 15"/>
            <p:cNvSpPr>
              <a:spLocks noChangeArrowheads="1"/>
            </p:cNvSpPr>
            <p:nvPr/>
          </p:nvSpPr>
          <p:spPr bwMode="auto">
            <a:xfrm>
              <a:off x="1905000" y="4191000"/>
              <a:ext cx="32766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IP</a:t>
              </a:r>
            </a:p>
          </p:txBody>
        </p:sp>
        <p:sp>
          <p:nvSpPr>
            <p:cNvPr id="11279" name="Rectangle 16"/>
            <p:cNvSpPr>
              <a:spLocks noChangeArrowheads="1"/>
            </p:cNvSpPr>
            <p:nvPr/>
          </p:nvSpPr>
          <p:spPr bwMode="auto">
            <a:xfrm>
              <a:off x="5715000" y="4191000"/>
              <a:ext cx="129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ICMP</a:t>
              </a:r>
            </a:p>
          </p:txBody>
        </p:sp>
        <p:sp>
          <p:nvSpPr>
            <p:cNvPr id="11280" name="Rectangle 17"/>
            <p:cNvSpPr>
              <a:spLocks noChangeArrowheads="1"/>
            </p:cNvSpPr>
            <p:nvPr/>
          </p:nvSpPr>
          <p:spPr bwMode="auto">
            <a:xfrm>
              <a:off x="1905000" y="5105400"/>
              <a:ext cx="510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ARP, Device drivers</a:t>
              </a:r>
            </a:p>
          </p:txBody>
        </p:sp>
        <p:cxnSp>
          <p:nvCxnSpPr>
            <p:cNvPr id="11281" name="AutoShape 18"/>
            <p:cNvCxnSpPr>
              <a:cxnSpLocks noChangeShapeType="1"/>
              <a:stCxn id="11276" idx="0"/>
              <a:endCxn id="11269" idx="2"/>
            </p:cNvCxnSpPr>
            <p:nvPr/>
          </p:nvCxnSpPr>
          <p:spPr bwMode="auto">
            <a:xfrm flipH="1" flipV="1">
              <a:off x="2286000" y="2819400"/>
              <a:ext cx="12573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9"/>
            <p:cNvCxnSpPr>
              <a:cxnSpLocks noChangeShapeType="1"/>
              <a:stCxn id="11276" idx="0"/>
              <a:endCxn id="11270" idx="2"/>
            </p:cNvCxnSpPr>
            <p:nvPr/>
          </p:nvCxnSpPr>
          <p:spPr bwMode="auto">
            <a:xfrm flipH="1" flipV="1">
              <a:off x="31242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20"/>
            <p:cNvCxnSpPr>
              <a:cxnSpLocks noChangeShapeType="1"/>
              <a:stCxn id="11276" idx="0"/>
              <a:endCxn id="11271" idx="2"/>
            </p:cNvCxnSpPr>
            <p:nvPr/>
          </p:nvCxnSpPr>
          <p:spPr bwMode="auto">
            <a:xfrm flipV="1">
              <a:off x="35433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21"/>
            <p:cNvCxnSpPr>
              <a:cxnSpLocks noChangeShapeType="1"/>
              <a:stCxn id="11276" idx="0"/>
              <a:endCxn id="11272" idx="2"/>
            </p:cNvCxnSpPr>
            <p:nvPr/>
          </p:nvCxnSpPr>
          <p:spPr bwMode="auto">
            <a:xfrm flipV="1">
              <a:off x="3543300" y="2819400"/>
              <a:ext cx="12573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5" name="AutoShape 22"/>
            <p:cNvCxnSpPr>
              <a:cxnSpLocks noChangeShapeType="1"/>
              <a:stCxn id="11277" idx="0"/>
              <a:endCxn id="11273" idx="2"/>
            </p:cNvCxnSpPr>
            <p:nvPr/>
          </p:nvCxnSpPr>
          <p:spPr bwMode="auto">
            <a:xfrm flipH="1" flipV="1">
              <a:off x="57912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6" name="AutoShape 23"/>
            <p:cNvCxnSpPr>
              <a:cxnSpLocks noChangeShapeType="1"/>
              <a:stCxn id="11277" idx="0"/>
              <a:endCxn id="11274" idx="2"/>
            </p:cNvCxnSpPr>
            <p:nvPr/>
          </p:nvCxnSpPr>
          <p:spPr bwMode="auto">
            <a:xfrm flipV="1">
              <a:off x="62103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24"/>
            <p:cNvCxnSpPr>
              <a:cxnSpLocks noChangeShapeType="1"/>
              <a:stCxn id="11278" idx="0"/>
              <a:endCxn id="11276" idx="2"/>
            </p:cNvCxnSpPr>
            <p:nvPr/>
          </p:nvCxnSpPr>
          <p:spPr bwMode="auto">
            <a:xfrm flipV="1">
              <a:off x="3543300" y="3733800"/>
              <a:ext cx="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AutoShape 25"/>
            <p:cNvCxnSpPr>
              <a:cxnSpLocks noChangeShapeType="1"/>
              <a:stCxn id="11278" idx="0"/>
              <a:endCxn id="11277" idx="2"/>
            </p:cNvCxnSpPr>
            <p:nvPr/>
          </p:nvCxnSpPr>
          <p:spPr bwMode="auto">
            <a:xfrm flipV="1">
              <a:off x="3543300" y="3733800"/>
              <a:ext cx="26670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9" name="AutoShape 26"/>
            <p:cNvCxnSpPr>
              <a:cxnSpLocks noChangeShapeType="1"/>
              <a:stCxn id="11278" idx="3"/>
              <a:endCxn id="11279" idx="1"/>
            </p:cNvCxnSpPr>
            <p:nvPr/>
          </p:nvCxnSpPr>
          <p:spPr bwMode="auto">
            <a:xfrm>
              <a:off x="5181600" y="4419600"/>
              <a:ext cx="5334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0" name="AutoShape 27"/>
            <p:cNvCxnSpPr>
              <a:cxnSpLocks noChangeShapeType="1"/>
              <a:stCxn id="11279" idx="3"/>
              <a:endCxn id="11275" idx="2"/>
            </p:cNvCxnSpPr>
            <p:nvPr/>
          </p:nvCxnSpPr>
          <p:spPr bwMode="auto">
            <a:xfrm flipV="1">
              <a:off x="7010400" y="2819400"/>
              <a:ext cx="1066800" cy="160020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1" name="AutoShape 28"/>
            <p:cNvCxnSpPr>
              <a:cxnSpLocks noChangeShapeType="1"/>
              <a:stCxn id="11280" idx="1"/>
              <a:endCxn id="11268" idx="2"/>
            </p:cNvCxnSpPr>
            <p:nvPr/>
          </p:nvCxnSpPr>
          <p:spPr bwMode="auto">
            <a:xfrm rot="10800000">
              <a:off x="1066800" y="2819400"/>
              <a:ext cx="838200" cy="251460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7696200" y="28194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cxnSp>
          <p:nvCxnSpPr>
            <p:cNvPr id="11293" name="AutoShape 30"/>
            <p:cNvCxnSpPr>
              <a:cxnSpLocks noChangeShapeType="1"/>
              <a:stCxn id="11292" idx="1"/>
              <a:endCxn id="11277" idx="3"/>
            </p:cNvCxnSpPr>
            <p:nvPr/>
          </p:nvCxnSpPr>
          <p:spPr bwMode="auto">
            <a:xfrm flipH="1">
              <a:off x="7010400" y="3505200"/>
              <a:ext cx="6858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 flipV="1">
              <a:off x="4419600" y="46482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905000" y="6019799"/>
              <a:ext cx="510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 dirty="0" smtClean="0">
                  <a:latin typeface="Tahoma" panose="020B0604030504040204" pitchFamily="34" charset="0"/>
                </a:rPr>
                <a:t>Copper, optical fiber, radio waves</a:t>
              </a:r>
              <a:endParaRPr kumimoji="1" lang="en-US" altLang="zh-TW" sz="2400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4419600" y="5562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3347</TotalTime>
  <Words>2234</Words>
  <Application>Microsoft Office PowerPoint</Application>
  <PresentationFormat>如螢幕大小 (4:3)</PresentationFormat>
  <Paragraphs>622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5" baseType="lpstr">
      <vt:lpstr>DejaVu Sans Mono</vt:lpstr>
      <vt:lpstr>Futura Md BT</vt:lpstr>
      <vt:lpstr>細明體</vt:lpstr>
      <vt:lpstr>華康標楷體(P)</vt:lpstr>
      <vt:lpstr>華康儷中黑(P)</vt:lpstr>
      <vt:lpstr>華康儷粗黑(P)</vt:lpstr>
      <vt:lpstr>新細明體</vt:lpstr>
      <vt:lpstr>Arial</vt:lpstr>
      <vt:lpstr>Courier New</vt:lpstr>
      <vt:lpstr>Tahoma</vt:lpstr>
      <vt:lpstr>Times</vt:lpstr>
      <vt:lpstr>Times New Roman</vt:lpstr>
      <vt:lpstr>Verdana</vt:lpstr>
      <vt:lpstr>Wingdings</vt:lpstr>
      <vt:lpstr>Computer Center</vt:lpstr>
      <vt:lpstr>TCP/IP Networking</vt:lpstr>
      <vt:lpstr>Overview</vt:lpstr>
      <vt:lpstr>Introduction  – APRANET </vt:lpstr>
      <vt:lpstr>Introduction  – Why TCP/IP ?</vt:lpstr>
      <vt:lpstr>Introduction  – Layers of TCP/IP (1)</vt:lpstr>
      <vt:lpstr>Introduction  – Layers of TCP/IP (2)</vt:lpstr>
      <vt:lpstr>Introduction  – Layers of TCP/IP (3)</vt:lpstr>
      <vt:lpstr>Introduction  – Layers of TCP/IP (4)</vt:lpstr>
      <vt:lpstr>Introduction  –TCP/IP Family</vt:lpstr>
      <vt:lpstr>Introduction  – Addressing </vt:lpstr>
      <vt:lpstr>Introduction  – Addressing </vt:lpstr>
      <vt:lpstr>Introduction  – Addressing </vt:lpstr>
      <vt:lpstr>Link Layer</vt:lpstr>
      <vt:lpstr>Network Interface and Hardware</vt:lpstr>
      <vt:lpstr>Network Interface and Hardware  – Physical Topologies</vt:lpstr>
      <vt:lpstr>Network Interface and Hardware  – Media</vt:lpstr>
      <vt:lpstr>The Link Layer</vt:lpstr>
      <vt:lpstr>Network Layer</vt:lpstr>
      <vt:lpstr>The Network Layer</vt:lpstr>
      <vt:lpstr>The Network Layer  – IP Address</vt:lpstr>
      <vt:lpstr>The Network Layer  – Subnetting and Netmask (1)</vt:lpstr>
      <vt:lpstr>The Network Layer  – Subnetting and Netmask (2)</vt:lpstr>
      <vt:lpstr>The Network Layer  – Subnetting and Netmask (3)</vt:lpstr>
      <vt:lpstr>The Network Layer  – Subnetting and Netmask (4)</vt:lpstr>
      <vt:lpstr>The Network Layer  – Subnetting and Netmask (5)</vt:lpstr>
      <vt:lpstr>The Network Layer  – IP address crisis </vt:lpstr>
      <vt:lpstr>The Network Layer  – NAT (1)</vt:lpstr>
      <vt:lpstr>The Network Layer  – NAT (2)</vt:lpstr>
      <vt:lpstr>The Network Layer  – Routing (1)</vt:lpstr>
      <vt:lpstr>The Network Layer  – Routing (2)</vt:lpstr>
      <vt:lpstr>The Network Layer  – Routing (3)</vt:lpstr>
      <vt:lpstr>Transport Layer</vt:lpstr>
      <vt:lpstr>The Transport Layer  – ports</vt:lpstr>
      <vt:lpstr>The Transport Layer</vt:lpstr>
      <vt:lpstr>The Transport Layer  – useful commands</vt:lpstr>
      <vt:lpstr>The Application Layer</vt:lpstr>
      <vt:lpstr>The Application Layer  – inetd</vt:lpstr>
      <vt:lpstr>The Application Layer  – DNS</vt:lpstr>
      <vt:lpstr>ARP (1) </vt:lpstr>
      <vt:lpstr>ARP (2) </vt:lpstr>
      <vt:lpstr>ARP (3)</vt:lpstr>
      <vt:lpstr>Setup network connection</vt:lpstr>
      <vt:lpstr>Setup network connection  – assign IP, hostname and default route (1)</vt:lpstr>
      <vt:lpstr>Setup network connection  – assign IP, hostname and default route (2)</vt:lpstr>
      <vt:lpstr>Setup network connection  – assign IP, hostname and default route (3)</vt:lpstr>
      <vt:lpstr>Setup network connection  – assign IP, hostname and default route (4)</vt:lpstr>
      <vt:lpstr>Setup network connection  – configuring DNS</vt:lpstr>
      <vt:lpstr>Utilities for network connection</vt:lpstr>
      <vt:lpstr>Useful Utilities in ports</vt:lpstr>
      <vt:lpstr>Other issues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Networking</dc:title>
  <dc:creator>Tse-Han Wang</dc:creator>
  <cp:lastModifiedBy>Tse-Han Wang</cp:lastModifiedBy>
  <cp:revision>631</cp:revision>
  <cp:lastPrinted>2010-11-29T17:55:22Z</cp:lastPrinted>
  <dcterms:created xsi:type="dcterms:W3CDTF">1601-01-01T00:00:00Z</dcterms:created>
  <dcterms:modified xsi:type="dcterms:W3CDTF">2017-11-16T05:22:11Z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