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8"/>
  </p:handoutMasterIdLst>
  <p:sldIdLst>
    <p:sldId id="256" r:id="rId2"/>
    <p:sldId id="292" r:id="rId3"/>
    <p:sldId id="257" r:id="rId4"/>
    <p:sldId id="261" r:id="rId5"/>
    <p:sldId id="280" r:id="rId6"/>
    <p:sldId id="282" r:id="rId7"/>
    <p:sldId id="262" r:id="rId8"/>
    <p:sldId id="263" r:id="rId9"/>
    <p:sldId id="293" r:id="rId10"/>
    <p:sldId id="264" r:id="rId11"/>
    <p:sldId id="265" r:id="rId12"/>
    <p:sldId id="266" r:id="rId13"/>
    <p:sldId id="269" r:id="rId14"/>
    <p:sldId id="268" r:id="rId15"/>
    <p:sldId id="267" r:id="rId16"/>
    <p:sldId id="270" r:id="rId17"/>
    <p:sldId id="271" r:id="rId18"/>
    <p:sldId id="272" r:id="rId19"/>
    <p:sldId id="273" r:id="rId20"/>
    <p:sldId id="296" r:id="rId21"/>
    <p:sldId id="295" r:id="rId22"/>
    <p:sldId id="297" r:id="rId23"/>
    <p:sldId id="298" r:id="rId24"/>
    <p:sldId id="299" r:id="rId25"/>
    <p:sldId id="300" r:id="rId26"/>
    <p:sldId id="294" r:id="rId27"/>
    <p:sldId id="274" r:id="rId28"/>
    <p:sldId id="275" r:id="rId29"/>
    <p:sldId id="276" r:id="rId30"/>
    <p:sldId id="277" r:id="rId31"/>
    <p:sldId id="278" r:id="rId32"/>
    <p:sldId id="283" r:id="rId33"/>
    <p:sldId id="284" r:id="rId34"/>
    <p:sldId id="285" r:id="rId35"/>
    <p:sldId id="279" r:id="rId36"/>
    <p:sldId id="286" r:id="rId37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6AF09-77DB-4E35-855C-9539963EF46F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1CB1-9FCD-40D2-99EF-01437EA475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41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7677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36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09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5208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98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0410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56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38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67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99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952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7992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 w="2222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3A3200A4-67A3-44A9-8F60-5EED56B6B059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 sz="2400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bsd.org/doc/handbook/disks-adding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bsd.org/doc/handbook/configtuning-disk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bsd.org/doc/handbook/geom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Disks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The procedure involves the following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Connecting the disk to the computer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IDE: master/slave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SATA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SCSI: ID, terminator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Creating device files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Auto created by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devfs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Formatting the disk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Low-level format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Manufacturer diagnostic utility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b="1" dirty="0" smtClean="0">
                <a:ea typeface="新細明體" panose="02020500000000000000" pitchFamily="18" charset="-120"/>
              </a:rPr>
              <a:t>Kill all </a:t>
            </a:r>
            <a:r>
              <a:rPr lang="en-US" altLang="zh-TW" dirty="0" smtClean="0">
                <a:ea typeface="新細明體" panose="02020500000000000000" pitchFamily="18" charset="-120"/>
              </a:rPr>
              <a:t>address information and timing marks on platters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Repair bad sectors  mark the bad sectors and don’t use them!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800" dirty="0" smtClean="0">
              <a:ea typeface="新細明體" panose="02020500000000000000" pitchFamily="18" charset="-120"/>
            </a:endParaRPr>
          </a:p>
        </p:txBody>
      </p:sp>
      <p:sp>
        <p:nvSpPr>
          <p:cNvPr id="12293" name="矩形 19"/>
          <p:cNvSpPr>
            <a:spLocks noChangeArrowheads="1"/>
          </p:cNvSpPr>
          <p:nvPr/>
        </p:nvSpPr>
        <p:spPr bwMode="auto">
          <a:xfrm>
            <a:off x="4800600" y="2438400"/>
            <a:ext cx="229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Please do it offline…</a:t>
            </a:r>
            <a:endParaRPr lang="zh-TW" altLang="en-US"/>
          </a:p>
        </p:txBody>
      </p:sp>
      <p:sp>
        <p:nvSpPr>
          <p:cNvPr id="12294" name="矩形 19"/>
          <p:cNvSpPr>
            <a:spLocks noChangeArrowheads="1"/>
          </p:cNvSpPr>
          <p:nvPr/>
        </p:nvSpPr>
        <p:spPr bwMode="auto">
          <a:xfrm>
            <a:off x="5791200" y="2971800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Meta data</a:t>
            </a:r>
            <a:endParaRPr lang="zh-TW" altLang="en-US"/>
          </a:p>
        </p:txBody>
      </p:sp>
      <p:sp>
        <p:nvSpPr>
          <p:cNvPr id="12295" name="矩形 8"/>
          <p:cNvSpPr>
            <a:spLocks noChangeArrowheads="1"/>
          </p:cNvSpPr>
          <p:nvPr/>
        </p:nvSpPr>
        <p:spPr bwMode="auto">
          <a:xfrm>
            <a:off x="6858000" y="3733800"/>
            <a:ext cx="1524000" cy="91440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cxnSp>
        <p:nvCxnSpPr>
          <p:cNvPr id="12296" name="直線接點 10"/>
          <p:cNvCxnSpPr>
            <a:cxnSpLocks noChangeShapeType="1"/>
          </p:cNvCxnSpPr>
          <p:nvPr/>
        </p:nvCxnSpPr>
        <p:spPr bwMode="auto">
          <a:xfrm>
            <a:off x="6858000" y="3886200"/>
            <a:ext cx="1524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直線接點 12"/>
          <p:cNvCxnSpPr>
            <a:cxnSpLocks noChangeShapeType="1"/>
          </p:cNvCxnSpPr>
          <p:nvPr/>
        </p:nvCxnSpPr>
        <p:spPr bwMode="auto">
          <a:xfrm>
            <a:off x="6705600" y="3429000"/>
            <a:ext cx="762000" cy="381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直線接點 14"/>
          <p:cNvCxnSpPr>
            <a:cxnSpLocks noChangeShapeType="1"/>
          </p:cNvCxnSpPr>
          <p:nvPr/>
        </p:nvCxnSpPr>
        <p:spPr bwMode="auto">
          <a:xfrm>
            <a:off x="6553200" y="3962400"/>
            <a:ext cx="838200" cy="381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9" name="矩形 19"/>
          <p:cNvSpPr>
            <a:spLocks noChangeArrowheads="1"/>
          </p:cNvSpPr>
          <p:nvPr/>
        </p:nvSpPr>
        <p:spPr bwMode="auto">
          <a:xfrm>
            <a:off x="5943600" y="36576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data</a:t>
            </a:r>
            <a:endParaRPr lang="zh-TW" altLang="en-US"/>
          </a:p>
        </p:txBody>
      </p:sp>
      <p:sp>
        <p:nvSpPr>
          <p:cNvPr id="12300" name="矩形 19"/>
          <p:cNvSpPr>
            <a:spLocks noChangeArrowheads="1"/>
          </p:cNvSpPr>
          <p:nvPr/>
        </p:nvSpPr>
        <p:spPr bwMode="auto">
          <a:xfrm>
            <a:off x="7620000" y="327660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a HD</a:t>
            </a:r>
            <a:endParaRPr lang="zh-TW" altLang="en-US"/>
          </a:p>
        </p:txBody>
      </p:sp>
      <p:sp>
        <p:nvSpPr>
          <p:cNvPr id="12301" name="矩形 19"/>
          <p:cNvSpPr>
            <a:spLocks noChangeArrowheads="1"/>
          </p:cNvSpPr>
          <p:nvPr/>
        </p:nvSpPr>
        <p:spPr bwMode="auto">
          <a:xfrm>
            <a:off x="3922713" y="4383088"/>
            <a:ext cx="2935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Format (</a:t>
            </a:r>
            <a:r>
              <a:rPr lang="en-US" altLang="zh-TW" dirty="0" smtClean="0">
                <a:solidFill>
                  <a:srgbClr val="FF0000"/>
                </a:solidFill>
              </a:rPr>
              <a:t>metadata </a:t>
            </a:r>
            <a:r>
              <a:rPr lang="en-US" altLang="zh-TW" dirty="0">
                <a:solidFill>
                  <a:srgbClr val="FF0000"/>
                </a:solidFill>
              </a:rPr>
              <a:t>+ data)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vs. fast format (data only)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76800"/>
          </a:xfrm>
        </p:spPr>
        <p:txBody>
          <a:bodyPr/>
          <a:lstStyle/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Partitioning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(and Labeling)</a:t>
            </a:r>
            <a:r>
              <a:rPr lang="en-US" altLang="zh-TW" b="1" dirty="0" smtClean="0">
                <a:ea typeface="新細明體" panose="02020500000000000000" pitchFamily="18" charset="-120"/>
              </a:rPr>
              <a:t> the disk)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Allow the disk to be treated as a group of independent data area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e.g. root, home, swap partitions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Former Suggestions: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/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b="1" dirty="0" smtClean="0">
                <a:ea typeface="新細明體" panose="02020500000000000000" pitchFamily="18" charset="-120"/>
              </a:rPr>
              <a:t>, /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tmp</a:t>
            </a:r>
            <a:r>
              <a:rPr lang="en-US" altLang="zh-TW" b="1" dirty="0" smtClean="0">
                <a:ea typeface="新細明體" panose="02020500000000000000" pitchFamily="18" charset="-120"/>
              </a:rPr>
              <a:t> </a:t>
            </a:r>
            <a:r>
              <a:rPr lang="en-US" altLang="zh-TW" b="1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 separate partition (for backup issue)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Make a copy of root filesystem for emergency</a:t>
            </a:r>
          </a:p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Establishing logical volumes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Combine multiple partitions into a logical volume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Related to RAID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Software RAID technology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GEOM: 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geom</a:t>
            </a:r>
            <a:r>
              <a:rPr lang="en-US" altLang="zh-TW" b="1" dirty="0" smtClean="0">
                <a:ea typeface="新細明體" panose="02020500000000000000" pitchFamily="18" charset="-120"/>
              </a:rPr>
              <a:t>(4)</a:t>
            </a:r>
            <a:r>
              <a:rPr lang="zh-TW" altLang="en-US" b="1" dirty="0" smtClean="0">
                <a:ea typeface="新細明體" panose="02020500000000000000" pitchFamily="18" charset="-120"/>
              </a:rPr>
              <a:t>、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geom</a:t>
            </a:r>
            <a:r>
              <a:rPr lang="en-US" altLang="zh-TW" b="1" dirty="0" smtClean="0">
                <a:ea typeface="新細明體" panose="02020500000000000000" pitchFamily="18" charset="-120"/>
              </a:rPr>
              <a:t>(8)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ZFS: 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zpool</a:t>
            </a:r>
            <a:r>
              <a:rPr lang="en-US" altLang="zh-TW" b="1" dirty="0" smtClean="0">
                <a:ea typeface="新細明體" panose="02020500000000000000" pitchFamily="18" charset="-120"/>
              </a:rPr>
              <a:t>(8)</a:t>
            </a:r>
            <a:r>
              <a:rPr lang="zh-TW" altLang="en-US" b="1" dirty="0" smtClean="0">
                <a:ea typeface="新細明體" panose="02020500000000000000" pitchFamily="18" charset="-120"/>
              </a:rPr>
              <a:t>、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zfs</a:t>
            </a:r>
            <a:r>
              <a:rPr lang="en-US" altLang="zh-TW" b="1" dirty="0" smtClean="0">
                <a:ea typeface="新細明體" panose="02020500000000000000" pitchFamily="18" charset="-120"/>
              </a:rPr>
              <a:t>(8)</a:t>
            </a:r>
            <a:r>
              <a:rPr lang="zh-TW" altLang="en-US" b="1" dirty="0" smtClean="0">
                <a:ea typeface="新細明體" panose="02020500000000000000" pitchFamily="18" charset="-120"/>
              </a:rPr>
              <a:t>、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zdb</a:t>
            </a:r>
            <a:r>
              <a:rPr lang="en-US" altLang="zh-TW" b="1" dirty="0" smtClean="0">
                <a:ea typeface="新細明體" panose="02020500000000000000" pitchFamily="18" charset="-120"/>
              </a:rPr>
              <a:t>(8)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(3)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724400"/>
          </a:xfrm>
        </p:spPr>
        <p:txBody>
          <a:bodyPr/>
          <a:lstStyle/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Creating UNIX filesystems within disk partitions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Use </a:t>
            </a:r>
            <a:r>
              <a:rPr lang="en-US" altLang="zh-TW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800" b="1" dirty="0" err="1" smtClean="0">
                <a:solidFill>
                  <a:srgbClr val="FF0000"/>
                </a:solidFill>
                <a:ea typeface="新細明體" panose="02020500000000000000" pitchFamily="18" charset="-120"/>
              </a:rPr>
              <a:t>newfs</a:t>
            </a:r>
            <a:r>
              <a:rPr lang="en-US" altLang="zh-TW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800" b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 b="1" dirty="0" smtClean="0">
                <a:ea typeface="新細明體" panose="02020500000000000000" pitchFamily="18" charset="-120"/>
              </a:rPr>
              <a:t>to install a filesystem for a partition</a:t>
            </a:r>
          </a:p>
          <a:p>
            <a:pPr lvl="2" eaLnBrk="1" hangingPunct="1"/>
            <a:endParaRPr lang="en-US" altLang="zh-TW" sz="1800" b="1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Establish all filesystem components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A set of 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inode</a:t>
            </a:r>
            <a:r>
              <a:rPr lang="en-US" altLang="zh-TW" b="1" dirty="0" smtClean="0">
                <a:ea typeface="新細明體" panose="02020500000000000000" pitchFamily="18" charset="-120"/>
              </a:rPr>
              <a:t> storage cells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A set of data blocks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A set of superblocks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A map of the disk blocks in the filesystem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A block usage summary</a:t>
            </a:r>
          </a:p>
          <a:p>
            <a:pPr lvl="3" eaLnBrk="1" hangingPunct="1">
              <a:buFontTx/>
              <a:buNone/>
            </a:pPr>
            <a:endParaRPr lang="en-US" altLang="zh-TW" b="1" dirty="0" smtClean="0">
              <a:ea typeface="新細明體" panose="02020500000000000000" pitchFamily="18" charset="-120"/>
            </a:endParaRPr>
          </a:p>
          <a:p>
            <a:pPr lvl="3" eaLnBrk="1" hangingPunct="1">
              <a:buFontTx/>
              <a:buNone/>
            </a:pPr>
            <a:endParaRPr lang="en-US" altLang="zh-TW" b="1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(4)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Superblock contents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The length of a disk block</a:t>
            </a:r>
          </a:p>
          <a:p>
            <a:pPr lvl="3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Inode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table’s size and location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Disk block map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Usage information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Other filesystem’s parameters</a:t>
            </a:r>
          </a:p>
          <a:p>
            <a:pPr lvl="3" eaLnBrk="1" hangingPunct="1">
              <a:buFontTx/>
              <a:buNone/>
            </a:pP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sync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The </a:t>
            </a:r>
            <a:r>
              <a:rPr lang="en-US" altLang="zh-TW" sz="1800" b="1" i="1" dirty="0" smtClean="0">
                <a:ea typeface="新細明體" panose="02020500000000000000" pitchFamily="18" charset="-120"/>
              </a:rPr>
              <a:t>sync() system call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forces a write of dirty (modified) buffers in the block buffer cache out to disk.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The </a:t>
            </a:r>
            <a:r>
              <a:rPr lang="en-US" altLang="zh-TW" sz="1800" b="1" i="1" dirty="0" smtClean="0">
                <a:ea typeface="新細明體" panose="02020500000000000000" pitchFamily="18" charset="-120"/>
              </a:rPr>
              <a:t>sync utility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can be called to ensure that all disk writes have been completed before the processor is halted in a way not suitably done by reboot(8) or halt(8).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Disk Installation Procedure (5)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648200"/>
          </a:xfrm>
        </p:spPr>
        <p:txBody>
          <a:bodyPr/>
          <a:lstStyle/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mount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Bring the new partition to the filesystem tree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mount point can be any directory (empty)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# mount /dev/ad1s1e /home2</a:t>
            </a:r>
          </a:p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Setting up automatic mounting</a:t>
            </a:r>
          </a:p>
          <a:p>
            <a:pPr lvl="2" eaLnBrk="1" hangingPunct="1"/>
            <a:r>
              <a:rPr lang="en-US" altLang="zh-TW" sz="1800" b="1" dirty="0" err="1" smtClean="0">
                <a:ea typeface="新細明體" panose="02020500000000000000" pitchFamily="18" charset="-120"/>
              </a:rPr>
              <a:t>Automount</a:t>
            </a:r>
            <a:r>
              <a:rPr lang="en-US" altLang="zh-TW" sz="1800" b="1" dirty="0" smtClean="0">
                <a:ea typeface="新細明體" panose="02020500000000000000" pitchFamily="18" charset="-120"/>
              </a:rPr>
              <a:t> at boot time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/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b="1" dirty="0" smtClean="0">
                <a:ea typeface="新細明體" panose="02020500000000000000" pitchFamily="18" charset="-120"/>
              </a:rPr>
              <a:t>/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fstab</a:t>
            </a:r>
            <a:endParaRPr lang="en-US" altLang="zh-TW" b="1" dirty="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 b="1" dirty="0" smtClean="0">
                <a:ea typeface="新細明體" panose="02020500000000000000" pitchFamily="18" charset="-120"/>
              </a:rPr>
              <a:t>% mount -t </a:t>
            </a:r>
            <a:r>
              <a:rPr lang="en-US" altLang="zh-TW" sz="1400" b="1" dirty="0" err="1" smtClean="0">
                <a:ea typeface="新細明體" panose="02020500000000000000" pitchFamily="18" charset="-120"/>
              </a:rPr>
              <a:t>ufs</a:t>
            </a:r>
            <a:r>
              <a:rPr lang="en-US" altLang="zh-TW" sz="1400" b="1" dirty="0" smtClean="0">
                <a:ea typeface="新細明體" panose="02020500000000000000" pitchFamily="18" charset="-120"/>
              </a:rPr>
              <a:t> /dev/ad2s1a /backup</a:t>
            </a:r>
          </a:p>
          <a:p>
            <a:pPr lvl="3" eaLnBrk="1" hangingPunct="1"/>
            <a:r>
              <a:rPr lang="en-US" altLang="zh-TW" sz="1400" b="1" dirty="0" smtClean="0">
                <a:ea typeface="新細明體" panose="02020500000000000000" pitchFamily="18" charset="-120"/>
              </a:rPr>
              <a:t>% mount -t cd9600 -o </a:t>
            </a:r>
            <a:r>
              <a:rPr lang="en-US" altLang="zh-TW" sz="1400" b="1" dirty="0" err="1" smtClean="0">
                <a:ea typeface="新細明體" panose="02020500000000000000" pitchFamily="18" charset="-120"/>
              </a:rPr>
              <a:t>ro,noauto</a:t>
            </a:r>
            <a:r>
              <a:rPr lang="en-US" altLang="zh-TW" sz="1400" b="1" dirty="0" smtClean="0">
                <a:ea typeface="新細明體" panose="02020500000000000000" pitchFamily="18" charset="-120"/>
              </a:rPr>
              <a:t> /dev/acd0c /</a:t>
            </a:r>
            <a:r>
              <a:rPr lang="en-US" altLang="zh-TW" sz="1400" b="1" dirty="0" err="1" smtClean="0">
                <a:ea typeface="新細明體" panose="02020500000000000000" pitchFamily="18" charset="-120"/>
              </a:rPr>
              <a:t>cdrom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14400" y="4156075"/>
            <a:ext cx="8123238" cy="208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liuyh@NASA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:/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etc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&gt; cat 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fstab</a:t>
            </a:r>
            <a:endParaRPr lang="en-US" altLang="zh-TW" b="1" dirty="0">
              <a:solidFill>
                <a:schemeClr val="bg1"/>
              </a:solidFill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# Device	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Mountpoint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Fstype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Options		Dump	Pass#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/dev/ad0s1b	none		swap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sw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0	0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/dev/ad2s1b	none		swap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sw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0	0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/dev/ad0s1a	/	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rw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1	1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/dev/acd0	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cdrom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cd9660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ro,noauto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0	0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/dev/ad2s1a	/backup	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rw,noauto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2	2</a:t>
            </a:r>
          </a:p>
          <a:p>
            <a:pPr>
              <a:lnSpc>
                <a:spcPct val="90000"/>
              </a:lnSpc>
            </a:pP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csduty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:/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bsdhome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bsdhome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nfs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rw,noauto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0	0</a:t>
            </a:r>
          </a:p>
        </p:txBody>
      </p:sp>
      <p:grpSp>
        <p:nvGrpSpPr>
          <p:cNvPr id="16389" name="群組 21"/>
          <p:cNvGrpSpPr>
            <a:grpSpLocks/>
          </p:cNvGrpSpPr>
          <p:nvPr/>
        </p:nvGrpSpPr>
        <p:grpSpPr bwMode="auto">
          <a:xfrm>
            <a:off x="5867400" y="2438401"/>
            <a:ext cx="2670175" cy="979142"/>
            <a:chOff x="5867400" y="2667000"/>
            <a:chExt cx="2669724" cy="978586"/>
          </a:xfrm>
        </p:grpSpPr>
        <p:sp>
          <p:nvSpPr>
            <p:cNvPr id="16396" name="矩形 4"/>
            <p:cNvSpPr>
              <a:spLocks noChangeArrowheads="1"/>
            </p:cNvSpPr>
            <p:nvPr/>
          </p:nvSpPr>
          <p:spPr bwMode="auto">
            <a:xfrm>
              <a:off x="5867400" y="2667000"/>
              <a:ext cx="762000" cy="914400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 smtClean="0"/>
                <a:t>ad1</a:t>
              </a:r>
              <a:endParaRPr lang="zh-TW" altLang="en-US" dirty="0"/>
            </a:p>
          </p:txBody>
        </p:sp>
        <p:sp>
          <p:nvSpPr>
            <p:cNvPr id="16397" name="矩形 6"/>
            <p:cNvSpPr>
              <a:spLocks noChangeArrowheads="1"/>
            </p:cNvSpPr>
            <p:nvPr/>
          </p:nvSpPr>
          <p:spPr bwMode="auto">
            <a:xfrm>
              <a:off x="5943600" y="2971800"/>
              <a:ext cx="609600" cy="558800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 </a:t>
              </a:r>
              <a:r>
                <a:rPr lang="en-US" altLang="zh-TW" dirty="0" smtClean="0"/>
                <a:t>s1</a:t>
              </a:r>
              <a:endParaRPr lang="zh-TW" altLang="en-US" dirty="0"/>
            </a:p>
          </p:txBody>
        </p:sp>
        <p:sp>
          <p:nvSpPr>
            <p:cNvPr id="16398" name="矩形 9"/>
            <p:cNvSpPr>
              <a:spLocks noChangeArrowheads="1"/>
            </p:cNvSpPr>
            <p:nvPr/>
          </p:nvSpPr>
          <p:spPr bwMode="auto">
            <a:xfrm>
              <a:off x="6781800" y="2895600"/>
              <a:ext cx="609600" cy="635000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399" name="向右箭號 7"/>
            <p:cNvSpPr>
              <a:spLocks noChangeArrowheads="1"/>
            </p:cNvSpPr>
            <p:nvPr/>
          </p:nvSpPr>
          <p:spPr bwMode="auto">
            <a:xfrm>
              <a:off x="6477000" y="3124200"/>
              <a:ext cx="4572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cxnSp>
          <p:nvCxnSpPr>
            <p:cNvPr id="16400" name="直線接點 11"/>
            <p:cNvCxnSpPr>
              <a:cxnSpLocks noChangeShapeType="1"/>
            </p:cNvCxnSpPr>
            <p:nvPr/>
          </p:nvCxnSpPr>
          <p:spPr bwMode="auto">
            <a:xfrm>
              <a:off x="6781800" y="3124200"/>
              <a:ext cx="6096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1" name="直線接點 12"/>
            <p:cNvCxnSpPr>
              <a:cxnSpLocks noChangeShapeType="1"/>
            </p:cNvCxnSpPr>
            <p:nvPr/>
          </p:nvCxnSpPr>
          <p:spPr bwMode="auto">
            <a:xfrm>
              <a:off x="6781800" y="3352800"/>
              <a:ext cx="6096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2" name="矩形 14"/>
            <p:cNvSpPr>
              <a:spLocks noChangeArrowheads="1"/>
            </p:cNvSpPr>
            <p:nvPr/>
          </p:nvSpPr>
          <p:spPr bwMode="auto">
            <a:xfrm>
              <a:off x="7467600" y="2895600"/>
              <a:ext cx="10695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partition,</a:t>
              </a:r>
            </a:p>
            <a:p>
              <a:r>
                <a:rPr lang="en-US" altLang="zh-TW"/>
                <a:t>newfs</a:t>
              </a:r>
            </a:p>
          </p:txBody>
        </p:sp>
        <p:sp>
          <p:nvSpPr>
            <p:cNvPr id="16403" name="矩形 15"/>
            <p:cNvSpPr>
              <a:spLocks noChangeArrowheads="1"/>
            </p:cNvSpPr>
            <p:nvPr/>
          </p:nvSpPr>
          <p:spPr bwMode="auto">
            <a:xfrm>
              <a:off x="6946280" y="283076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d</a:t>
              </a:r>
              <a:endParaRPr lang="zh-TW" altLang="en-US" dirty="0"/>
            </a:p>
          </p:txBody>
        </p:sp>
        <p:sp>
          <p:nvSpPr>
            <p:cNvPr id="16404" name="矩形 16"/>
            <p:cNvSpPr>
              <a:spLocks noChangeArrowheads="1"/>
            </p:cNvSpPr>
            <p:nvPr/>
          </p:nvSpPr>
          <p:spPr bwMode="auto">
            <a:xfrm>
              <a:off x="6941611" y="304778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e</a:t>
              </a:r>
              <a:endParaRPr lang="zh-TW" altLang="en-US" dirty="0"/>
            </a:p>
          </p:txBody>
        </p:sp>
        <p:sp>
          <p:nvSpPr>
            <p:cNvPr id="16405" name="矩形 17"/>
            <p:cNvSpPr>
              <a:spLocks noChangeArrowheads="1"/>
            </p:cNvSpPr>
            <p:nvPr/>
          </p:nvSpPr>
          <p:spPr bwMode="auto">
            <a:xfrm>
              <a:off x="6973670" y="3276254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f</a:t>
              </a:r>
              <a:endParaRPr lang="zh-TW" altLang="en-US" dirty="0"/>
            </a:p>
          </p:txBody>
        </p:sp>
        <p:cxnSp>
          <p:nvCxnSpPr>
            <p:cNvPr id="16406" name="直線單箭頭接點 19"/>
            <p:cNvCxnSpPr>
              <a:cxnSpLocks noChangeShapeType="1"/>
              <a:stCxn id="16402" idx="1"/>
              <a:endCxn id="16404" idx="3"/>
            </p:cNvCxnSpPr>
            <p:nvPr/>
          </p:nvCxnSpPr>
          <p:spPr bwMode="auto">
            <a:xfrm flipH="1">
              <a:off x="7254517" y="3218766"/>
              <a:ext cx="213083" cy="1368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91" name="矩形 24"/>
          <p:cNvSpPr>
            <a:spLocks noChangeArrowheads="1"/>
          </p:cNvSpPr>
          <p:nvPr/>
        </p:nvSpPr>
        <p:spPr bwMode="auto">
          <a:xfrm>
            <a:off x="6754812" y="6186486"/>
            <a:ext cx="231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Usually: 2, 1 for root;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No write = 0</a:t>
            </a:r>
            <a:endParaRPr lang="zh-TW" altLang="en-US" dirty="0"/>
          </a:p>
        </p:txBody>
      </p:sp>
      <p:sp>
        <p:nvSpPr>
          <p:cNvPr id="16392" name="橢圓 26"/>
          <p:cNvSpPr>
            <a:spLocks noChangeArrowheads="1"/>
          </p:cNvSpPr>
          <p:nvPr/>
        </p:nvSpPr>
        <p:spPr bwMode="auto">
          <a:xfrm>
            <a:off x="762000" y="5927214"/>
            <a:ext cx="2057400" cy="321186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6393" name="矩形 27"/>
          <p:cNvSpPr>
            <a:spLocks noChangeArrowheads="1"/>
          </p:cNvSpPr>
          <p:nvPr/>
        </p:nvSpPr>
        <p:spPr bwMode="auto">
          <a:xfrm>
            <a:off x="868375" y="6324600"/>
            <a:ext cx="5075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Mount from the network; talk about it in “NFS”…</a:t>
            </a:r>
            <a:endParaRPr lang="zh-TW" altLang="en-US" dirty="0"/>
          </a:p>
        </p:txBody>
      </p:sp>
      <p:sp>
        <p:nvSpPr>
          <p:cNvPr id="16394" name="矩形 28"/>
          <p:cNvSpPr>
            <a:spLocks noChangeArrowheads="1"/>
          </p:cNvSpPr>
          <p:nvPr/>
        </p:nvSpPr>
        <p:spPr bwMode="auto">
          <a:xfrm>
            <a:off x="6553200" y="3449931"/>
            <a:ext cx="251460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Mount CD</a:t>
            </a:r>
          </a:p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Also for ISO </a:t>
            </a:r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image </a:t>
            </a:r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file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16395" name="直線接點 31"/>
          <p:cNvCxnSpPr>
            <a:cxnSpLocks noChangeShapeType="1"/>
          </p:cNvCxnSpPr>
          <p:nvPr/>
        </p:nvCxnSpPr>
        <p:spPr bwMode="auto">
          <a:xfrm>
            <a:off x="2133600" y="3962400"/>
            <a:ext cx="3048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(6)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543800" cy="1905000"/>
          </a:xfrm>
        </p:spPr>
        <p:txBody>
          <a:bodyPr/>
          <a:lstStyle/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Setting up swapping on swap partitions</a:t>
            </a:r>
          </a:p>
          <a:p>
            <a:pPr lvl="2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swapon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swapoff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swapctl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# 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swapon</a:t>
            </a:r>
            <a:r>
              <a:rPr lang="en-US" altLang="zh-TW" b="1" dirty="0" smtClean="0">
                <a:ea typeface="新細明體" panose="02020500000000000000" pitchFamily="18" charset="-120"/>
              </a:rPr>
              <a:t> –a</a:t>
            </a:r>
          </a:p>
          <a:p>
            <a:pPr lvl="4" eaLnBrk="1" hangingPunct="1"/>
            <a:r>
              <a:rPr lang="en-US" altLang="zh-TW" sz="1600" dirty="0">
                <a:ea typeface="新細明體" panose="02020500000000000000" pitchFamily="18" charset="-120"/>
              </a:rPr>
              <a:t>mount all partitions for swap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usage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800" u="sng" dirty="0" err="1" smtClean="0">
                <a:ea typeface="新細明體" panose="02020500000000000000" pitchFamily="18" charset="-120"/>
              </a:rPr>
              <a:t>swapinfo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pstat</a:t>
            </a:r>
            <a:endParaRPr lang="en-US" altLang="zh-TW" sz="1800" dirty="0" smtClean="0">
              <a:ea typeface="新細明體" panose="02020500000000000000" pitchFamily="18" charset="-12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33600" y="3276600"/>
            <a:ext cx="4897495" cy="8402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nctucs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 [~] -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wangth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- 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swapinfo</a:t>
            </a:r>
            <a:endParaRPr lang="en-US" altLang="zh-TW" b="1" dirty="0">
              <a:solidFill>
                <a:schemeClr val="bg1"/>
              </a:solidFill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Device          1K-blocks     Used    Avail Capacity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/dev/da0p2        2097152    42772  2054380     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fsck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check and repair filesystem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System crash will cause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Inconsistency between memory image and disk contents</a:t>
            </a:r>
          </a:p>
          <a:p>
            <a:pPr eaLnBrk="1" hangingPunct="1"/>
            <a:r>
              <a:rPr lang="en-US" altLang="zh-TW" sz="2000" dirty="0" err="1" smtClean="0">
                <a:ea typeface="新細明體" panose="02020500000000000000" pitchFamily="18" charset="-120"/>
              </a:rPr>
              <a:t>fsck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Examine all local filesystem listed in 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fstab</a:t>
            </a:r>
            <a:r>
              <a:rPr lang="en-US" altLang="zh-TW" sz="1800" u="sng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at boot time. (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fsck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-p)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Automatically correct the following damages: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Unreferenced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inodes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Inexplicably large link counts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Unused data blocks not recorded in block maps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Data blocks listed as free but used in file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Incorrect summary information in the superblock</a:t>
            </a:r>
          </a:p>
          <a:p>
            <a:pPr lvl="2" eaLnBrk="1" hangingPunct="1"/>
            <a:r>
              <a:rPr lang="en-US" altLang="zh-TW" sz="1600" dirty="0" err="1" smtClean="0">
                <a:ea typeface="新細明體" panose="02020500000000000000" pitchFamily="18" charset="-120"/>
              </a:rPr>
              <a:t>fsck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(8)</a:t>
            </a:r>
            <a:r>
              <a:rPr lang="zh-TW" altLang="en-US" sz="1600" dirty="0" smtClean="0">
                <a:ea typeface="新細明體" panose="02020500000000000000" pitchFamily="18" charset="-120"/>
              </a:rPr>
              <a:t>、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fsck_ffs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(8)</a:t>
            </a:r>
          </a:p>
          <a:p>
            <a:pPr lvl="2" eaLnBrk="1" hangingPunct="1"/>
            <a:r>
              <a:rPr lang="en-US" altLang="zh-TW" sz="1600" dirty="0" err="1" smtClean="0">
                <a:ea typeface="新細明體" panose="02020500000000000000" pitchFamily="18" charset="-120"/>
              </a:rPr>
              <a:t>ffsinfo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(8): dump metadata</a:t>
            </a:r>
          </a:p>
        </p:txBody>
      </p:sp>
      <p:sp>
        <p:nvSpPr>
          <p:cNvPr id="18437" name="矩形 5"/>
          <p:cNvSpPr>
            <a:spLocks noChangeArrowheads="1"/>
          </p:cNvSpPr>
          <p:nvPr/>
        </p:nvSpPr>
        <p:spPr bwMode="auto">
          <a:xfrm>
            <a:off x="3810000" y="5334000"/>
            <a:ext cx="31854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  <a:r>
              <a:rPr lang="en-US" altLang="zh-TW" dirty="0" smtClean="0">
                <a:solidFill>
                  <a:srgbClr val="FF0000"/>
                </a:solidFill>
              </a:rPr>
              <a:t>heck </a:t>
            </a:r>
            <a:r>
              <a:rPr lang="en-US" altLang="zh-TW" dirty="0">
                <a:solidFill>
                  <a:srgbClr val="FF0000"/>
                </a:solidFill>
              </a:rPr>
              <a:t>if </a:t>
            </a:r>
            <a:r>
              <a:rPr lang="en-US" altLang="zh-TW" dirty="0" smtClean="0">
                <a:solidFill>
                  <a:srgbClr val="FF0000"/>
                </a:solidFill>
              </a:rPr>
              <a:t>filesystem </a:t>
            </a:r>
            <a:r>
              <a:rPr lang="en-US" altLang="zh-TW" dirty="0">
                <a:solidFill>
                  <a:srgbClr val="FF0000"/>
                </a:solidFill>
              </a:rPr>
              <a:t>is clean…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1: </a:t>
            </a:r>
            <a:r>
              <a:rPr lang="en-US" altLang="zh-TW" dirty="0">
                <a:solidFill>
                  <a:srgbClr val="FF0000"/>
                </a:solidFill>
              </a:rPr>
              <a:t>clean (</a:t>
            </a:r>
            <a:r>
              <a:rPr lang="en-US" altLang="zh-TW" dirty="0" err="1">
                <a:solidFill>
                  <a:srgbClr val="FF0000"/>
                </a:solidFill>
              </a:rPr>
              <a:t>ro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0: </a:t>
            </a:r>
            <a:r>
              <a:rPr lang="en-US" altLang="zh-TW" dirty="0">
                <a:solidFill>
                  <a:srgbClr val="FF0000"/>
                </a:solidFill>
              </a:rPr>
              <a:t>dirty (</a:t>
            </a:r>
            <a:r>
              <a:rPr lang="en-US" altLang="zh-TW" dirty="0" err="1">
                <a:solidFill>
                  <a:srgbClr val="FF0000"/>
                </a:solidFill>
              </a:rPr>
              <a:t>rw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fsck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check and repair filesystem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Run fsck in manual to fix serious damages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Blocks claimed by more than one file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Blocks claimed outside the range of the filesystem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Link counts that are too small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Blocks that are not accounted for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Directories that refer to unallocated inodes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Other errors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fsck will suggest you the action to perform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Delete, repair,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  <a:endParaRPr lang="en-US" altLang="zh-TW" sz="1800" smtClean="0">
              <a:ea typeface="新細明體" panose="02020500000000000000" pitchFamily="18" charset="-120"/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6248400" y="1371600"/>
            <a:ext cx="249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No guarantee on </a:t>
            </a:r>
          </a:p>
          <a:p>
            <a:r>
              <a:rPr lang="en-US" altLang="zh-TW">
                <a:solidFill>
                  <a:srgbClr val="FF0000"/>
                </a:solidFill>
              </a:rPr>
              <a:t>fully recover you HD…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Adding a disk to FreeBSD (1)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64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Check disk connection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</a:rPr>
              <a:t>Look </a:t>
            </a:r>
            <a:r>
              <a:rPr lang="en-US" altLang="zh-TW" sz="1800" u="sng" dirty="0" smtClean="0">
                <a:ea typeface="新細明體" panose="02020500000000000000" pitchFamily="18" charset="-120"/>
              </a:rPr>
              <a:t>system boot message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Use 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gpart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(8) to create a partition on the new HD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</a:rPr>
              <a:t>#</a:t>
            </a:r>
            <a:r>
              <a:rPr lang="zh-TW" altLang="en-US" sz="18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gpart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create -s GPT ada3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# </a:t>
            </a:r>
            <a:r>
              <a:rPr lang="en-US" altLang="zh-TW" sz="1800" dirty="0" err="1" smtClean="0">
                <a:ea typeface="新細明體" panose="02020500000000000000" pitchFamily="18" charset="-120"/>
                <a:sym typeface="Wingdings" panose="05000000000000000000" pitchFamily="2" charset="2"/>
              </a:rPr>
              <a:t>gpart</a:t>
            </a:r>
            <a:r>
              <a:rPr lang="en-US" altLang="zh-TW" sz="1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 add -t </a:t>
            </a:r>
            <a:r>
              <a:rPr lang="en-US" altLang="zh-TW" sz="1800" dirty="0" err="1" smtClean="0">
                <a:ea typeface="新細明體" panose="02020500000000000000" pitchFamily="18" charset="-120"/>
                <a:sym typeface="Wingdings" panose="05000000000000000000" pitchFamily="2" charset="2"/>
              </a:rPr>
              <a:t>freebsd-ufs</a:t>
            </a:r>
            <a:r>
              <a:rPr lang="en-US" altLang="zh-TW" sz="1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 -a 1M ada3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Use </a:t>
            </a:r>
            <a:r>
              <a:rPr lang="en-US" altLang="zh-TW" sz="2000" dirty="0" err="1">
                <a:ea typeface="新細明體" panose="02020500000000000000" pitchFamily="18" charset="-120"/>
                <a:sym typeface="Wingdings" panose="05000000000000000000" pitchFamily="2" charset="2"/>
              </a:rPr>
              <a:t>newfs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(8</a:t>
            </a:r>
            <a:r>
              <a:rPr lang="en-US" altLang="zh-TW" sz="20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)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to construct new </a:t>
            </a:r>
            <a:r>
              <a:rPr lang="en-US" altLang="zh-TW" sz="20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UFS file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system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# </a:t>
            </a:r>
            <a:r>
              <a:rPr lang="en-US" altLang="zh-TW" sz="1800" dirty="0" err="1">
                <a:ea typeface="新細明體" panose="02020500000000000000" pitchFamily="18" charset="-120"/>
                <a:sym typeface="Wingdings" panose="05000000000000000000" pitchFamily="2" charset="2"/>
              </a:rPr>
              <a:t>newfs</a:t>
            </a:r>
            <a:r>
              <a:rPr lang="en-US" altLang="zh-TW" sz="1800" dirty="0">
                <a:ea typeface="新細明體" panose="02020500000000000000" pitchFamily="18" charset="-120"/>
                <a:sym typeface="Wingdings" panose="05000000000000000000" pitchFamily="2" charset="2"/>
              </a:rPr>
              <a:t> -U /</a:t>
            </a:r>
            <a:r>
              <a:rPr lang="en-US" altLang="zh-TW" sz="1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dev/ada3p1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Make mount point and mount it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</a:rPr>
              <a:t>#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mkdir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/home2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</a:rPr>
              <a:t># mount 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t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ufs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/dev/ada3p1 /home2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</a:rPr>
              <a:t>#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df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altLang="zh-TW" sz="2000" dirty="0" smtClean="0">
                <a:ea typeface="新細明體" panose="02020500000000000000" pitchFamily="18" charset="-120"/>
              </a:rPr>
              <a:t>Edit /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/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fstab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ea typeface="新細明體" panose="02020500000000000000" pitchFamily="18" charset="-120"/>
              <a:hlinkClick r:id="rId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新細明體" panose="02020500000000000000" pitchFamily="18" charset="-120"/>
                <a:hlinkClick r:id="rId2"/>
              </a:rPr>
              <a:t>https://www.freebsd.org/doc/handbook/disks-adding.html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2000" dirty="0" smtClean="0">
              <a:ea typeface="新細明體" panose="02020500000000000000" pitchFamily="18" charset="-12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0" y="2133600"/>
            <a:ext cx="7134774" cy="30777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da-DK" altLang="zh-TW" sz="1400" b="1" dirty="0" smtClean="0">
                <a:solidFill>
                  <a:schemeClr val="bg1"/>
                </a:solidFill>
              </a:rPr>
              <a:t>ada3</a:t>
            </a:r>
            <a:r>
              <a:rPr lang="da-DK" altLang="zh-TW" sz="1400" b="1" dirty="0">
                <a:solidFill>
                  <a:schemeClr val="bg1"/>
                </a:solidFill>
              </a:rPr>
              <a:t>: 238475MB &lt;Hitachi HDS722525VLAT80 V36OA6MA&gt; at ata1-slave UDMA100</a:t>
            </a:r>
            <a:endParaRPr lang="en-US" altLang="zh-TW" sz="1400" b="1" dirty="0">
              <a:solidFill>
                <a:schemeClr val="bg1"/>
              </a:solidFill>
            </a:endParaRPr>
          </a:p>
        </p:txBody>
      </p:sp>
      <p:sp>
        <p:nvSpPr>
          <p:cNvPr id="20485" name="矩形 4"/>
          <p:cNvSpPr>
            <a:spLocks noChangeArrowheads="1"/>
          </p:cNvSpPr>
          <p:nvPr/>
        </p:nvSpPr>
        <p:spPr bwMode="auto">
          <a:xfrm>
            <a:off x="6699250" y="2441377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Line, speed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Adding a disk to FreeBSD (2)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If you </a:t>
            </a:r>
            <a:r>
              <a:rPr lang="en-US" altLang="zh-TW" u="sng" dirty="0" smtClean="0">
                <a:ea typeface="新細明體" panose="02020500000000000000" pitchFamily="18" charset="-120"/>
              </a:rPr>
              <a:t>forget to enable soft-update </a:t>
            </a:r>
            <a:r>
              <a:rPr lang="en-US" altLang="zh-TW" dirty="0" smtClean="0">
                <a:ea typeface="新細明體" panose="02020500000000000000" pitchFamily="18" charset="-120"/>
              </a:rPr>
              <a:t>when you add the disk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 /home2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tunefs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n </a:t>
            </a:r>
            <a:r>
              <a:rPr lang="en-US" altLang="zh-TW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enable</a:t>
            </a:r>
            <a:r>
              <a:rPr lang="en-US" altLang="zh-TW" dirty="0" smtClean="0">
                <a:ea typeface="新細明體" panose="02020500000000000000" pitchFamily="18" charset="-120"/>
              </a:rPr>
              <a:t> /dev/ada3p1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mount -t </a:t>
            </a:r>
            <a:r>
              <a:rPr lang="en-US" altLang="zh-TW" dirty="0" err="1" smtClean="0">
                <a:ea typeface="新細明體" panose="02020500000000000000" pitchFamily="18" charset="-120"/>
              </a:rPr>
              <a:t>ufs</a:t>
            </a:r>
            <a:r>
              <a:rPr lang="en-US" altLang="zh-TW" dirty="0" smtClean="0">
                <a:ea typeface="新細明體" panose="02020500000000000000" pitchFamily="18" charset="-120"/>
              </a:rPr>
              <a:t> /dev/ada3p1 /home2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mount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新細明體" panose="02020500000000000000" pitchFamily="18" charset="-120"/>
                <a:hlinkClick r:id="rId2"/>
              </a:rPr>
              <a:t>https</a:t>
            </a:r>
            <a:r>
              <a:rPr lang="en-US" altLang="zh-TW" sz="2000" dirty="0">
                <a:ea typeface="新細明體" panose="02020500000000000000" pitchFamily="18" charset="-120"/>
                <a:hlinkClick r:id="rId2"/>
              </a:rPr>
              <a:t>://</a:t>
            </a:r>
            <a:r>
              <a:rPr lang="en-US" altLang="zh-TW" sz="2000" dirty="0" smtClean="0">
                <a:ea typeface="新細明體" panose="02020500000000000000" pitchFamily="18" charset="-120"/>
                <a:hlinkClick r:id="rId2"/>
              </a:rPr>
              <a:t>www.freebsd.org/doc/handbook/configtuning-disk.html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51544" y="3810000"/>
            <a:ext cx="5440913" cy="132343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/</a:t>
            </a:r>
            <a:r>
              <a:rPr lang="en-US" altLang="zh-TW" sz="2000" b="1" dirty="0" smtClean="0">
                <a:solidFill>
                  <a:schemeClr val="bg1"/>
                </a:solidFill>
                <a:latin typeface="Times" panose="02020603050405020304" pitchFamily="18" charset="0"/>
              </a:rPr>
              <a:t>dev/ada0p2 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on /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local, soft-updates)</a:t>
            </a:r>
          </a:p>
          <a:p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/</a:t>
            </a:r>
            <a:r>
              <a:rPr lang="en-US" altLang="zh-TW" sz="2000" b="1" dirty="0" smtClean="0">
                <a:solidFill>
                  <a:schemeClr val="bg1"/>
                </a:solidFill>
                <a:latin typeface="Times" panose="02020603050405020304" pitchFamily="18" charset="0"/>
              </a:rPr>
              <a:t>dev/ada1p1 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on /home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local, soft-updates)</a:t>
            </a:r>
          </a:p>
          <a:p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procfs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 on /proc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procfs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local)</a:t>
            </a:r>
          </a:p>
          <a:p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/</a:t>
            </a:r>
            <a:r>
              <a:rPr lang="en-US" altLang="zh-TW" sz="2000" b="1" dirty="0" smtClean="0">
                <a:solidFill>
                  <a:schemeClr val="bg1"/>
                </a:solidFill>
                <a:latin typeface="Times" panose="02020603050405020304" pitchFamily="18" charset="0"/>
              </a:rPr>
              <a:t>dev/ada3p1 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on /home2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local, </a:t>
            </a:r>
            <a:r>
              <a:rPr lang="en-US" altLang="zh-TW" sz="2000" b="1" dirty="0">
                <a:solidFill>
                  <a:srgbClr val="FF0000"/>
                </a:solidFill>
                <a:latin typeface="Times" panose="02020603050405020304" pitchFamily="18" charset="0"/>
              </a:rPr>
              <a:t>soft-updates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Outline</a:t>
            </a:r>
            <a:endParaRPr lang="zh-TW" altLang="en-US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Interfaces</a:t>
            </a:r>
          </a:p>
          <a:p>
            <a:pPr eaLnBrk="1" hangingPunct="1"/>
            <a:r>
              <a:rPr lang="en-US" altLang="zh-TW" dirty="0" smtClean="0"/>
              <a:t>Geometry</a:t>
            </a:r>
          </a:p>
          <a:p>
            <a:pPr eaLnBrk="1" hangingPunct="1"/>
            <a:r>
              <a:rPr lang="en-US" altLang="zh-TW" dirty="0" smtClean="0"/>
              <a:t>Add new disks</a:t>
            </a:r>
          </a:p>
          <a:p>
            <a:pPr lvl="1" eaLnBrk="1" hangingPunct="1"/>
            <a:r>
              <a:rPr lang="en-US" altLang="zh-TW" dirty="0" smtClean="0"/>
              <a:t>Installation procedure</a:t>
            </a:r>
          </a:p>
          <a:p>
            <a:pPr lvl="1" eaLnBrk="1" hangingPunct="1"/>
            <a:r>
              <a:rPr lang="en-US" altLang="zh-TW" dirty="0" smtClean="0"/>
              <a:t>Filesystem check</a:t>
            </a:r>
          </a:p>
          <a:p>
            <a:pPr lvl="1" eaLnBrk="1" hangingPunct="1"/>
            <a:r>
              <a:rPr lang="en-US" altLang="zh-TW" dirty="0" smtClean="0"/>
              <a:t>Add a disk</a:t>
            </a:r>
          </a:p>
          <a:p>
            <a:pPr eaLnBrk="1" hangingPunct="1"/>
            <a:r>
              <a:rPr lang="en-US" altLang="zh-TW" dirty="0" smtClean="0"/>
              <a:t>RAID</a:t>
            </a:r>
          </a:p>
          <a:p>
            <a:pPr lvl="1" eaLnBrk="1" hangingPunct="1"/>
            <a:r>
              <a:rPr lang="en-US" altLang="zh-TW" dirty="0" smtClean="0"/>
              <a:t>GEOM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</a:t>
            </a:r>
            <a:endParaRPr lang="zh-TW" altLang="en-US" dirty="0" smtClean="0"/>
          </a:p>
        </p:txBody>
      </p:sp>
      <p:sp>
        <p:nvSpPr>
          <p:cNvPr id="3379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Modular Disk Transformation Framework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(1)</a:t>
            </a:r>
            <a:endParaRPr lang="zh-TW" altLang="en-US" dirty="0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Support</a:t>
            </a:r>
          </a:p>
          <a:p>
            <a:pPr lvl="1" eaLnBrk="1" hangingPunct="1"/>
            <a:r>
              <a:rPr lang="en-US" altLang="zh-TW" dirty="0" smtClean="0"/>
              <a:t>ELI – </a:t>
            </a:r>
            <a:r>
              <a:rPr lang="en-US" altLang="zh-TW" dirty="0" err="1" smtClean="0"/>
              <a:t>geli</a:t>
            </a:r>
            <a:r>
              <a:rPr lang="en-US" altLang="zh-TW" dirty="0" smtClean="0"/>
              <a:t>(8): </a:t>
            </a:r>
            <a:r>
              <a:rPr lang="en-US" altLang="zh-TW" u="sng" dirty="0" smtClean="0"/>
              <a:t>cryptographic</a:t>
            </a:r>
            <a:r>
              <a:rPr lang="en-US" altLang="zh-TW" dirty="0" smtClean="0"/>
              <a:t> GEOM class</a:t>
            </a:r>
          </a:p>
          <a:p>
            <a:pPr lvl="1" eaLnBrk="1" hangingPunct="1"/>
            <a:r>
              <a:rPr lang="en-US" altLang="zh-TW" dirty="0" smtClean="0"/>
              <a:t>JOURNAL – </a:t>
            </a:r>
            <a:r>
              <a:rPr lang="en-US" altLang="zh-TW" dirty="0" err="1" smtClean="0"/>
              <a:t>gjournal</a:t>
            </a:r>
            <a:r>
              <a:rPr lang="en-US" altLang="zh-TW" dirty="0" smtClean="0"/>
              <a:t>(8): </a:t>
            </a:r>
            <a:r>
              <a:rPr lang="en-US" altLang="zh-TW" u="sng" dirty="0" smtClean="0"/>
              <a:t>journaled</a:t>
            </a:r>
            <a:r>
              <a:rPr lang="en-US" altLang="zh-TW" dirty="0" smtClean="0"/>
              <a:t> devices</a:t>
            </a:r>
          </a:p>
          <a:p>
            <a:pPr lvl="1" eaLnBrk="1" hangingPunct="1"/>
            <a:r>
              <a:rPr lang="en-US" altLang="zh-TW" dirty="0" smtClean="0"/>
              <a:t>LABEL – </a:t>
            </a:r>
            <a:r>
              <a:rPr lang="en-US" altLang="zh-TW" dirty="0" err="1" smtClean="0"/>
              <a:t>glabel</a:t>
            </a:r>
            <a:r>
              <a:rPr lang="en-US" altLang="zh-TW" dirty="0" smtClean="0"/>
              <a:t>(8): disk </a:t>
            </a:r>
            <a:r>
              <a:rPr lang="en-US" altLang="zh-TW" u="sng" dirty="0" err="1" smtClean="0"/>
              <a:t>labelization</a:t>
            </a:r>
            <a:endParaRPr lang="en-US" altLang="zh-TW" u="sng" dirty="0" smtClean="0"/>
          </a:p>
          <a:p>
            <a:pPr lvl="1" eaLnBrk="1" hangingPunct="1"/>
            <a:r>
              <a:rPr lang="en-US" altLang="zh-TW" dirty="0" smtClean="0"/>
              <a:t>MIRROR – </a:t>
            </a:r>
            <a:r>
              <a:rPr lang="en-US" altLang="zh-TW" dirty="0" err="1" smtClean="0"/>
              <a:t>gmirror</a:t>
            </a:r>
            <a:r>
              <a:rPr lang="en-US" altLang="zh-TW" dirty="0" smtClean="0"/>
              <a:t>(8): </a:t>
            </a:r>
            <a:r>
              <a:rPr lang="en-US" altLang="zh-TW" u="sng" dirty="0" smtClean="0"/>
              <a:t>mirrored</a:t>
            </a:r>
            <a:r>
              <a:rPr lang="en-US" altLang="zh-TW" dirty="0" smtClean="0"/>
              <a:t> devices</a:t>
            </a:r>
          </a:p>
          <a:p>
            <a:pPr lvl="1" eaLnBrk="1" hangingPunct="1"/>
            <a:r>
              <a:rPr lang="en-US" altLang="zh-TW" dirty="0" smtClean="0"/>
              <a:t>STRIPE – </a:t>
            </a:r>
            <a:r>
              <a:rPr lang="en-US" altLang="zh-TW" dirty="0" err="1" smtClean="0"/>
              <a:t>gstripe</a:t>
            </a:r>
            <a:r>
              <a:rPr lang="en-US" altLang="zh-TW" dirty="0" smtClean="0"/>
              <a:t>(8): </a:t>
            </a:r>
            <a:r>
              <a:rPr lang="en-US" altLang="zh-TW" u="sng" dirty="0" smtClean="0"/>
              <a:t>striped</a:t>
            </a:r>
            <a:r>
              <a:rPr lang="en-US" altLang="zh-TW" dirty="0" smtClean="0"/>
              <a:t> devices</a:t>
            </a:r>
          </a:p>
          <a:p>
            <a:pPr lvl="1" eaLnBrk="1" hangingPunct="1"/>
            <a:r>
              <a:rPr lang="en-US" altLang="zh-TW" dirty="0" smtClean="0"/>
              <a:t>…</a:t>
            </a:r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r>
              <a:rPr lang="en-US" altLang="zh-TW" dirty="0" smtClean="0">
                <a:hlinkClick r:id="rId2"/>
              </a:rPr>
              <a:t>http://www.freebsd.org/doc/handbook/geom.html</a:t>
            </a:r>
            <a:endParaRPr lang="zh-TW" altLang="en-US" dirty="0" smtClean="0"/>
          </a:p>
        </p:txBody>
      </p:sp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6320246" y="2286000"/>
            <a:ext cx="28999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Journalize (logs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en-US" altLang="zh-TW" dirty="0">
                <a:solidFill>
                  <a:srgbClr val="FF0000"/>
                </a:solidFill>
              </a:rPr>
              <a:t>before write </a:t>
            </a:r>
          </a:p>
        </p:txBody>
      </p:sp>
      <p:sp>
        <p:nvSpPr>
          <p:cNvPr id="34821" name="矩形 4"/>
          <p:cNvSpPr>
            <a:spLocks noChangeArrowheads="1"/>
          </p:cNvSpPr>
          <p:nvPr/>
        </p:nvSpPr>
        <p:spPr bwMode="auto">
          <a:xfrm>
            <a:off x="6324600" y="2971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Software RAID1</a:t>
            </a:r>
          </a:p>
        </p:txBody>
      </p:sp>
      <p:sp>
        <p:nvSpPr>
          <p:cNvPr id="34822" name="矩形 6"/>
          <p:cNvSpPr>
            <a:spLocks noChangeArrowheads="1"/>
          </p:cNvSpPr>
          <p:nvPr/>
        </p:nvSpPr>
        <p:spPr bwMode="auto">
          <a:xfrm>
            <a:off x="6324600" y="3429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Software RAID0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(2)</a:t>
            </a:r>
            <a:endParaRPr lang="zh-TW" altLang="en-US" dirty="0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GEOM framework in FreeBSD</a:t>
            </a:r>
          </a:p>
          <a:p>
            <a:pPr lvl="1" eaLnBrk="1" hangingPunct="1"/>
            <a:r>
              <a:rPr lang="en-US" altLang="zh-TW" dirty="0" smtClean="0"/>
              <a:t>Major RAID control utilities</a:t>
            </a:r>
          </a:p>
          <a:p>
            <a:pPr lvl="1" eaLnBrk="1" hangingPunct="1"/>
            <a:r>
              <a:rPr lang="en-US" altLang="zh-TW" dirty="0" smtClean="0"/>
              <a:t>Kernel modules (/boot/kernel/</a:t>
            </a:r>
            <a:r>
              <a:rPr lang="en-US" altLang="zh-TW" dirty="0" err="1" smtClean="0"/>
              <a:t>geom</a:t>
            </a:r>
            <a:r>
              <a:rPr lang="en-US" altLang="zh-TW" dirty="0" smtClean="0"/>
              <a:t>_*)</a:t>
            </a:r>
          </a:p>
          <a:p>
            <a:pPr lvl="1" eaLnBrk="1" hangingPunct="1"/>
            <a:r>
              <a:rPr lang="en-US" altLang="zh-TW" dirty="0" smtClean="0"/>
              <a:t>Name and </a:t>
            </a:r>
            <a:r>
              <a:rPr lang="en-US" altLang="zh-TW" dirty="0" err="1" smtClean="0"/>
              <a:t>Prodivers</a:t>
            </a:r>
            <a:endParaRPr lang="en-US" altLang="zh-TW" dirty="0" smtClean="0"/>
          </a:p>
          <a:p>
            <a:pPr lvl="2" eaLnBrk="1" hangingPunct="1"/>
            <a:r>
              <a:rPr lang="en-US" altLang="zh-TW" sz="1800" dirty="0" smtClean="0"/>
              <a:t>“manual” or “</a:t>
            </a:r>
            <a:r>
              <a:rPr lang="en-US" altLang="zh-TW" sz="1800" u="sng" dirty="0" smtClean="0"/>
              <a:t>automatic</a:t>
            </a:r>
            <a:r>
              <a:rPr lang="en-US" altLang="zh-TW" sz="1800" dirty="0" smtClean="0"/>
              <a:t>”</a:t>
            </a:r>
          </a:p>
          <a:p>
            <a:pPr lvl="2" eaLnBrk="1" hangingPunct="1"/>
            <a:r>
              <a:rPr lang="en-US" altLang="zh-TW" sz="1800" dirty="0" smtClean="0"/>
              <a:t>Metadata in the </a:t>
            </a:r>
            <a:r>
              <a:rPr lang="en-US" altLang="zh-TW" sz="1800" u="sng" dirty="0" smtClean="0"/>
              <a:t>last sector of the providers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Kernel support</a:t>
            </a:r>
          </a:p>
          <a:p>
            <a:pPr lvl="1" eaLnBrk="1" hangingPunct="1"/>
            <a:r>
              <a:rPr lang="en-US" altLang="zh-TW" dirty="0" smtClean="0"/>
              <a:t>{</a:t>
            </a:r>
            <a:r>
              <a:rPr lang="en-US" altLang="zh-TW" dirty="0" err="1" smtClean="0"/>
              <a:t>glabel,gmirror,gstripe,g</a:t>
            </a:r>
            <a:r>
              <a:rPr lang="en-US" altLang="zh-TW" dirty="0" smtClean="0"/>
              <a:t>*} load/unload</a:t>
            </a:r>
          </a:p>
          <a:p>
            <a:pPr lvl="2" eaLnBrk="1" hangingPunct="1"/>
            <a:r>
              <a:rPr lang="en-US" altLang="zh-TW" sz="1800" dirty="0" smtClean="0"/>
              <a:t>device	GEOM_* in kernel </a:t>
            </a:r>
            <a:r>
              <a:rPr lang="en-US" altLang="zh-TW" sz="1800" dirty="0" err="1" smtClean="0"/>
              <a:t>config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err="1" smtClean="0"/>
              <a:t>geom</a:t>
            </a:r>
            <a:r>
              <a:rPr lang="en-US" altLang="zh-TW" sz="1800" dirty="0" smtClean="0"/>
              <a:t>_*_enable=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 smtClean="0"/>
              <a:t>YES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 smtClean="0"/>
              <a:t> in /boot/</a:t>
            </a:r>
            <a:r>
              <a:rPr lang="en-US" altLang="zh-TW" sz="1800" dirty="0" err="1" smtClean="0"/>
              <a:t>loader.conf</a:t>
            </a:r>
            <a:endParaRPr lang="zh-TW" altLang="en-US" sz="1800" dirty="0" smtClean="0"/>
          </a:p>
        </p:txBody>
      </p:sp>
      <p:sp>
        <p:nvSpPr>
          <p:cNvPr id="35844" name="矩形 4"/>
          <p:cNvSpPr>
            <a:spLocks noChangeArrowheads="1"/>
          </p:cNvSpPr>
          <p:nvPr/>
        </p:nvSpPr>
        <p:spPr bwMode="auto">
          <a:xfrm>
            <a:off x="685800" y="2971800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Logical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volumes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5845" name="直線接點 6"/>
          <p:cNvCxnSpPr>
            <a:cxnSpLocks noChangeShapeType="1"/>
          </p:cNvCxnSpPr>
          <p:nvPr/>
        </p:nvCxnSpPr>
        <p:spPr bwMode="auto">
          <a:xfrm flipV="1">
            <a:off x="1600200" y="2971800"/>
            <a:ext cx="2286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直線接點 7"/>
          <p:cNvCxnSpPr>
            <a:cxnSpLocks noChangeShapeType="1"/>
          </p:cNvCxnSpPr>
          <p:nvPr/>
        </p:nvCxnSpPr>
        <p:spPr bwMode="auto">
          <a:xfrm flipH="1">
            <a:off x="3962400" y="2819400"/>
            <a:ext cx="3810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矩形 9"/>
          <p:cNvSpPr>
            <a:spLocks noChangeArrowheads="1"/>
          </p:cNvSpPr>
          <p:nvPr/>
        </p:nvSpPr>
        <p:spPr bwMode="auto">
          <a:xfrm>
            <a:off x="4343400" y="2636746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devices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5848" name="弧形箭號 (左彎) 10"/>
          <p:cNvSpPr>
            <a:spLocks noChangeArrowheads="1"/>
          </p:cNvSpPr>
          <p:nvPr/>
        </p:nvSpPr>
        <p:spPr bwMode="auto">
          <a:xfrm>
            <a:off x="6324600" y="3200400"/>
            <a:ext cx="304800" cy="381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35849" name="矩形 11"/>
          <p:cNvSpPr>
            <a:spLocks noChangeArrowheads="1"/>
          </p:cNvSpPr>
          <p:nvPr/>
        </p:nvSpPr>
        <p:spPr bwMode="auto">
          <a:xfrm>
            <a:off x="1752600" y="5791200"/>
            <a:ext cx="46217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>
              <a:buAutoNum type="arabicParenBoth"/>
            </a:pPr>
            <a:r>
              <a:rPr lang="en-US" altLang="zh-TW" dirty="0" smtClean="0">
                <a:solidFill>
                  <a:srgbClr val="FF0000"/>
                </a:solidFill>
              </a:rPr>
              <a:t>On </a:t>
            </a:r>
            <a:r>
              <a:rPr lang="en-US" altLang="zh-TW" dirty="0">
                <a:solidFill>
                  <a:srgbClr val="FF0000"/>
                </a:solidFill>
              </a:rPr>
              <a:t>demand load/unload kernel </a:t>
            </a:r>
            <a:r>
              <a:rPr lang="en-US" altLang="zh-TW" dirty="0" smtClean="0">
                <a:solidFill>
                  <a:srgbClr val="FF0000"/>
                </a:solidFill>
              </a:rPr>
              <a:t>modules</a:t>
            </a:r>
            <a:endParaRPr lang="en-US" altLang="zh-TW" dirty="0">
              <a:solidFill>
                <a:srgbClr val="FF0000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load automatically at </a:t>
            </a:r>
            <a:r>
              <a:rPr lang="en-US" altLang="zh-TW" dirty="0" smtClean="0">
                <a:solidFill>
                  <a:srgbClr val="FF0000"/>
                </a:solidFill>
              </a:rPr>
              <a:t>booting</a:t>
            </a:r>
          </a:p>
          <a:p>
            <a:pPr marL="342900" indent="-342900">
              <a:buAutoNum type="arabicParenBoth"/>
            </a:pPr>
            <a:r>
              <a:rPr lang="en-US" altLang="zh-TW" dirty="0" smtClean="0">
                <a:solidFill>
                  <a:srgbClr val="FF0000"/>
                </a:solidFill>
              </a:rPr>
              <a:t>Build-in </a:t>
            </a:r>
            <a:r>
              <a:rPr lang="en-US" altLang="zh-TW" dirty="0">
                <a:solidFill>
                  <a:srgbClr val="FF0000"/>
                </a:solidFill>
              </a:rPr>
              <a:t>kernel and </a:t>
            </a:r>
            <a:r>
              <a:rPr lang="en-US" altLang="zh-TW" dirty="0" smtClean="0">
                <a:solidFill>
                  <a:srgbClr val="FF0000"/>
                </a:solidFill>
              </a:rPr>
              <a:t>recompile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(3)</a:t>
            </a:r>
            <a:endParaRPr lang="zh-TW" altLang="en-US" dirty="0" smtClean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LABEL</a:t>
            </a:r>
          </a:p>
          <a:p>
            <a:pPr lvl="1" eaLnBrk="1" hangingPunct="1"/>
            <a:r>
              <a:rPr lang="en-US" altLang="zh-TW" dirty="0" smtClean="0"/>
              <a:t>Used for GEOM provider </a:t>
            </a:r>
            <a:r>
              <a:rPr lang="en-US" altLang="zh-TW" dirty="0" err="1" smtClean="0"/>
              <a:t>labelization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Kernel</a:t>
            </a:r>
          </a:p>
          <a:p>
            <a:pPr lvl="2" eaLnBrk="1" hangingPunct="1"/>
            <a:r>
              <a:rPr lang="en-US" altLang="zh-TW" sz="1800" dirty="0" smtClean="0"/>
              <a:t>device	GEOM_LABEL</a:t>
            </a:r>
          </a:p>
          <a:p>
            <a:pPr lvl="2" eaLnBrk="1" hangingPunct="1"/>
            <a:r>
              <a:rPr lang="en-US" altLang="zh-TW" sz="1800" dirty="0" err="1" smtClean="0"/>
              <a:t>geom_label_load</a:t>
            </a:r>
            <a:r>
              <a:rPr lang="en-US" altLang="zh-TW" sz="1800" dirty="0" smtClean="0"/>
              <a:t>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 smtClean="0"/>
              <a:t>YES</a:t>
            </a:r>
            <a:r>
              <a:rPr lang="en-US" altLang="zh-TW" sz="1800" dirty="0">
                <a:latin typeface="Times New Roman (本文)"/>
              </a:rPr>
              <a:t>"</a:t>
            </a:r>
            <a:endParaRPr lang="en-US" altLang="zh-TW" sz="1800" dirty="0" smtClean="0"/>
          </a:p>
          <a:p>
            <a:pPr lvl="1" eaLnBrk="1" hangingPunct="1"/>
            <a:r>
              <a:rPr lang="en-US" altLang="zh-TW" dirty="0" err="1" smtClean="0"/>
              <a:t>glabel</a:t>
            </a:r>
            <a:r>
              <a:rPr lang="en-US" altLang="zh-TW" dirty="0" smtClean="0"/>
              <a:t> (for new storage)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glabel</a:t>
            </a:r>
            <a:r>
              <a:rPr lang="en-US" altLang="zh-TW" sz="1800" dirty="0" smtClean="0"/>
              <a:t> label -v </a:t>
            </a:r>
            <a:r>
              <a:rPr lang="en-US" altLang="zh-TW" sz="1800" dirty="0" err="1" smtClean="0"/>
              <a:t>usr</a:t>
            </a:r>
            <a:r>
              <a:rPr lang="en-US" altLang="zh-TW" sz="1800" dirty="0" smtClean="0"/>
              <a:t> da2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newfs</a:t>
            </a:r>
            <a:r>
              <a:rPr lang="en-US" altLang="zh-TW" sz="1800" dirty="0" smtClean="0"/>
              <a:t> /dev/label/</a:t>
            </a:r>
            <a:r>
              <a:rPr lang="en-US" altLang="zh-TW" sz="1800" dirty="0" err="1" smtClean="0"/>
              <a:t>usr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mount /dev/label/</a:t>
            </a:r>
            <a:r>
              <a:rPr lang="en-US" altLang="zh-TW" sz="1800" dirty="0" err="1" smtClean="0"/>
              <a:t>usr</a:t>
            </a:r>
            <a:r>
              <a:rPr lang="en-US" altLang="zh-TW" sz="1800" dirty="0" smtClean="0"/>
              <a:t> /</a:t>
            </a:r>
            <a:r>
              <a:rPr lang="en-US" altLang="zh-TW" sz="1800" dirty="0" err="1" smtClean="0"/>
              <a:t>usr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glabel</a:t>
            </a:r>
            <a:r>
              <a:rPr lang="en-US" altLang="zh-TW" sz="1800" dirty="0" smtClean="0"/>
              <a:t> stop </a:t>
            </a:r>
            <a:r>
              <a:rPr lang="en-US" altLang="zh-TW" sz="1800" dirty="0" err="1" smtClean="0"/>
              <a:t>usr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glabel</a:t>
            </a:r>
            <a:r>
              <a:rPr lang="en-US" altLang="zh-TW" sz="1800" dirty="0" smtClean="0"/>
              <a:t> clear da2</a:t>
            </a:r>
          </a:p>
          <a:p>
            <a:pPr lvl="1" eaLnBrk="1" hangingPunct="1"/>
            <a:r>
              <a:rPr lang="en-US" altLang="zh-TW" dirty="0" smtClean="0"/>
              <a:t>UFS label  (for an using storage)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tunefs</a:t>
            </a:r>
            <a:r>
              <a:rPr lang="en-US" altLang="zh-TW" sz="1800" dirty="0" smtClean="0"/>
              <a:t> -L data /dev/da4s1a</a:t>
            </a:r>
          </a:p>
          <a:p>
            <a:pPr lvl="2" eaLnBrk="1" hangingPunct="1"/>
            <a:r>
              <a:rPr lang="en-US" altLang="zh-TW" sz="1800" dirty="0" smtClean="0"/>
              <a:t># mount /dev/</a:t>
            </a:r>
            <a:r>
              <a:rPr lang="en-US" altLang="zh-TW" sz="1800" dirty="0" err="1" smtClean="0"/>
              <a:t>ufs</a:t>
            </a:r>
            <a:r>
              <a:rPr lang="en-US" altLang="zh-TW" sz="1800" dirty="0" smtClean="0"/>
              <a:t>/data /</a:t>
            </a:r>
            <a:r>
              <a:rPr lang="en-US" altLang="zh-TW" sz="1800" dirty="0" err="1" smtClean="0"/>
              <a:t>mnt</a:t>
            </a:r>
            <a:r>
              <a:rPr lang="en-US" altLang="zh-TW" sz="1800" dirty="0" smtClean="0"/>
              <a:t>/data</a:t>
            </a:r>
            <a:endParaRPr lang="zh-TW" altLang="en-US" sz="1800" dirty="0" smtClean="0"/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5334000" y="2438400"/>
            <a:ext cx="206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e.g. ad0s1d </a:t>
            </a:r>
            <a:r>
              <a:rPr lang="en-US" altLang="zh-TW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>
                <a:solidFill>
                  <a:srgbClr val="FF0000"/>
                </a:solidFill>
              </a:rPr>
              <a:t> usr</a:t>
            </a:r>
            <a:endParaRPr lang="zh-TW" altLang="en-US"/>
          </a:p>
        </p:txBody>
      </p:sp>
      <p:sp>
        <p:nvSpPr>
          <p:cNvPr id="36869" name="矩形 5"/>
          <p:cNvSpPr>
            <a:spLocks noChangeArrowheads="1"/>
          </p:cNvSpPr>
          <p:nvPr/>
        </p:nvSpPr>
        <p:spPr bwMode="auto">
          <a:xfrm>
            <a:off x="4572000" y="3170237"/>
            <a:ext cx="45272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 err="1" smtClean="0">
                <a:solidFill>
                  <a:srgbClr val="FF0000"/>
                </a:solidFill>
              </a:rPr>
              <a:t>glabel</a:t>
            </a:r>
            <a:r>
              <a:rPr lang="en-US" altLang="zh-TW" dirty="0" smtClean="0">
                <a:solidFill>
                  <a:srgbClr val="FF0000"/>
                </a:solidFill>
              </a:rPr>
              <a:t> label …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solidFill>
                  <a:srgbClr val="FF0000"/>
                </a:solidFill>
              </a:rPr>
              <a:t> Create permanent labels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glabel</a:t>
            </a:r>
            <a:r>
              <a:rPr lang="en-US" altLang="zh-TW" dirty="0" smtClean="0">
                <a:solidFill>
                  <a:srgbClr val="FF0000"/>
                </a:solidFill>
              </a:rPr>
              <a:t> create …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solidFill>
                  <a:srgbClr val="FF0000"/>
                </a:solidFill>
              </a:rPr>
              <a:t> Create transient labels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/dev/label/</a:t>
            </a:r>
            <a:r>
              <a:rPr lang="en-US" altLang="zh-TW" dirty="0" err="1">
                <a:solidFill>
                  <a:srgbClr val="FF0000"/>
                </a:solidFill>
              </a:rPr>
              <a:t>usr</a:t>
            </a:r>
            <a:endParaRPr lang="zh-TW" altLang="en-US" dirty="0"/>
          </a:p>
          <a:p>
            <a:endParaRPr lang="zh-TW" altLang="en-US" dirty="0"/>
          </a:p>
        </p:txBody>
      </p:sp>
      <p:cxnSp>
        <p:nvCxnSpPr>
          <p:cNvPr id="36870" name="直線接點 7"/>
          <p:cNvCxnSpPr>
            <a:cxnSpLocks noChangeShapeType="1"/>
          </p:cNvCxnSpPr>
          <p:nvPr/>
        </p:nvCxnSpPr>
        <p:spPr bwMode="auto">
          <a:xfrm flipH="1" flipV="1">
            <a:off x="4038600" y="39624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直線接點 11"/>
          <p:cNvCxnSpPr>
            <a:cxnSpLocks noChangeShapeType="1"/>
          </p:cNvCxnSpPr>
          <p:nvPr/>
        </p:nvCxnSpPr>
        <p:spPr bwMode="auto">
          <a:xfrm flipH="1" flipV="1">
            <a:off x="4038600" y="52578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矩形 12"/>
          <p:cNvSpPr>
            <a:spLocks noChangeArrowheads="1"/>
          </p:cNvSpPr>
          <p:nvPr/>
        </p:nvSpPr>
        <p:spPr bwMode="auto">
          <a:xfrm>
            <a:off x="4572000" y="5181600"/>
            <a:ext cx="297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Clear metadata on provider</a:t>
            </a:r>
            <a:endParaRPr lang="zh-TW" altLang="en-US" dirty="0"/>
          </a:p>
        </p:txBody>
      </p:sp>
      <p:cxnSp>
        <p:nvCxnSpPr>
          <p:cNvPr id="36873" name="直線接點 13"/>
          <p:cNvCxnSpPr>
            <a:cxnSpLocks noChangeShapeType="1"/>
          </p:cNvCxnSpPr>
          <p:nvPr/>
        </p:nvCxnSpPr>
        <p:spPr bwMode="auto">
          <a:xfrm flipH="1" flipV="1">
            <a:off x="4038600" y="48768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矩形 14"/>
          <p:cNvSpPr>
            <a:spLocks noChangeArrowheads="1"/>
          </p:cNvSpPr>
          <p:nvPr/>
        </p:nvSpPr>
        <p:spPr bwMode="auto">
          <a:xfrm>
            <a:off x="4572000" y="48006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Stop using the name</a:t>
            </a:r>
            <a:endParaRPr lang="zh-TW" altLang="en-US" dirty="0"/>
          </a:p>
        </p:txBody>
      </p:sp>
      <p:sp>
        <p:nvSpPr>
          <p:cNvPr id="36875" name="矩形 15"/>
          <p:cNvSpPr>
            <a:spLocks noChangeArrowheads="1"/>
          </p:cNvSpPr>
          <p:nvPr/>
        </p:nvSpPr>
        <p:spPr bwMode="auto">
          <a:xfrm>
            <a:off x="2438400" y="1295400"/>
            <a:ext cx="6400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Why </a:t>
            </a:r>
            <a:r>
              <a:rPr lang="en-US" altLang="zh-TW" dirty="0" smtClean="0">
                <a:solidFill>
                  <a:srgbClr val="FF0000"/>
                </a:solidFill>
              </a:rPr>
              <a:t>use </a:t>
            </a:r>
            <a:r>
              <a:rPr lang="en-US" altLang="zh-TW" dirty="0">
                <a:solidFill>
                  <a:srgbClr val="FF0000"/>
                </a:solidFill>
              </a:rPr>
              <a:t>it?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 bundle by name instead of bundle by provider</a:t>
            </a:r>
            <a:endParaRPr lang="zh-TW" altLang="en-US" dirty="0"/>
          </a:p>
        </p:txBody>
      </p:sp>
      <p:cxnSp>
        <p:nvCxnSpPr>
          <p:cNvPr id="36876" name="直線接點 11"/>
          <p:cNvCxnSpPr>
            <a:cxnSpLocks noChangeShapeType="1"/>
          </p:cNvCxnSpPr>
          <p:nvPr/>
        </p:nvCxnSpPr>
        <p:spPr bwMode="auto">
          <a:xfrm flipH="1" flipV="1">
            <a:off x="4953000" y="59436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矩形 12"/>
          <p:cNvSpPr>
            <a:spLocks noChangeArrowheads="1"/>
          </p:cNvSpPr>
          <p:nvPr/>
        </p:nvSpPr>
        <p:spPr bwMode="auto">
          <a:xfrm>
            <a:off x="5486400" y="601980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“data” is a name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(4)</a:t>
            </a:r>
            <a:endParaRPr lang="zh-TW" altLang="en-US" dirty="0" smtClean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MIRROR</a:t>
            </a:r>
          </a:p>
          <a:p>
            <a:pPr lvl="1" eaLnBrk="1" hangingPunct="1"/>
            <a:r>
              <a:rPr lang="en-US" altLang="zh-TW" dirty="0" smtClean="0"/>
              <a:t>Kernel</a:t>
            </a:r>
          </a:p>
          <a:p>
            <a:pPr lvl="2" eaLnBrk="1" hangingPunct="1"/>
            <a:r>
              <a:rPr lang="en-US" altLang="zh-TW" sz="1800" dirty="0" smtClean="0"/>
              <a:t>device	GEOM_MIRROR</a:t>
            </a:r>
          </a:p>
          <a:p>
            <a:pPr lvl="2" eaLnBrk="1" hangingPunct="1"/>
            <a:r>
              <a:rPr lang="en-US" altLang="zh-TW" sz="1800" dirty="0" err="1" smtClean="0"/>
              <a:t>geom_mirror_load</a:t>
            </a:r>
            <a:r>
              <a:rPr lang="en-US" altLang="zh-TW" sz="1800" dirty="0" smtClean="0"/>
              <a:t>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 smtClean="0"/>
              <a:t>YES</a:t>
            </a:r>
            <a:r>
              <a:rPr lang="en-US" altLang="zh-TW" sz="1800" dirty="0">
                <a:latin typeface="Times New Roman (本文)"/>
              </a:rPr>
              <a:t>"</a:t>
            </a:r>
            <a:endParaRPr lang="en-US" altLang="zh-TW" sz="1800" dirty="0" smtClean="0"/>
          </a:p>
          <a:p>
            <a:pPr lvl="1" eaLnBrk="1" hangingPunct="1"/>
            <a:r>
              <a:rPr lang="en-US" altLang="zh-TW" dirty="0" err="1" smtClean="0"/>
              <a:t>gmirror</a:t>
            </a:r>
            <a:endParaRPr lang="en-US" altLang="zh-TW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label -v -b round-robin data da0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newfs</a:t>
            </a:r>
            <a:r>
              <a:rPr lang="en-US" altLang="zh-TW" sz="1800" dirty="0" smtClean="0"/>
              <a:t> /dev/mirror/data</a:t>
            </a:r>
          </a:p>
          <a:p>
            <a:pPr lvl="2" eaLnBrk="1" hangingPunct="1"/>
            <a:r>
              <a:rPr lang="en-US" altLang="zh-TW" sz="1800" dirty="0" smtClean="0"/>
              <a:t># mount /dev/mirror/data /</a:t>
            </a:r>
            <a:r>
              <a:rPr lang="en-US" altLang="zh-TW" sz="1800" dirty="0" err="1" smtClean="0"/>
              <a:t>mnt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insert data da1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forget data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insert data da1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stop data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clear da0</a:t>
            </a:r>
          </a:p>
        </p:txBody>
      </p:sp>
      <p:sp>
        <p:nvSpPr>
          <p:cNvPr id="37893" name="矩形 15"/>
          <p:cNvSpPr>
            <a:spLocks noChangeArrowheads="1"/>
          </p:cNvSpPr>
          <p:nvPr/>
        </p:nvSpPr>
        <p:spPr bwMode="auto">
          <a:xfrm>
            <a:off x="5334000" y="3657600"/>
            <a:ext cx="310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logical volume called “data”,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using HD: da0, …</a:t>
            </a:r>
            <a:endParaRPr lang="zh-TW" altLang="en-US" dirty="0"/>
          </a:p>
        </p:txBody>
      </p:sp>
      <p:cxnSp>
        <p:nvCxnSpPr>
          <p:cNvPr id="37894" name="直線接點 13"/>
          <p:cNvCxnSpPr>
            <a:cxnSpLocks noChangeShapeType="1"/>
          </p:cNvCxnSpPr>
          <p:nvPr/>
        </p:nvCxnSpPr>
        <p:spPr bwMode="auto">
          <a:xfrm flipH="1" flipV="1">
            <a:off x="4800600" y="37338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5" name="矩形 15"/>
          <p:cNvSpPr>
            <a:spLocks noChangeArrowheads="1"/>
          </p:cNvSpPr>
          <p:nvPr/>
        </p:nvSpPr>
        <p:spPr bwMode="auto">
          <a:xfrm>
            <a:off x="5334000" y="4495800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Add in HD</a:t>
            </a:r>
            <a:endParaRPr lang="zh-TW" altLang="en-US"/>
          </a:p>
        </p:txBody>
      </p:sp>
      <p:cxnSp>
        <p:nvCxnSpPr>
          <p:cNvPr id="37896" name="直線接點 13"/>
          <p:cNvCxnSpPr>
            <a:cxnSpLocks noChangeShapeType="1"/>
          </p:cNvCxnSpPr>
          <p:nvPr/>
        </p:nvCxnSpPr>
        <p:spPr bwMode="auto">
          <a:xfrm flipH="1" flipV="1">
            <a:off x="4800600" y="45720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7" name="矩形 15"/>
          <p:cNvSpPr>
            <a:spLocks noChangeArrowheads="1"/>
          </p:cNvSpPr>
          <p:nvPr/>
        </p:nvSpPr>
        <p:spPr bwMode="auto">
          <a:xfrm>
            <a:off x="5334000" y="487680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Kill inexist HDs</a:t>
            </a:r>
            <a:endParaRPr lang="zh-TW" altLang="en-US"/>
          </a:p>
        </p:txBody>
      </p:sp>
      <p:cxnSp>
        <p:nvCxnSpPr>
          <p:cNvPr id="37898" name="直線接點 13"/>
          <p:cNvCxnSpPr>
            <a:cxnSpLocks noChangeShapeType="1"/>
          </p:cNvCxnSpPr>
          <p:nvPr/>
        </p:nvCxnSpPr>
        <p:spPr bwMode="auto">
          <a:xfrm flipH="1" flipV="1">
            <a:off x="4800600" y="49530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(5)</a:t>
            </a:r>
            <a:endParaRPr lang="zh-TW" altLang="en-US" dirty="0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STRIPE</a:t>
            </a:r>
          </a:p>
          <a:p>
            <a:pPr lvl="1" eaLnBrk="1" hangingPunct="1"/>
            <a:r>
              <a:rPr lang="en-US" altLang="zh-TW" dirty="0" smtClean="0"/>
              <a:t>Kernel</a:t>
            </a:r>
          </a:p>
          <a:p>
            <a:pPr lvl="2" eaLnBrk="1" hangingPunct="1"/>
            <a:r>
              <a:rPr lang="en-US" altLang="zh-TW" sz="1800" dirty="0" smtClean="0"/>
              <a:t>device	GEOM_STRIPE</a:t>
            </a:r>
          </a:p>
          <a:p>
            <a:pPr lvl="2" eaLnBrk="1" hangingPunct="1"/>
            <a:r>
              <a:rPr lang="en-US" altLang="zh-TW" sz="1800" dirty="0" err="1" smtClean="0"/>
              <a:t>geom_stripe_load</a:t>
            </a:r>
            <a:r>
              <a:rPr lang="en-US" altLang="zh-TW" sz="1800" dirty="0" smtClean="0"/>
              <a:t>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 smtClean="0"/>
              <a:t>YES</a:t>
            </a:r>
            <a:r>
              <a:rPr lang="en-US" altLang="zh-TW" sz="1800" dirty="0" smtClean="0">
                <a:latin typeface="Times New Roman (本文)"/>
              </a:rPr>
              <a:t>"</a:t>
            </a:r>
            <a:endParaRPr lang="en-US" altLang="zh-TW" sz="1800" dirty="0" smtClean="0"/>
          </a:p>
          <a:p>
            <a:pPr lvl="1" eaLnBrk="1" hangingPunct="1"/>
            <a:r>
              <a:rPr lang="en-US" altLang="zh-TW" dirty="0" err="1" smtClean="0"/>
              <a:t>gstripe</a:t>
            </a:r>
            <a:endParaRPr lang="en-US" altLang="zh-TW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pt-BR" altLang="zh-TW" sz="1800" dirty="0" smtClean="0"/>
              <a:t>gstripe label -v -s 131072 data da0 da1 da2 da3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newfs</a:t>
            </a:r>
            <a:r>
              <a:rPr lang="en-US" altLang="zh-TW" sz="1800" dirty="0" smtClean="0"/>
              <a:t> /dev/stripe/data</a:t>
            </a:r>
          </a:p>
          <a:p>
            <a:pPr lvl="2" eaLnBrk="1" hangingPunct="1"/>
            <a:r>
              <a:rPr lang="en-US" altLang="zh-TW" sz="1800" dirty="0" smtClean="0"/>
              <a:t># mount /dev/stripe/data /</a:t>
            </a:r>
            <a:r>
              <a:rPr lang="en-US" altLang="zh-TW" sz="1800" dirty="0" err="1" smtClean="0"/>
              <a:t>mnt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gstripe</a:t>
            </a:r>
            <a:r>
              <a:rPr lang="en-US" altLang="zh-TW" sz="1800" dirty="0" smtClean="0"/>
              <a:t> stop data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gstripe</a:t>
            </a:r>
            <a:r>
              <a:rPr lang="en-US" altLang="zh-TW" sz="1800" dirty="0" smtClean="0"/>
              <a:t> clear da0</a:t>
            </a:r>
          </a:p>
        </p:txBody>
      </p:sp>
      <p:sp>
        <p:nvSpPr>
          <p:cNvPr id="38916" name="矩形 15"/>
          <p:cNvSpPr>
            <a:spLocks noChangeArrowheads="1"/>
          </p:cNvSpPr>
          <p:nvPr/>
        </p:nvSpPr>
        <p:spPr bwMode="auto">
          <a:xfrm>
            <a:off x="5334000" y="3581400"/>
            <a:ext cx="313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Create logical volume “data”,</a:t>
            </a:r>
          </a:p>
          <a:p>
            <a:r>
              <a:rPr lang="en-US" altLang="zh-TW">
                <a:solidFill>
                  <a:srgbClr val="FF0000"/>
                </a:solidFill>
              </a:rPr>
              <a:t>which stripe da0~da3 HDs</a:t>
            </a:r>
            <a:endParaRPr lang="zh-TW" altLang="en-US"/>
          </a:p>
        </p:txBody>
      </p:sp>
      <p:cxnSp>
        <p:nvCxnSpPr>
          <p:cNvPr id="38917" name="直線接點 13"/>
          <p:cNvCxnSpPr>
            <a:cxnSpLocks noChangeShapeType="1"/>
          </p:cNvCxnSpPr>
          <p:nvPr/>
        </p:nvCxnSpPr>
        <p:spPr bwMode="auto">
          <a:xfrm flipH="1" flipV="1">
            <a:off x="4800600" y="36576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RAID</a:t>
            </a:r>
            <a:endParaRPr lang="zh-TW" altLang="en-US" dirty="0" smtClean="0"/>
          </a:p>
        </p:txBody>
      </p:sp>
      <p:sp>
        <p:nvSpPr>
          <p:cNvPr id="22531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– (1)	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Redundant Array of </a:t>
            </a:r>
            <a:r>
              <a:rPr lang="en-US" altLang="zh-TW" u="sng" smtClean="0">
                <a:ea typeface="新細明體" panose="02020500000000000000" pitchFamily="18" charset="-120"/>
              </a:rPr>
              <a:t>Inexpensive Disks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 method to </a:t>
            </a:r>
            <a:r>
              <a:rPr lang="en-US" altLang="zh-TW" u="sng" smtClean="0">
                <a:ea typeface="新細明體" panose="02020500000000000000" pitchFamily="18" charset="-120"/>
              </a:rPr>
              <a:t>combine several physical hard drives into one logical unit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Depending on the type of RAID, it has the following benefits: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Fault tolerance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Higher throughput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Real-time data recovery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RAID Level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RAID 0, 1, 0+1, 2, 3, 4, 5, 6</a:t>
            </a:r>
          </a:p>
          <a:p>
            <a:pPr lvl="1" eaLnBrk="1" hangingPunct="1"/>
            <a:r>
              <a:rPr lang="en-US" altLang="zh-TW" u="sng" smtClean="0">
                <a:ea typeface="新細明體" panose="02020500000000000000" pitchFamily="18" charset="-120"/>
              </a:rPr>
              <a:t>Hierarchical RAID</a:t>
            </a:r>
          </a:p>
        </p:txBody>
      </p:sp>
      <p:pic>
        <p:nvPicPr>
          <p:cNvPr id="23556" name="Picture 4" descr="C:\Users\Ben\Downloads\google_273x1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97961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5"/>
          <p:cNvSpPr>
            <a:spLocks noChangeArrowheads="1"/>
          </p:cNvSpPr>
          <p:nvPr/>
        </p:nvSpPr>
        <p:spPr bwMode="auto">
          <a:xfrm>
            <a:off x="5410200" y="2209800"/>
            <a:ext cx="352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e.g. HD1, HD2 </a:t>
            </a:r>
            <a:r>
              <a:rPr lang="en-US" altLang="zh-TW">
                <a:solidFill>
                  <a:srgbClr val="FF0000"/>
                </a:solidFill>
                <a:sym typeface="Wingdings" panose="05000000000000000000" pitchFamily="2" charset="2"/>
              </a:rPr>
              <a:t> D:\ in windows</a:t>
            </a:r>
            <a:endParaRPr lang="zh-TW" altLang="en-US"/>
          </a:p>
        </p:txBody>
      </p:sp>
      <p:grpSp>
        <p:nvGrpSpPr>
          <p:cNvPr id="23558" name="群組 22"/>
          <p:cNvGrpSpPr>
            <a:grpSpLocks/>
          </p:cNvGrpSpPr>
          <p:nvPr/>
        </p:nvGrpSpPr>
        <p:grpSpPr bwMode="auto">
          <a:xfrm>
            <a:off x="3962400" y="5334000"/>
            <a:ext cx="4724400" cy="1219200"/>
            <a:chOff x="4191000" y="5410200"/>
            <a:chExt cx="4724400" cy="1219200"/>
          </a:xfrm>
        </p:grpSpPr>
        <p:sp>
          <p:nvSpPr>
            <p:cNvPr id="23561" name="橢圓 8"/>
            <p:cNvSpPr>
              <a:spLocks noChangeArrowheads="1"/>
            </p:cNvSpPr>
            <p:nvPr/>
          </p:nvSpPr>
          <p:spPr bwMode="auto">
            <a:xfrm>
              <a:off x="45720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2" name="橢圓 9"/>
            <p:cNvSpPr>
              <a:spLocks noChangeArrowheads="1"/>
            </p:cNvSpPr>
            <p:nvPr/>
          </p:nvSpPr>
          <p:spPr bwMode="auto">
            <a:xfrm>
              <a:off x="52578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3" name="橢圓 10"/>
            <p:cNvSpPr>
              <a:spLocks noChangeArrowheads="1"/>
            </p:cNvSpPr>
            <p:nvPr/>
          </p:nvSpPr>
          <p:spPr bwMode="auto">
            <a:xfrm>
              <a:off x="59436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4" name="橢圓 11"/>
            <p:cNvSpPr>
              <a:spLocks noChangeArrowheads="1"/>
            </p:cNvSpPr>
            <p:nvPr/>
          </p:nvSpPr>
          <p:spPr bwMode="auto">
            <a:xfrm>
              <a:off x="67056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5" name="橢圓 12"/>
            <p:cNvSpPr>
              <a:spLocks noChangeArrowheads="1"/>
            </p:cNvSpPr>
            <p:nvPr/>
          </p:nvSpPr>
          <p:spPr bwMode="auto">
            <a:xfrm>
              <a:off x="73914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6" name="橢圓 13"/>
            <p:cNvSpPr>
              <a:spLocks noChangeArrowheads="1"/>
            </p:cNvSpPr>
            <p:nvPr/>
          </p:nvSpPr>
          <p:spPr bwMode="auto">
            <a:xfrm>
              <a:off x="80772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7" name="圓角矩形 14"/>
            <p:cNvSpPr>
              <a:spLocks noChangeArrowheads="1"/>
            </p:cNvSpPr>
            <p:nvPr/>
          </p:nvSpPr>
          <p:spPr bwMode="auto">
            <a:xfrm>
              <a:off x="4343400" y="5715000"/>
              <a:ext cx="2209800" cy="68580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8" name="圓角矩形 15"/>
            <p:cNvSpPr>
              <a:spLocks noChangeArrowheads="1"/>
            </p:cNvSpPr>
            <p:nvPr/>
          </p:nvSpPr>
          <p:spPr bwMode="auto">
            <a:xfrm>
              <a:off x="6629400" y="5715000"/>
              <a:ext cx="2209800" cy="68580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9" name="圓角矩形 16"/>
            <p:cNvSpPr>
              <a:spLocks noChangeArrowheads="1"/>
            </p:cNvSpPr>
            <p:nvPr/>
          </p:nvSpPr>
          <p:spPr bwMode="auto">
            <a:xfrm>
              <a:off x="4191000" y="5486400"/>
              <a:ext cx="4724400" cy="114300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70" name="矩形 17"/>
            <p:cNvSpPr>
              <a:spLocks noChangeArrowheads="1"/>
            </p:cNvSpPr>
            <p:nvPr/>
          </p:nvSpPr>
          <p:spPr bwMode="auto">
            <a:xfrm>
              <a:off x="6629400" y="56388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RAID0</a:t>
              </a:r>
              <a:endParaRPr lang="zh-TW" altLang="en-US"/>
            </a:p>
          </p:txBody>
        </p:sp>
        <p:sp>
          <p:nvSpPr>
            <p:cNvPr id="23571" name="矩形 18"/>
            <p:cNvSpPr>
              <a:spLocks noChangeArrowheads="1"/>
            </p:cNvSpPr>
            <p:nvPr/>
          </p:nvSpPr>
          <p:spPr bwMode="auto">
            <a:xfrm>
              <a:off x="4343400" y="56388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RAID0</a:t>
              </a:r>
              <a:endParaRPr lang="zh-TW" altLang="en-US"/>
            </a:p>
          </p:txBody>
        </p:sp>
        <p:sp>
          <p:nvSpPr>
            <p:cNvPr id="23572" name="矩形 19"/>
            <p:cNvSpPr>
              <a:spLocks noChangeArrowheads="1"/>
            </p:cNvSpPr>
            <p:nvPr/>
          </p:nvSpPr>
          <p:spPr bwMode="auto">
            <a:xfrm>
              <a:off x="6019800" y="54102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RAID1</a:t>
              </a:r>
              <a:endParaRPr lang="zh-TW" altLang="en-US"/>
            </a:p>
          </p:txBody>
        </p:sp>
      </p:grpSp>
      <p:sp>
        <p:nvSpPr>
          <p:cNvPr id="23559" name="矩形 21"/>
          <p:cNvSpPr>
            <a:spLocks noChangeArrowheads="1"/>
          </p:cNvSpPr>
          <p:nvPr/>
        </p:nvSpPr>
        <p:spPr bwMode="auto">
          <a:xfrm>
            <a:off x="6477000" y="3048000"/>
            <a:ext cx="2400300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FF0000"/>
                </a:solidFill>
              </a:rPr>
              <a:t>RAID1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- RAID0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- RAID0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</p:txBody>
      </p:sp>
      <p:sp>
        <p:nvSpPr>
          <p:cNvPr id="23560" name="弧形箭號 (下彎) 23"/>
          <p:cNvSpPr>
            <a:spLocks noChangeArrowheads="1"/>
          </p:cNvSpPr>
          <p:nvPr/>
        </p:nvSpPr>
        <p:spPr bwMode="auto">
          <a:xfrm rot="-3353419">
            <a:off x="5151438" y="4302125"/>
            <a:ext cx="1619250" cy="603250"/>
          </a:xfrm>
          <a:prstGeom prst="curvedDownArrow">
            <a:avLst>
              <a:gd name="adj1" fmla="val 24966"/>
              <a:gd name="adj2" fmla="val 49944"/>
              <a:gd name="adj3" fmla="val 25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– (2)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Hardware RAID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There is a </a:t>
            </a:r>
            <a:r>
              <a:rPr lang="en-US" altLang="zh-TW" u="sng" smtClean="0">
                <a:ea typeface="新細明體" panose="02020500000000000000" pitchFamily="18" charset="-120"/>
              </a:rPr>
              <a:t>dedicate controller </a:t>
            </a:r>
            <a:r>
              <a:rPr lang="en-US" altLang="zh-TW" smtClean="0">
                <a:ea typeface="新細明體" panose="02020500000000000000" pitchFamily="18" charset="-120"/>
              </a:rPr>
              <a:t>to take over the whole business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RAID Configuration Utility after BIOS</a:t>
            </a:r>
          </a:p>
          <a:p>
            <a:pPr lvl="2" eaLnBrk="1" hangingPunct="1"/>
            <a:r>
              <a:rPr lang="en-US" altLang="zh-TW" sz="1800" smtClean="0">
                <a:ea typeface="新細明體" panose="02020500000000000000" pitchFamily="18" charset="-120"/>
              </a:rPr>
              <a:t>Create RAID array, build Array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Software RAID</a:t>
            </a:r>
          </a:p>
          <a:p>
            <a:pPr lvl="2" eaLnBrk="1" hangingPunct="1"/>
            <a:r>
              <a:rPr lang="en-US" altLang="zh-TW" sz="1800" b="1" smtClean="0">
                <a:ea typeface="新細明體" panose="02020500000000000000" pitchFamily="18" charset="-120"/>
              </a:rPr>
              <a:t>GEOM</a:t>
            </a:r>
          </a:p>
          <a:p>
            <a:pPr lvl="3" eaLnBrk="1" hangingPunct="1"/>
            <a:r>
              <a:rPr lang="en-US" altLang="zh-TW" b="1" smtClean="0">
                <a:ea typeface="新細明體" panose="02020500000000000000" pitchFamily="18" charset="-120"/>
              </a:rPr>
              <a:t>CACHE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CONCAT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ELI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JOURNAL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LABEL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MIRROR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MULTIPATH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NOP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PART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RAID3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SHSEC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STRIPE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VIRSTOR</a:t>
            </a:r>
          </a:p>
          <a:p>
            <a:pPr lvl="2" eaLnBrk="1" hangingPunct="1"/>
            <a:r>
              <a:rPr lang="en-US" altLang="zh-TW" sz="1800" b="1" smtClean="0">
                <a:ea typeface="新細明體" panose="02020500000000000000" pitchFamily="18" charset="-120"/>
              </a:rPr>
              <a:t>ZFS</a:t>
            </a:r>
          </a:p>
          <a:p>
            <a:pPr lvl="3" eaLnBrk="1" hangingPunct="1"/>
            <a:r>
              <a:rPr lang="en-US" altLang="zh-TW" b="1" smtClean="0">
                <a:ea typeface="新細明體" panose="02020500000000000000" pitchFamily="18" charset="-120"/>
              </a:rPr>
              <a:t>JBOD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STRIPE</a:t>
            </a:r>
          </a:p>
          <a:p>
            <a:pPr lvl="3" eaLnBrk="1" hangingPunct="1"/>
            <a:r>
              <a:rPr lang="en-US" altLang="zh-TW" b="1" smtClean="0">
                <a:ea typeface="新細明體" panose="02020500000000000000" pitchFamily="18" charset="-120"/>
              </a:rPr>
              <a:t>MIRROR</a:t>
            </a:r>
          </a:p>
          <a:p>
            <a:pPr lvl="3" eaLnBrk="1" hangingPunct="1"/>
            <a:r>
              <a:rPr lang="en-US" altLang="zh-TW" b="1" smtClean="0">
                <a:ea typeface="新細明體" panose="02020500000000000000" pitchFamily="18" charset="-120"/>
              </a:rPr>
              <a:t>RAID-Z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RAID-Z2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RAID-Z3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0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 (normally used)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152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u="sng" smtClean="0">
                <a:ea typeface="新細明體" panose="02020500000000000000" pitchFamily="18" charset="-120"/>
              </a:rPr>
              <a:t>Stripped data intro several disks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Minimum number of drives: 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u="sng" smtClean="0">
                <a:ea typeface="新細明體" panose="02020500000000000000" pitchFamily="18" charset="-120"/>
              </a:rPr>
              <a:t>Performance increase in proportional to n </a:t>
            </a:r>
            <a:r>
              <a:rPr lang="en-US" altLang="zh-TW" sz="1800" b="1" u="sng" smtClean="0">
                <a:solidFill>
                  <a:srgbClr val="FF0000"/>
                </a:solidFill>
                <a:ea typeface="新細明體" panose="02020500000000000000" pitchFamily="18" charset="-120"/>
              </a:rPr>
              <a:t>theoretically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Simple to implement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Disadvantage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No fault tolerance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Recommended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Non-critical data 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Application requiring high bandwidth (such as video editing)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4512"/>
          <a:stretch>
            <a:fillRect/>
          </a:stretch>
        </p:blipFill>
        <p:spPr bwMode="auto">
          <a:xfrm>
            <a:off x="5638800" y="228600"/>
            <a:ext cx="32670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矩形 5"/>
          <p:cNvSpPr>
            <a:spLocks noChangeArrowheads="1"/>
          </p:cNvSpPr>
          <p:nvPr/>
        </p:nvSpPr>
        <p:spPr bwMode="auto">
          <a:xfrm>
            <a:off x="4953000" y="1981200"/>
            <a:ext cx="355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e.g. HD1 (500GB), HD2 (500GB)</a:t>
            </a:r>
            <a:br>
              <a:rPr lang="en-US" altLang="zh-TW">
                <a:solidFill>
                  <a:srgbClr val="FF0000"/>
                </a:solidFill>
              </a:rPr>
            </a:br>
            <a:r>
              <a:rPr lang="en-US" altLang="zh-TW">
                <a:solidFill>
                  <a:srgbClr val="FF0000"/>
                </a:solidFill>
                <a:sym typeface="Wingdings" panose="05000000000000000000" pitchFamily="2" charset="2"/>
              </a:rPr>
              <a:t> D:\ in windows </a:t>
            </a:r>
            <a:r>
              <a:rPr lang="en-US" altLang="zh-TW">
                <a:solidFill>
                  <a:srgbClr val="FF0000"/>
                </a:solidFill>
              </a:rPr>
              <a:t>(1TB)</a:t>
            </a:r>
            <a:endParaRPr lang="zh-TW" altLang="en-US"/>
          </a:p>
        </p:txBody>
      </p:sp>
      <p:sp>
        <p:nvSpPr>
          <p:cNvPr id="25606" name="矩形 6"/>
          <p:cNvSpPr>
            <a:spLocks noChangeArrowheads="1"/>
          </p:cNvSpPr>
          <p:nvPr/>
        </p:nvSpPr>
        <p:spPr bwMode="auto">
          <a:xfrm>
            <a:off x="5029200" y="32766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parallel file io from/to different HDs</a:t>
            </a:r>
            <a:endParaRPr lang="zh-TW" altLang="en-US"/>
          </a:p>
        </p:txBody>
      </p:sp>
      <p:sp>
        <p:nvSpPr>
          <p:cNvPr id="25607" name="矩形 7"/>
          <p:cNvSpPr>
            <a:spLocks noChangeArrowheads="1"/>
          </p:cNvSpPr>
          <p:nvPr/>
        </p:nvSpPr>
        <p:spPr bwMode="auto">
          <a:xfrm>
            <a:off x="914400" y="1219200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(500GB+500GB=1TB)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Interfaces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SCSI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Small Computer Systems Interface</a:t>
            </a:r>
          </a:p>
          <a:p>
            <a:pPr lvl="1" eaLnBrk="1" hangingPunct="1"/>
            <a:r>
              <a:rPr lang="en-US" altLang="zh-TW" sz="1800" u="sng" dirty="0" smtClean="0">
                <a:ea typeface="新細明體" panose="02020500000000000000" pitchFamily="18" charset="-120"/>
              </a:rPr>
              <a:t>High performance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and </a:t>
            </a:r>
            <a:r>
              <a:rPr lang="en-US" altLang="zh-TW" sz="1800" u="sng" dirty="0" smtClean="0">
                <a:ea typeface="新細明體" panose="02020500000000000000" pitchFamily="18" charset="-120"/>
              </a:rPr>
              <a:t>reliability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IDE (or ATA)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Integrated Device Electronics (or </a:t>
            </a:r>
            <a:r>
              <a:rPr lang="en-US" altLang="zh-TW" sz="1800" dirty="0">
                <a:ea typeface="新細明體" panose="02020500000000000000" pitchFamily="18" charset="-120"/>
              </a:rPr>
              <a:t>Advanced Technology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Attachment)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Low cost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Become acceptable for enterprise with the help of RAID technology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SATA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Serial ATA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SAS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Serial Attached SCSI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USB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Universal Serial Bus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Convenient to use</a:t>
            </a:r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5029200" y="13716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Expensive!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5029200" y="1676400"/>
            <a:ext cx="192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SCSI</a:t>
            </a:r>
            <a:r>
              <a:rPr lang="zh-TW" altLang="en-US">
                <a:solidFill>
                  <a:srgbClr val="FF0000"/>
                </a:solidFill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Card ~ 10k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126" name="矩形 5"/>
          <p:cNvSpPr>
            <a:spLocks noChangeArrowheads="1"/>
          </p:cNvSpPr>
          <p:nvPr/>
        </p:nvSpPr>
        <p:spPr bwMode="auto">
          <a:xfrm>
            <a:off x="5029200" y="2432957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Low Price!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127" name="矩形 6"/>
          <p:cNvSpPr>
            <a:spLocks noChangeArrowheads="1"/>
          </p:cNvSpPr>
          <p:nvPr/>
        </p:nvSpPr>
        <p:spPr bwMode="auto">
          <a:xfrm>
            <a:off x="5029200" y="4048918"/>
            <a:ext cx="160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Enhancement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130" name="矩形 9"/>
          <p:cNvSpPr>
            <a:spLocks noChangeArrowheads="1"/>
          </p:cNvSpPr>
          <p:nvPr/>
        </p:nvSpPr>
        <p:spPr bwMode="auto">
          <a:xfrm>
            <a:off x="5029200" y="488751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Speeds up!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1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 (normally used)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97038"/>
            <a:ext cx="7772400" cy="4398962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Mirror data into several disks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Minimum number of drives: 2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Advantage</a:t>
            </a:r>
          </a:p>
          <a:p>
            <a:pPr lvl="1" eaLnBrk="1" hangingPunct="1"/>
            <a:r>
              <a:rPr lang="en-US" altLang="zh-TW" sz="1800" u="sng" smtClean="0">
                <a:ea typeface="新細明體" panose="02020500000000000000" pitchFamily="18" charset="-120"/>
              </a:rPr>
              <a:t>100% redundancy of data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Disadvantage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100% storage overage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Moderately slower write performance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Recommended application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Application requiring </a:t>
            </a:r>
            <a:r>
              <a:rPr lang="en-US" altLang="zh-TW" sz="1800" u="sng" smtClean="0">
                <a:ea typeface="新細明體" panose="02020500000000000000" pitchFamily="18" charset="-120"/>
              </a:rPr>
              <a:t>very high availability </a:t>
            </a:r>
            <a:r>
              <a:rPr lang="en-US" altLang="zh-TW" sz="1800" smtClean="0">
                <a:ea typeface="新細明體" panose="02020500000000000000" pitchFamily="18" charset="-120"/>
              </a:rPr>
              <a:t>(such as home)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1293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矩形 6"/>
          <p:cNvSpPr>
            <a:spLocks noChangeArrowheads="1"/>
          </p:cNvSpPr>
          <p:nvPr/>
        </p:nvSpPr>
        <p:spPr bwMode="auto">
          <a:xfrm>
            <a:off x="914400" y="1219200"/>
            <a:ext cx="258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(500GB+500GB=500B)</a:t>
            </a:r>
            <a:endParaRPr lang="zh-TW" altLang="en-US"/>
          </a:p>
        </p:txBody>
      </p:sp>
      <p:sp>
        <p:nvSpPr>
          <p:cNvPr id="26630" name="矩形 7"/>
          <p:cNvSpPr>
            <a:spLocks noChangeArrowheads="1"/>
          </p:cNvSpPr>
          <p:nvPr/>
        </p:nvSpPr>
        <p:spPr bwMode="auto">
          <a:xfrm>
            <a:off x="4137025" y="4114800"/>
            <a:ext cx="500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Cause by double check mechanisms on data…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0+1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 (normally used)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95513"/>
            <a:ext cx="7772400" cy="3900487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Combine RAID 0 and RAID 1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Minimum number of drives: 4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905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矩形 4"/>
          <p:cNvSpPr>
            <a:spLocks noChangeArrowheads="1"/>
          </p:cNvSpPr>
          <p:nvPr/>
        </p:nvSpPr>
        <p:spPr bwMode="auto">
          <a:xfrm>
            <a:off x="914400" y="1219200"/>
            <a:ext cx="453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[(500GB+500GB)+(500GB+500GB)]=1TB)</a:t>
            </a:r>
            <a:endParaRPr lang="zh-TW" altLang="en-US"/>
          </a:p>
        </p:txBody>
      </p:sp>
      <p:sp>
        <p:nvSpPr>
          <p:cNvPr id="27654" name="矩形 5"/>
          <p:cNvSpPr>
            <a:spLocks noChangeArrowheads="1"/>
          </p:cNvSpPr>
          <p:nvPr/>
        </p:nvSpPr>
        <p:spPr bwMode="auto">
          <a:xfrm>
            <a:off x="5562600" y="2286000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RAID1, RAID1</a:t>
            </a:r>
          </a:p>
          <a:p>
            <a:r>
              <a:rPr lang="en-US" altLang="zh-TW">
                <a:solidFill>
                  <a:srgbClr val="FF0000"/>
                </a:solidFill>
              </a:rPr>
              <a:t>Them RAID0 above it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RAID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u="sng" smtClean="0"/>
              <a:t>Hamming Code ECC Each bit of data word </a:t>
            </a:r>
          </a:p>
          <a:p>
            <a:pPr eaLnBrk="1" hangingPunct="1"/>
            <a:r>
              <a:rPr lang="en-US" altLang="zh-TW" smtClean="0"/>
              <a:t>Advantages:</a:t>
            </a:r>
          </a:p>
          <a:p>
            <a:pPr lvl="1" eaLnBrk="1" hangingPunct="1"/>
            <a:r>
              <a:rPr lang="en-US" altLang="zh-TW" smtClean="0"/>
              <a:t>"On the fly" data error correction</a:t>
            </a:r>
          </a:p>
          <a:p>
            <a:pPr eaLnBrk="1" hangingPunct="1"/>
            <a:r>
              <a:rPr lang="en-US" altLang="zh-TW" smtClean="0"/>
              <a:t>Disadvantages:</a:t>
            </a:r>
          </a:p>
          <a:p>
            <a:pPr lvl="1" eaLnBrk="1" hangingPunct="1"/>
            <a:r>
              <a:rPr lang="en-US" altLang="zh-TW" smtClean="0"/>
              <a:t>Inefficient</a:t>
            </a:r>
          </a:p>
          <a:p>
            <a:pPr lvl="1" eaLnBrk="1" hangingPunct="1"/>
            <a:r>
              <a:rPr lang="en-US" altLang="zh-TW" smtClean="0"/>
              <a:t>Very high ratio of ECC disks to data disks</a:t>
            </a:r>
          </a:p>
          <a:p>
            <a:pPr eaLnBrk="1" hangingPunct="1"/>
            <a:r>
              <a:rPr lang="en-US" altLang="zh-TW" smtClean="0"/>
              <a:t>Recommended Application</a:t>
            </a:r>
          </a:p>
          <a:p>
            <a:pPr lvl="1" eaLnBrk="1" hangingPunct="1"/>
            <a:r>
              <a:rPr lang="en-US" altLang="zh-TW" u="sng" smtClean="0"/>
              <a:t>No commercial implementations exist / not commercially viable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137" r="1353" b="1364"/>
          <a:stretch>
            <a:fillRect/>
          </a:stretch>
        </p:blipFill>
        <p:spPr bwMode="auto">
          <a:xfrm>
            <a:off x="4800600" y="152400"/>
            <a:ext cx="416718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矩形 7"/>
          <p:cNvSpPr>
            <a:spLocks noChangeArrowheads="1"/>
          </p:cNvSpPr>
          <p:nvPr/>
        </p:nvSpPr>
        <p:spPr bwMode="auto">
          <a:xfrm>
            <a:off x="5562600" y="2971800"/>
            <a:ext cx="351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Read, check if correct, then read</a:t>
            </a:r>
            <a:endParaRPr lang="zh-TW" altLang="en-US"/>
          </a:p>
        </p:txBody>
      </p:sp>
      <p:sp>
        <p:nvSpPr>
          <p:cNvPr id="28678" name="橢圓 8"/>
          <p:cNvSpPr>
            <a:spLocks noChangeArrowheads="1"/>
          </p:cNvSpPr>
          <p:nvPr/>
        </p:nvSpPr>
        <p:spPr bwMode="auto">
          <a:xfrm>
            <a:off x="6858000" y="304800"/>
            <a:ext cx="2286000" cy="1828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RAID 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u="sng" smtClean="0"/>
              <a:t>Parallel transfer with Parity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Minimum number of drives: 3</a:t>
            </a:r>
          </a:p>
          <a:p>
            <a:pPr eaLnBrk="1" hangingPunct="1"/>
            <a:r>
              <a:rPr lang="en-US" altLang="zh-TW" smtClean="0"/>
              <a:t>Advantages:</a:t>
            </a:r>
          </a:p>
          <a:p>
            <a:pPr lvl="1" eaLnBrk="1" hangingPunct="1"/>
            <a:r>
              <a:rPr lang="en-US" altLang="zh-TW" smtClean="0"/>
              <a:t>Very high data transfer rate </a:t>
            </a:r>
          </a:p>
          <a:p>
            <a:pPr eaLnBrk="1" hangingPunct="1"/>
            <a:r>
              <a:rPr lang="en-US" altLang="zh-TW" smtClean="0"/>
              <a:t>Disadvantages:</a:t>
            </a:r>
          </a:p>
          <a:p>
            <a:pPr lvl="1" eaLnBrk="1" hangingPunct="1"/>
            <a:r>
              <a:rPr lang="en-US" altLang="zh-TW" u="sng" smtClean="0"/>
              <a:t>Transaction rate equal to that of a single disk drive at best </a:t>
            </a:r>
          </a:p>
          <a:p>
            <a:pPr eaLnBrk="1" hangingPunct="1"/>
            <a:r>
              <a:rPr lang="en-US" altLang="zh-TW" smtClean="0"/>
              <a:t>Recommended Application</a:t>
            </a:r>
          </a:p>
          <a:p>
            <a:pPr lvl="1" eaLnBrk="1" hangingPunct="1"/>
            <a:r>
              <a:rPr lang="en-US" altLang="zh-TW" smtClean="0"/>
              <a:t>Any application requiring </a:t>
            </a:r>
            <a:r>
              <a:rPr lang="en-US" altLang="zh-TW" u="sng" smtClean="0"/>
              <a:t>high throughput 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404" r="729" b="1404"/>
          <a:stretch>
            <a:fillRect/>
          </a:stretch>
        </p:blipFill>
        <p:spPr bwMode="auto">
          <a:xfrm>
            <a:off x="4495800" y="152400"/>
            <a:ext cx="45005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 6"/>
          <p:cNvSpPr>
            <a:spLocks noChangeArrowheads="1"/>
          </p:cNvSpPr>
          <p:nvPr/>
        </p:nvSpPr>
        <p:spPr bwMode="auto">
          <a:xfrm>
            <a:off x="7467600" y="17526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Save parity</a:t>
            </a:r>
            <a:endParaRPr lang="zh-TW" altLang="en-US"/>
          </a:p>
        </p:txBody>
      </p:sp>
      <p:sp>
        <p:nvSpPr>
          <p:cNvPr id="29702" name="矩形 7"/>
          <p:cNvSpPr>
            <a:spLocks noChangeArrowheads="1"/>
          </p:cNvSpPr>
          <p:nvPr/>
        </p:nvSpPr>
        <p:spPr bwMode="auto">
          <a:xfrm>
            <a:off x="914400" y="1676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RAID1 if two HDs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RAID 4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Similar to RAID3</a:t>
            </a:r>
          </a:p>
          <a:p>
            <a:pPr eaLnBrk="1" hangingPunct="1"/>
            <a:r>
              <a:rPr lang="en-US" altLang="zh-TW" smtClean="0"/>
              <a:t>RAID 3 V.S RAID 4</a:t>
            </a:r>
          </a:p>
          <a:p>
            <a:pPr lvl="1" eaLnBrk="1" hangingPunct="1"/>
            <a:r>
              <a:rPr lang="en-US" altLang="zh-TW" smtClean="0"/>
              <a:t>Byte Level V.S Block Level</a:t>
            </a:r>
          </a:p>
          <a:p>
            <a:pPr lvl="1" eaLnBrk="1" hangingPunct="1"/>
            <a:r>
              <a:rPr lang="en-US" altLang="zh-TW" smtClean="0"/>
              <a:t>Block interleaving</a:t>
            </a:r>
          </a:p>
          <a:p>
            <a:pPr lvl="2" eaLnBrk="1" hangingPunct="1"/>
            <a:r>
              <a:rPr lang="en-US" altLang="zh-TW" sz="1800" smtClean="0"/>
              <a:t>Small files (e.g. 4k)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1218" r="1666" b="5057"/>
          <a:stretch>
            <a:fillRect/>
          </a:stretch>
        </p:blipFill>
        <p:spPr bwMode="auto">
          <a:xfrm>
            <a:off x="4495800" y="228600"/>
            <a:ext cx="44640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4267200" y="3657600"/>
            <a:ext cx="444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Block normally 512bytes (4k for WD HDs)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5 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(normally used)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44196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Independent Disk with </a:t>
            </a:r>
            <a:r>
              <a:rPr lang="en-US" altLang="zh-TW" sz="2000" u="sng" smtClean="0">
                <a:ea typeface="新細明體" panose="02020500000000000000" pitchFamily="18" charset="-120"/>
              </a:rPr>
              <a:t>distributed parity blocks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Minimum number of drives: 3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Advantage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Highest read data rate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Medium write data rate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Disadvantage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Disk failure has a medium impact on throughput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Complex controller design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When one disk failed, you have </a:t>
            </a:r>
            <a:r>
              <a:rPr lang="en-US" altLang="zh-TW" sz="1800" u="sng" smtClean="0">
                <a:ea typeface="新細明體" panose="02020500000000000000" pitchFamily="18" charset="-120"/>
              </a:rPr>
              <a:t>to rebuild the RAID array</a:t>
            </a: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343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矩形 6"/>
          <p:cNvSpPr>
            <a:spLocks noChangeArrowheads="1"/>
          </p:cNvSpPr>
          <p:nvPr/>
        </p:nvSpPr>
        <p:spPr bwMode="auto">
          <a:xfrm>
            <a:off x="5334000" y="21336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Origin from RAID3</a:t>
            </a:r>
            <a:endParaRPr lang="zh-TW" altLang="en-US"/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2590800" y="25146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Parallel file I/O</a:t>
            </a:r>
            <a:endParaRPr lang="zh-TW" altLang="en-US"/>
          </a:p>
        </p:txBody>
      </p:sp>
      <p:sp>
        <p:nvSpPr>
          <p:cNvPr id="31751" name="矩形 8"/>
          <p:cNvSpPr>
            <a:spLocks noChangeArrowheads="1"/>
          </p:cNvSpPr>
          <p:nvPr/>
        </p:nvSpPr>
        <p:spPr bwMode="auto">
          <a:xfrm>
            <a:off x="5029200" y="4953000"/>
            <a:ext cx="321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Can tolerate only 1 HD failure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RAID 6</a:t>
            </a:r>
            <a:br>
              <a:rPr lang="en-US" altLang="zh-TW" dirty="0" smtClean="0"/>
            </a:br>
            <a:r>
              <a:rPr lang="en-US" altLang="zh-TW" dirty="0" smtClean="0">
                <a:ea typeface="新細明體" pitchFamily="18" charset="-120"/>
              </a:rPr>
              <a:t> (normally used)</a:t>
            </a:r>
            <a:endParaRPr lang="en-US" altLang="zh-TW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Similar to RAID5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Minimum number of drives: 4</a:t>
            </a:r>
          </a:p>
          <a:p>
            <a:pPr eaLnBrk="1" hangingPunct="1"/>
            <a:r>
              <a:rPr lang="en-US" altLang="zh-TW" u="sng" smtClean="0"/>
              <a:t>2 parity checks, 2 disk failures tolerable.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99" r="6667" b="5556"/>
          <a:stretch>
            <a:fillRect/>
          </a:stretch>
        </p:blipFill>
        <p:spPr bwMode="auto">
          <a:xfrm>
            <a:off x="4724400" y="228600"/>
            <a:ext cx="4224338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矩形 5"/>
          <p:cNvSpPr>
            <a:spLocks noChangeArrowheads="1"/>
          </p:cNvSpPr>
          <p:nvPr/>
        </p:nvSpPr>
        <p:spPr bwMode="auto">
          <a:xfrm>
            <a:off x="3432175" y="3244850"/>
            <a:ext cx="532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Slower than RAID5 because of storing 2 parities…</a:t>
            </a:r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Disk Interfaces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ATA &amp; SATA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495800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ATA (AT Attachment)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ATA2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PIO, DMA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LBA (Logical Block Addressing)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ATA3, Ultra DMA/33/66/100/133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ATAPI (ATA Packet Interface)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CDROM, TAPE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Only one device can be active at a time</a:t>
            </a:r>
          </a:p>
          <a:p>
            <a:pPr lvl="2" eaLnBrk="1" hangingPunct="1"/>
            <a:r>
              <a:rPr lang="en-US" altLang="zh-TW" sz="1600" b="1" dirty="0" smtClean="0">
                <a:ea typeface="新細明體" panose="02020500000000000000" pitchFamily="18" charset="-120"/>
              </a:rPr>
              <a:t>SCSI support overlapping commands, command queuing, scatter-gather I/O</a:t>
            </a:r>
          </a:p>
          <a:p>
            <a:pPr lvl="1" eaLnBrk="1" hangingPunct="1"/>
            <a:r>
              <a:rPr lang="en-US" altLang="zh-TW" sz="18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Master-Slave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40-pin ribbon cable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SATA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Serial ATA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SATA-1 1.5Gbit/s, SATA-2 3Gbit/s, SATA-3 6GBit/s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SATA 3.1, SATA 3.2 16Gbit/s, SATA 3.3,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eSATA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mSATA</a:t>
            </a:r>
          </a:p>
          <a:p>
            <a:pPr lvl="1" eaLnBrk="1" hangingPunct="1"/>
            <a:endParaRPr lang="en-US" altLang="zh-TW" sz="1800" dirty="0" smtClean="0">
              <a:ea typeface="新細明體" panose="02020500000000000000" pitchFamily="18" charset="-120"/>
            </a:endParaRPr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3657600" y="4572000"/>
            <a:ext cx="3262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Primary Master (0)/Slave(1)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Secondary Master(2)/Slave(3)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23466" r="5600" b="12534"/>
          <a:stretch>
            <a:fillRect/>
          </a:stretch>
        </p:blipFill>
        <p:spPr bwMode="auto">
          <a:xfrm>
            <a:off x="5486400" y="1981200"/>
            <a:ext cx="3657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Disk Interfaces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ATA &amp; SATA Interfaces</a:t>
            </a:r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ATA interface and it’s cable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SATA interface and it’s cable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3590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44958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橢圓 8"/>
          <p:cNvSpPr>
            <a:spLocks noChangeArrowheads="1"/>
          </p:cNvSpPr>
          <p:nvPr/>
        </p:nvSpPr>
        <p:spPr bwMode="auto">
          <a:xfrm>
            <a:off x="3124200" y="2438400"/>
            <a:ext cx="3200400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77" name="橢圓 10"/>
          <p:cNvSpPr>
            <a:spLocks noChangeArrowheads="1"/>
          </p:cNvSpPr>
          <p:nvPr/>
        </p:nvSpPr>
        <p:spPr bwMode="auto">
          <a:xfrm>
            <a:off x="762000" y="2438400"/>
            <a:ext cx="3200400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78" name="橢圓 11"/>
          <p:cNvSpPr>
            <a:spLocks noChangeArrowheads="1"/>
          </p:cNvSpPr>
          <p:nvPr/>
        </p:nvSpPr>
        <p:spPr bwMode="auto">
          <a:xfrm>
            <a:off x="1219200" y="5486400"/>
            <a:ext cx="1676400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79" name="橢圓 12"/>
          <p:cNvSpPr>
            <a:spLocks noChangeArrowheads="1"/>
          </p:cNvSpPr>
          <p:nvPr/>
        </p:nvSpPr>
        <p:spPr bwMode="auto">
          <a:xfrm>
            <a:off x="2667000" y="5486400"/>
            <a:ext cx="1676400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80" name="矩形 11"/>
          <p:cNvSpPr>
            <a:spLocks noChangeArrowheads="1"/>
          </p:cNvSpPr>
          <p:nvPr/>
        </p:nvSpPr>
        <p:spPr bwMode="auto">
          <a:xfrm>
            <a:off x="4252913" y="3429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Power</a:t>
            </a:r>
            <a:endParaRPr lang="zh-TW" altLang="en-US" dirty="0"/>
          </a:p>
        </p:txBody>
      </p:sp>
      <p:sp>
        <p:nvSpPr>
          <p:cNvPr id="7181" name="矩形 12"/>
          <p:cNvSpPr>
            <a:spLocks noChangeArrowheads="1"/>
          </p:cNvSpPr>
          <p:nvPr/>
        </p:nvSpPr>
        <p:spPr bwMode="auto">
          <a:xfrm>
            <a:off x="2063931" y="34290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Data</a:t>
            </a:r>
            <a:endParaRPr lang="zh-TW" altLang="en-US" dirty="0"/>
          </a:p>
        </p:txBody>
      </p:sp>
      <p:sp>
        <p:nvSpPr>
          <p:cNvPr id="7182" name="矩形 13"/>
          <p:cNvSpPr>
            <a:spLocks noChangeArrowheads="1"/>
          </p:cNvSpPr>
          <p:nvPr/>
        </p:nvSpPr>
        <p:spPr bwMode="auto">
          <a:xfrm>
            <a:off x="3276600" y="6329408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Power</a:t>
            </a:r>
            <a:endParaRPr lang="zh-TW" altLang="en-US" dirty="0"/>
          </a:p>
        </p:txBody>
      </p:sp>
      <p:sp>
        <p:nvSpPr>
          <p:cNvPr id="7183" name="矩形 14"/>
          <p:cNvSpPr>
            <a:spLocks noChangeArrowheads="1"/>
          </p:cNvSpPr>
          <p:nvPr/>
        </p:nvSpPr>
        <p:spPr bwMode="auto">
          <a:xfrm>
            <a:off x="2068285" y="63246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Data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Disk Interfaces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USB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IDE/SATA to USB</a:t>
            </a:r>
            <a:br>
              <a:rPr lang="en-US" altLang="zh-TW" smtClean="0"/>
            </a:br>
            <a:r>
              <a:rPr lang="en-US" altLang="zh-TW" u="sng" smtClean="0"/>
              <a:t>Converters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recover-hard-drive-sectors-and-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36963"/>
            <a:ext cx="50292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smtClean="0">
                <a:ea typeface="新細明體" pitchFamily="18" charset="-120"/>
              </a:rPr>
              <a:t>Disk Geometry (1)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sector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Individual data block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track</a:t>
            </a:r>
          </a:p>
          <a:p>
            <a:pPr lvl="1" eaLnBrk="1" hangingPunct="1"/>
            <a:r>
              <a:rPr lang="en-US" altLang="zh-TW" sz="1800" u="sng" dirty="0" smtClean="0">
                <a:ea typeface="新細明體" panose="02020500000000000000" pitchFamily="18" charset="-120"/>
              </a:rPr>
              <a:t>circle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cylinder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 circle on </a:t>
            </a:r>
            <a:r>
              <a:rPr lang="en-US" altLang="zh-TW" sz="1800" u="sng" dirty="0" smtClean="0">
                <a:ea typeface="新細明體" panose="02020500000000000000" pitchFamily="18" charset="-120"/>
              </a:rPr>
              <a:t>all platters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Position</a:t>
            </a:r>
          </a:p>
          <a:p>
            <a:pPr lvl="1" eaLnBrk="1" hangingPunct="1"/>
            <a:r>
              <a:rPr lang="en-US" altLang="zh-TW" sz="18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CHS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: </a:t>
            </a:r>
            <a:br>
              <a:rPr lang="en-US" altLang="zh-TW" sz="1800" dirty="0" smtClean="0">
                <a:ea typeface="新細明體" panose="02020500000000000000" pitchFamily="18" charset="-120"/>
              </a:rPr>
            </a:br>
            <a:r>
              <a:rPr lang="en-US" altLang="zh-TW" sz="1800" dirty="0" smtClean="0">
                <a:ea typeface="新細明體" panose="02020500000000000000" pitchFamily="18" charset="-120"/>
              </a:rPr>
              <a:t>Cylinder, </a:t>
            </a:r>
            <a:br>
              <a:rPr lang="en-US" altLang="zh-TW" sz="1800" dirty="0" smtClean="0">
                <a:ea typeface="新細明體" panose="02020500000000000000" pitchFamily="18" charset="-120"/>
              </a:rPr>
            </a:br>
            <a:r>
              <a:rPr lang="en-US" altLang="zh-TW" sz="1800" dirty="0" smtClean="0">
                <a:ea typeface="新細明體" panose="02020500000000000000" pitchFamily="18" charset="-120"/>
              </a:rPr>
              <a:t>Head (0, 1, …), </a:t>
            </a:r>
            <a:br>
              <a:rPr lang="en-US" altLang="zh-TW" sz="1800" dirty="0" smtClean="0">
                <a:ea typeface="新細明體" panose="02020500000000000000" pitchFamily="18" charset="-120"/>
              </a:rPr>
            </a:br>
            <a:r>
              <a:rPr lang="en-US" altLang="zh-TW" sz="1800" dirty="0" smtClean="0">
                <a:ea typeface="新細明體" panose="02020500000000000000" pitchFamily="18" charset="-120"/>
              </a:rPr>
              <a:t>Sector</a:t>
            </a:r>
          </a:p>
        </p:txBody>
      </p:sp>
      <p:pic>
        <p:nvPicPr>
          <p:cNvPr id="9221" name="Picture 4" descr="recover-hard-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463"/>
            <a:ext cx="510540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橢圓 8"/>
          <p:cNvSpPr>
            <a:spLocks noChangeArrowheads="1"/>
          </p:cNvSpPr>
          <p:nvPr/>
        </p:nvSpPr>
        <p:spPr bwMode="auto">
          <a:xfrm>
            <a:off x="7086600" y="1600200"/>
            <a:ext cx="1905000" cy="1371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9223" name="矩形 6"/>
          <p:cNvSpPr>
            <a:spLocks noChangeArrowheads="1"/>
          </p:cNvSpPr>
          <p:nvPr/>
        </p:nvSpPr>
        <p:spPr bwMode="auto">
          <a:xfrm>
            <a:off x="3962400" y="3810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Like CDs..</a:t>
            </a:r>
            <a:endParaRPr lang="zh-TW" altLang="en-US"/>
          </a:p>
        </p:txBody>
      </p:sp>
      <p:cxnSp>
        <p:nvCxnSpPr>
          <p:cNvPr id="9224" name="直線接點 8"/>
          <p:cNvCxnSpPr>
            <a:cxnSpLocks noChangeShapeType="1"/>
          </p:cNvCxnSpPr>
          <p:nvPr/>
        </p:nvCxnSpPr>
        <p:spPr bwMode="auto">
          <a:xfrm>
            <a:off x="5943600" y="3810000"/>
            <a:ext cx="457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直線接點 10"/>
          <p:cNvCxnSpPr>
            <a:cxnSpLocks noChangeShapeType="1"/>
          </p:cNvCxnSpPr>
          <p:nvPr/>
        </p:nvCxnSpPr>
        <p:spPr bwMode="auto">
          <a:xfrm>
            <a:off x="5943600" y="3429000"/>
            <a:ext cx="457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 descr="https://i1.kknews.cc/SIG=3ijc30b/37q80000on25s17r0176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smtClean="0">
                <a:ea typeface="新細明體" pitchFamily="18" charset="-120"/>
              </a:rPr>
              <a:t>Disk Geometry (2)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40G HD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4866 cylinders, 255 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63 sectors per track, 512 bytes per sector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512 * 63 * 4866 * 255 =  </a:t>
            </a:r>
            <a:r>
              <a:rPr lang="en-US" altLang="zh-TW" dirty="0" smtClean="0"/>
              <a:t>40,024,212,480</a:t>
            </a:r>
            <a:r>
              <a:rPr lang="en-US" altLang="zh-TW" dirty="0" smtClean="0">
                <a:ea typeface="新細明體" panose="02020500000000000000" pitchFamily="18" charset="-120"/>
              </a:rPr>
              <a:t> bytes 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1KB = 1024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1MB = 1024 KB = 1,048,576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1GB = 1024 MB = 1,073,741,824 bytes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/>
              <a:t>40,024,212,480</a:t>
            </a:r>
            <a:r>
              <a:rPr lang="en-US" altLang="zh-TW" dirty="0" smtClean="0">
                <a:ea typeface="新細明體" panose="02020500000000000000" pitchFamily="18" charset="-120"/>
              </a:rPr>
              <a:t> / 1,073,741,824 ≒ 37.275 GB</a:t>
            </a:r>
          </a:p>
        </p:txBody>
      </p:sp>
      <p:pic>
        <p:nvPicPr>
          <p:cNvPr id="10244" name="Picture 4" descr="recover-hard-drive-sectors-and-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62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7" name="直線接點 8"/>
          <p:cNvCxnSpPr>
            <a:cxnSpLocks noChangeShapeType="1"/>
          </p:cNvCxnSpPr>
          <p:nvPr/>
        </p:nvCxnSpPr>
        <p:spPr bwMode="auto">
          <a:xfrm>
            <a:off x="5562600" y="3200400"/>
            <a:ext cx="381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直線接點 10"/>
          <p:cNvCxnSpPr>
            <a:cxnSpLocks noChangeShapeType="1"/>
          </p:cNvCxnSpPr>
          <p:nvPr/>
        </p:nvCxnSpPr>
        <p:spPr bwMode="auto">
          <a:xfrm>
            <a:off x="5105400" y="3200400"/>
            <a:ext cx="381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直線接點 11"/>
          <p:cNvCxnSpPr>
            <a:cxnSpLocks noChangeShapeType="1"/>
          </p:cNvCxnSpPr>
          <p:nvPr/>
        </p:nvCxnSpPr>
        <p:spPr bwMode="auto">
          <a:xfrm>
            <a:off x="4648200" y="3200400"/>
            <a:ext cx="381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矩形 18"/>
          <p:cNvSpPr>
            <a:spLocks noChangeArrowheads="1"/>
          </p:cNvSpPr>
          <p:nvPr/>
        </p:nvSpPr>
        <p:spPr bwMode="auto">
          <a:xfrm>
            <a:off x="4284662" y="3235234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G</a:t>
            </a:r>
            <a:endParaRPr lang="zh-TW" altLang="en-US" dirty="0"/>
          </a:p>
        </p:txBody>
      </p:sp>
      <p:sp>
        <p:nvSpPr>
          <p:cNvPr id="10251" name="矩形 19"/>
          <p:cNvSpPr>
            <a:spLocks noChangeArrowheads="1"/>
          </p:cNvSpPr>
          <p:nvPr/>
        </p:nvSpPr>
        <p:spPr bwMode="auto">
          <a:xfrm>
            <a:off x="4648200" y="3244850"/>
            <a:ext cx="37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M</a:t>
            </a:r>
            <a:endParaRPr lang="zh-TW" altLang="en-US" dirty="0"/>
          </a:p>
        </p:txBody>
      </p:sp>
      <p:sp>
        <p:nvSpPr>
          <p:cNvPr id="10252" name="矩形 20"/>
          <p:cNvSpPr>
            <a:spLocks noChangeArrowheads="1"/>
          </p:cNvSpPr>
          <p:nvPr/>
        </p:nvSpPr>
        <p:spPr bwMode="auto">
          <a:xfrm>
            <a:off x="5105400" y="3244850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K</a:t>
            </a:r>
            <a:endParaRPr lang="zh-TW" altLang="en-US" dirty="0"/>
          </a:p>
        </p:txBody>
      </p:sp>
      <p:cxnSp>
        <p:nvCxnSpPr>
          <p:cNvPr id="10254" name="直線接點 22"/>
          <p:cNvCxnSpPr>
            <a:cxnSpLocks noChangeShapeType="1"/>
          </p:cNvCxnSpPr>
          <p:nvPr/>
        </p:nvCxnSpPr>
        <p:spPr bwMode="auto">
          <a:xfrm>
            <a:off x="5334000" y="5334000"/>
            <a:ext cx="10668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5" name="雲朵形圖說文字 23"/>
          <p:cNvSpPr>
            <a:spLocks noChangeArrowheads="1"/>
          </p:cNvSpPr>
          <p:nvPr/>
        </p:nvSpPr>
        <p:spPr bwMode="auto">
          <a:xfrm>
            <a:off x="6400800" y="4114800"/>
            <a:ext cx="1600200" cy="762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/>
              <a:t>Why?</a:t>
            </a:r>
            <a:endParaRPr lang="zh-TW" altLang="en-US"/>
          </a:p>
        </p:txBody>
      </p:sp>
      <p:sp>
        <p:nvSpPr>
          <p:cNvPr id="10256" name="矩形 26"/>
          <p:cNvSpPr>
            <a:spLocks noChangeArrowheads="1"/>
          </p:cNvSpPr>
          <p:nvPr/>
        </p:nvSpPr>
        <p:spPr bwMode="auto">
          <a:xfrm>
            <a:off x="6324600" y="54864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10^3 vs. 2^10…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Disk Installation Procedure</a:t>
            </a:r>
            <a:br>
              <a:rPr lang="en-US" altLang="zh-TW" dirty="0" smtClean="0"/>
            </a:br>
            <a:r>
              <a:rPr lang="en-US" altLang="zh-TW" dirty="0" smtClean="0"/>
              <a:t>(in BSD…)</a:t>
            </a:r>
            <a:endParaRPr lang="zh-TW" altLang="en-US" dirty="0" smtClean="0"/>
          </a:p>
        </p:txBody>
      </p:sp>
      <p:sp>
        <p:nvSpPr>
          <p:cNvPr id="11267" name="副標題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7692</TotalTime>
  <Words>1820</Words>
  <Application>Microsoft Office PowerPoint</Application>
  <PresentationFormat>如螢幕大小 (4:3)</PresentationFormat>
  <Paragraphs>458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9" baseType="lpstr">
      <vt:lpstr>Arial Unicode MS</vt:lpstr>
      <vt:lpstr>Futura Md BT</vt:lpstr>
      <vt:lpstr>Times New Roman (本文)</vt:lpstr>
      <vt:lpstr>華康標楷體(P)</vt:lpstr>
      <vt:lpstr>華康儷中黑(P)</vt:lpstr>
      <vt:lpstr>華康儷粗黑(P)</vt:lpstr>
      <vt:lpstr>新細明體</vt:lpstr>
      <vt:lpstr>Arial</vt:lpstr>
      <vt:lpstr>Times</vt:lpstr>
      <vt:lpstr>Times New Roman</vt:lpstr>
      <vt:lpstr>Verdana</vt:lpstr>
      <vt:lpstr>Wingdings</vt:lpstr>
      <vt:lpstr>Computer Center</vt:lpstr>
      <vt:lpstr>Disks</vt:lpstr>
      <vt:lpstr>Outline</vt:lpstr>
      <vt:lpstr>Disk Interfaces</vt:lpstr>
      <vt:lpstr>Disk Interfaces –  ATA &amp; SATA</vt:lpstr>
      <vt:lpstr>Disk Interfaces –  ATA &amp; SATA Interfaces</vt:lpstr>
      <vt:lpstr>Disk Interfaces –  USB</vt:lpstr>
      <vt:lpstr>Disk Geometry (1)</vt:lpstr>
      <vt:lpstr>Disk Geometry (2)</vt:lpstr>
      <vt:lpstr>Disk Installation Procedure (in BSD…)</vt:lpstr>
      <vt:lpstr>Disk Installation Procedure (1)</vt:lpstr>
      <vt:lpstr>Disk Installation Procedure (2)</vt:lpstr>
      <vt:lpstr>Disk Installation Procedure (3)</vt:lpstr>
      <vt:lpstr>Disk Installation Procedure (4)</vt:lpstr>
      <vt:lpstr>Disk Installation Procedure (5)</vt:lpstr>
      <vt:lpstr>Disk Installation Procedure (6)</vt:lpstr>
      <vt:lpstr>fsck –  check and repair filesystem (1)</vt:lpstr>
      <vt:lpstr>fsck –  check and repair filesystem (2)</vt:lpstr>
      <vt:lpstr>Adding a disk to FreeBSD (1) </vt:lpstr>
      <vt:lpstr>Adding a disk to FreeBSD (2) </vt:lpstr>
      <vt:lpstr>GEOM</vt:lpstr>
      <vt:lpstr>GEOM – (1)</vt:lpstr>
      <vt:lpstr>GEOM – (2)</vt:lpstr>
      <vt:lpstr>GEOM – (3)</vt:lpstr>
      <vt:lpstr>GEOM – (4)</vt:lpstr>
      <vt:lpstr>GEOM – (5)</vt:lpstr>
      <vt:lpstr>RAID</vt:lpstr>
      <vt:lpstr>RAID – (1)  </vt:lpstr>
      <vt:lpstr>RAID – (2) </vt:lpstr>
      <vt:lpstr>RAID 0  (normally used)</vt:lpstr>
      <vt:lpstr>RAID 1  (normally used)</vt:lpstr>
      <vt:lpstr>RAID 0+1  (normally used)</vt:lpstr>
      <vt:lpstr>RAID 2</vt:lpstr>
      <vt:lpstr>RAID 3</vt:lpstr>
      <vt:lpstr>RAID 4</vt:lpstr>
      <vt:lpstr>RAID 5  (normally used)</vt:lpstr>
      <vt:lpstr>RAID 6  (normally used)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Disks</dc:title>
  <dc:creator>Tse-Han Wang</dc:creator>
  <cp:lastModifiedBy>Tse-Han Wang</cp:lastModifiedBy>
  <cp:revision>576</cp:revision>
  <cp:lastPrinted>2017-11-15T09:16:26Z</cp:lastPrinted>
  <dcterms:created xsi:type="dcterms:W3CDTF">1601-01-01T00:00:00Z</dcterms:created>
  <dcterms:modified xsi:type="dcterms:W3CDTF">2017-11-15T16:04:29Z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