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4"/>
  </p:notesMasterIdLst>
  <p:sldIdLst>
    <p:sldId id="256" r:id="rId2"/>
    <p:sldId id="287" r:id="rId3"/>
    <p:sldId id="288" r:id="rId4"/>
    <p:sldId id="289" r:id="rId5"/>
    <p:sldId id="290" r:id="rId6"/>
    <p:sldId id="291" r:id="rId7"/>
    <p:sldId id="277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06" r:id="rId2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57" autoAdjust="0"/>
    <p:restoredTop sz="94661" autoAdjust="0"/>
  </p:normalViewPr>
  <p:slideViewPr>
    <p:cSldViewPr>
      <p:cViewPr varScale="1">
        <p:scale>
          <a:sx n="110" d="100"/>
          <a:sy n="110" d="100"/>
        </p:scale>
        <p:origin x="181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72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BBCCBD6B-BD79-405E-8BDB-F21D8E13069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9420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CBD6B-BD79-405E-8BDB-F21D8E13069A}" type="slidenum">
              <a:rPr lang="en-US" altLang="zh-TW" smtClean="0"/>
              <a:pPr/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3005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45752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5485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612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438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23785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8213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1764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618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4494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3015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778612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2BDC210D-BF17-40EF-B069-5629DEE51EE4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Syslog and Log Rotate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Configuring syslogd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Basic format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 configuration file 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/etc/syslog.conf </a:t>
            </a:r>
            <a:r>
              <a:rPr lang="en-US" altLang="zh-TW" smtClean="0">
                <a:ea typeface="新細明體" panose="02020500000000000000" pitchFamily="18" charset="-120"/>
              </a:rPr>
              <a:t>controls syslogd’s behavior</a:t>
            </a:r>
          </a:p>
          <a:p>
            <a:pPr lvl="1" eaLnBrk="1" hangingPunct="1"/>
            <a:endParaRPr lang="en-US" altLang="zh-TW" i="1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i="1" smtClean="0">
                <a:ea typeface="新細明體" panose="02020500000000000000" pitchFamily="18" charset="-120"/>
              </a:rPr>
              <a:t>selector</a:t>
            </a:r>
            <a:r>
              <a:rPr lang="en-US" altLang="zh-TW" smtClean="0">
                <a:ea typeface="新細明體" panose="02020500000000000000" pitchFamily="18" charset="-120"/>
              </a:rPr>
              <a:t>	&lt;Tab&gt;	</a:t>
            </a:r>
            <a:r>
              <a:rPr lang="en-US" altLang="zh-TW" i="1" smtClean="0">
                <a:ea typeface="新細明體" panose="02020500000000000000" pitchFamily="18" charset="-120"/>
              </a:rPr>
              <a:t>action</a:t>
            </a:r>
          </a:p>
          <a:p>
            <a:pPr lvl="2" eaLnBrk="1" hangingPunct="1"/>
            <a:r>
              <a:rPr lang="en-US" altLang="zh-TW" b="1" smtClean="0">
                <a:ea typeface="新細明體" panose="02020500000000000000" pitchFamily="18" charset="-120"/>
              </a:rPr>
              <a:t>Selector:  program.level</a:t>
            </a:r>
          </a:p>
          <a:p>
            <a:pPr lvl="3" eaLnBrk="1" hangingPunct="1"/>
            <a:r>
              <a:rPr lang="en-US" altLang="zh-TW" b="1" smtClean="0">
                <a:ea typeface="新細明體" panose="02020500000000000000" pitchFamily="18" charset="-120"/>
              </a:rPr>
              <a:t>Program: the program that sends the log message</a:t>
            </a:r>
          </a:p>
          <a:p>
            <a:pPr lvl="3" eaLnBrk="1" hangingPunct="1"/>
            <a:r>
              <a:rPr lang="en-US" altLang="zh-TW" b="1" smtClean="0">
                <a:ea typeface="新細明體" panose="02020500000000000000" pitchFamily="18" charset="-120"/>
              </a:rPr>
              <a:t>Level: the message severity level</a:t>
            </a:r>
          </a:p>
          <a:p>
            <a:pPr lvl="2" eaLnBrk="1" hangingPunct="1"/>
            <a:r>
              <a:rPr lang="en-US" altLang="zh-TW" b="1" smtClean="0">
                <a:ea typeface="新細明體" panose="02020500000000000000" pitchFamily="18" charset="-120"/>
              </a:rPr>
              <a:t>Action: tells what to do with the message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mail.info	/var/log/maillog</a:t>
            </a:r>
          </a:p>
          <a:p>
            <a:pPr lvl="3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776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Configuring syslogd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5720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selector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Syntax: facility.level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Facility and level are predefined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	(see next page)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Combined selector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facility.level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facility1,facility2.level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facility1.level;facility2.level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*.level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Level indicate the </a:t>
            </a:r>
            <a:r>
              <a:rPr lang="en-US" altLang="zh-TW" smtClean="0">
                <a:solidFill>
                  <a:schemeClr val="hlink"/>
                </a:solidFill>
                <a:ea typeface="新細明體" panose="02020500000000000000" pitchFamily="18" charset="-120"/>
              </a:rPr>
              <a:t>minimum importance</a:t>
            </a:r>
            <a:r>
              <a:rPr lang="en-US" altLang="zh-TW" smtClean="0">
                <a:ea typeface="新細明體" panose="02020500000000000000" pitchFamily="18" charset="-120"/>
              </a:rPr>
              <a:t> that a message must be logged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 message matching any selector will be subject to the line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action</a:t>
            </a:r>
          </a:p>
        </p:txBody>
      </p:sp>
    </p:spTree>
    <p:extLst>
      <p:ext uri="{BB962C8B-B14F-4D97-AF65-F5344CB8AC3E}">
        <p14:creationId xmlns:p14="http://schemas.microsoft.com/office/powerpoint/2010/main" val="214754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Configuring syslogd (3)</a:t>
            </a:r>
          </a:p>
        </p:txBody>
      </p:sp>
      <p:pic>
        <p:nvPicPr>
          <p:cNvPr id="14339" name="Picture 4" descr="img0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7" t="1883" r="6410"/>
          <a:stretch>
            <a:fillRect/>
          </a:stretch>
        </p:blipFill>
        <p:spPr bwMode="auto">
          <a:xfrm>
            <a:off x="609600" y="1590675"/>
            <a:ext cx="5562600" cy="3971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5" descr="img0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4" t="5704" r="6779" b="5882"/>
          <a:stretch>
            <a:fillRect/>
          </a:stretch>
        </p:blipFill>
        <p:spPr bwMode="auto">
          <a:xfrm>
            <a:off x="5029200" y="914400"/>
            <a:ext cx="39624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1" name="文字方塊 1"/>
          <p:cNvSpPr txBox="1">
            <a:spLocks noChangeArrowheads="1"/>
          </p:cNvSpPr>
          <p:nvPr/>
        </p:nvSpPr>
        <p:spPr bwMode="auto">
          <a:xfrm>
            <a:off x="609600" y="5715000"/>
            <a:ext cx="74517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facility: auth, authpriv, console, cron, daemon, ftp, kern, lpr, mail, mark, </a:t>
            </a:r>
          </a:p>
          <a:p>
            <a:r>
              <a:rPr lang="en-US" altLang="zh-TW"/>
              <a:t>            news, ntp, security, syslog, user, uucp, and local0 through local7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286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Configuring syslogd (4)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Action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filename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Write the message to a local file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@hostname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Forward the message to the syslogd on hostname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@ipaddress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Forwards the message to the host at that IP address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user1, user2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Write the message to the user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600" smtClean="0">
                <a:ea typeface="新細明體" panose="02020500000000000000" pitchFamily="18" charset="-120"/>
              </a:rPr>
              <a:t>s screen if they are logged in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*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Write the message to all user logged in</a:t>
            </a:r>
          </a:p>
        </p:txBody>
      </p:sp>
    </p:spTree>
    <p:extLst>
      <p:ext uri="{BB962C8B-B14F-4D97-AF65-F5344CB8AC3E}">
        <p14:creationId xmlns:p14="http://schemas.microsoft.com/office/powerpoint/2010/main" val="202089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Configuring </a:t>
            </a:r>
            <a:r>
              <a:rPr lang="en-US" altLang="zh-TW" dirty="0" err="1" smtClean="0">
                <a:ea typeface="新細明體" pitchFamily="18" charset="-120"/>
              </a:rPr>
              <a:t>syslogd</a:t>
            </a:r>
            <a:r>
              <a:rPr lang="en-US" altLang="zh-TW" dirty="0" smtClean="0">
                <a:ea typeface="新細明體" pitchFamily="18" charset="-120"/>
              </a:rPr>
              <a:t> (5)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Ex: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990600" y="1927225"/>
            <a:ext cx="7968848" cy="1077218"/>
          </a:xfrm>
          <a:prstGeom prst="rect">
            <a:avLst/>
          </a:prstGeom>
          <a:solidFill>
            <a:srgbClr val="FFFFCC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*.</a:t>
            </a:r>
            <a:r>
              <a:rPr lang="en-US" altLang="zh-TW" sz="1600" dirty="0" err="1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emerg</a:t>
            </a:r>
            <a:r>
              <a:rPr lang="en-US" altLang="zh-TW" sz="1600" dirty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						/dev/console</a:t>
            </a:r>
          </a:p>
          <a:p>
            <a:pPr>
              <a:defRPr/>
            </a:pPr>
            <a:r>
              <a:rPr lang="en-US" altLang="zh-TW" sz="1600" dirty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*.</a:t>
            </a:r>
            <a:r>
              <a:rPr lang="en-US" altLang="zh-TW" sz="1600" dirty="0" err="1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err;kern,mark.debug;auth.notice;user.</a:t>
            </a:r>
            <a:r>
              <a:rPr lang="en-US" altLang="zh-TW" sz="1600" dirty="0" err="1">
                <a:solidFill>
                  <a:srgbClr val="FF0000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none</a:t>
            </a:r>
            <a:r>
              <a:rPr lang="en-US" altLang="zh-TW" sz="1600" dirty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	</a:t>
            </a:r>
            <a:r>
              <a:rPr lang="en-US" altLang="zh-TW" sz="1600" dirty="0" smtClean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600" dirty="0" err="1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600" dirty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/log/console.log</a:t>
            </a:r>
          </a:p>
          <a:p>
            <a:pPr>
              <a:defRPr/>
            </a:pPr>
            <a:r>
              <a:rPr lang="en-US" altLang="zh-TW" sz="1600" dirty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*.</a:t>
            </a:r>
            <a:r>
              <a:rPr lang="en-US" altLang="zh-TW" sz="1600" dirty="0" err="1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info;kern,user,mark,auth.</a:t>
            </a:r>
            <a:r>
              <a:rPr lang="en-US" altLang="zh-TW" sz="1600" dirty="0" err="1">
                <a:solidFill>
                  <a:srgbClr val="FF0000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none</a:t>
            </a:r>
            <a:r>
              <a:rPr lang="en-US" altLang="zh-TW" sz="1600" dirty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			@</a:t>
            </a:r>
            <a:r>
              <a:rPr lang="en-US" altLang="zh-TW" sz="1600" dirty="0" err="1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loghost</a:t>
            </a:r>
            <a:endParaRPr lang="en-US" altLang="zh-TW" sz="1600" dirty="0"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600" dirty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*alert;kern.crit;local0,local1,local2.info	</a:t>
            </a:r>
            <a:r>
              <a:rPr lang="en-US" altLang="zh-TW" sz="1600" dirty="0" smtClean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root</a:t>
            </a:r>
            <a:endParaRPr lang="en-US" altLang="zh-TW" sz="1600" dirty="0"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995618" y="3962400"/>
            <a:ext cx="4014240" cy="646331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dirty="0" err="1" smtClean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lpr.err</a:t>
            </a:r>
            <a:r>
              <a:rPr lang="en-US" altLang="zh-TW" dirty="0" smtClean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	</a:t>
            </a:r>
            <a:r>
              <a:rPr lang="en-US" altLang="zh-TW" dirty="0" smtClean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  <a:sym typeface="Wingdings" pitchFamily="2" charset="2"/>
              </a:rPr>
              <a:t> /</a:t>
            </a:r>
            <a:r>
              <a:rPr lang="en-US" altLang="zh-TW" dirty="0" err="1" smtClean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  <a:sym typeface="Wingdings" pitchFamily="2" charset="2"/>
              </a:rPr>
              <a:t>var</a:t>
            </a:r>
            <a:r>
              <a:rPr lang="en-US" altLang="zh-TW" dirty="0" smtClean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  <a:sym typeface="Wingdings" pitchFamily="2" charset="2"/>
              </a:rPr>
              <a:t>/log/console.log</a:t>
            </a:r>
          </a:p>
          <a:p>
            <a:pPr>
              <a:defRPr/>
            </a:pPr>
            <a:r>
              <a:rPr lang="en-US" altLang="zh-TW" dirty="0" smtClean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  <a:sym typeface="Wingdings" pitchFamily="2" charset="2"/>
              </a:rPr>
              <a:t>          @</a:t>
            </a:r>
            <a:r>
              <a:rPr lang="en-US" altLang="zh-TW" dirty="0" err="1" smtClean="0"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  <a:sym typeface="Wingdings" pitchFamily="2" charset="2"/>
              </a:rPr>
              <a:t>loghost</a:t>
            </a:r>
            <a:endParaRPr lang="en-US" altLang="zh-TW" dirty="0" smtClean="0"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</p:txBody>
      </p:sp>
      <p:pic>
        <p:nvPicPr>
          <p:cNvPr id="16390" name="Picture 6" descr="img0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4" t="3030" r="76271" b="5704"/>
          <a:stretch>
            <a:fillRect/>
          </a:stretch>
        </p:blipFill>
        <p:spPr bwMode="auto">
          <a:xfrm>
            <a:off x="6467329" y="3528318"/>
            <a:ext cx="838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Configuring syslogd (6)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Output of syslogd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838200" y="1981200"/>
            <a:ext cx="8077200" cy="3231654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square" lIns="0" rIns="0">
            <a:spAutoFit/>
          </a:bodyPr>
          <a:lstStyle/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Aug 28 20:00:00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newsyslog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[37324]: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logfile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turned over due to size&gt;100K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Aug 28 20:01:45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sshd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[37338]: error: PAM: authentication error for root from 204.16.125.3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Aug 28 20:01:47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sshd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[37338]: error: PAM: authentication error for root from 204.16.125.3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Aug 28 20:07:15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sshd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[37376]: error: PAM: authentication error for root from 204.16.125.3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Aug 28 20:07:17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sshd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[37376]: error: PAM: authentication error for root from 204.16.125.3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Aug 30 09:47:49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sudo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:  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: TTY=ttyp4 ; PWD=/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/home/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; USER=root ; COMMAND=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Aug 30 22:02:02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kernel: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arp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: 140.113.215.86 moved from 00:d0:b7:b2:5d:89 to 00:04:e2:10: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Aug 30 22:05:13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kernel: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arp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: 140.113.215.86 moved from 00:04:e2:10:11:9c to 00:d0:b7:b2: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Sep  1 14:50:11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kernel: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arplookup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0.0.0.0 failed: host is not on local network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Sep  3 13:16:29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sudo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:  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: TTY=ttyp4 ; PWD=/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/ports ; USER=root ; COMMAND=/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/b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Sep  3 13:18:40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sudo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:  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: TTY=ttyp4 ; PWD=/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/ports ; USER=root ; COMMAND=/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Sep  3 13:25:06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sudo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:  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: TTY=ttyp4 ; PWD=/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/ports ; USER=root ; COMMAND=/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Sep  3 13:27:09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kernel: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arp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: 140.113.215.86 moved from 00:d0:b7:b2:5d:89 to 00:04:e2:10: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Sep  3 13:27:14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kernel: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arp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: 140.113.215.86 moved from 00:04:e2:10:11:9c to 00:d0:b7:b2: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Sep  3 15:27:05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sudo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:  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: TTY=ttyp4 ; PWD=/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/ports ; USER=root ; COMMAND=/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Sep  3 15:27:10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sudo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:  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: TTY=ttyp4 ; PWD=/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/ports ; USER=root ; COMMAND=/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Sep  3 15:27:25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sudo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:  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: TTY=ttyp4 ; PWD=/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/ports ; USER=root ; COMMAND=/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</a:t>
            </a:r>
          </a:p>
        </p:txBody>
      </p:sp>
    </p:spTree>
    <p:extLst>
      <p:ext uri="{BB962C8B-B14F-4D97-AF65-F5344CB8AC3E}">
        <p14:creationId xmlns:p14="http://schemas.microsoft.com/office/powerpoint/2010/main" val="367238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Software that use </a:t>
            </a:r>
            <a:r>
              <a:rPr lang="en-US" altLang="zh-TW" dirty="0" err="1" smtClean="0">
                <a:ea typeface="新細明體" pitchFamily="18" charset="-120"/>
              </a:rPr>
              <a:t>syslog</a:t>
            </a:r>
            <a:endParaRPr lang="en-US" altLang="zh-TW" dirty="0" smtClean="0">
              <a:ea typeface="新細明體" pitchFamily="18" charset="-120"/>
            </a:endParaRPr>
          </a:p>
        </p:txBody>
      </p:sp>
      <p:pic>
        <p:nvPicPr>
          <p:cNvPr id="18435" name="Picture 4" descr="img08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19200"/>
            <a:ext cx="67818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292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FreeBSD Enhancement (1)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Facility name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FreeBSD allows you to select messages based on the name of the program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Severity level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981200" y="2590800"/>
            <a:ext cx="4862228" cy="584775"/>
          </a:xfrm>
          <a:prstGeom prst="rect">
            <a:avLst/>
          </a:prstGeom>
          <a:solidFill>
            <a:schemeClr val="bg1">
              <a:lumMod val="50000"/>
            </a:schemeClr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!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sudo</a:t>
            </a:r>
            <a:endParaRPr lang="en-US" altLang="zh-TW" sz="16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*.*			/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/log/sudo.log</a:t>
            </a:r>
          </a:p>
        </p:txBody>
      </p:sp>
      <p:pic>
        <p:nvPicPr>
          <p:cNvPr id="19461" name="Picture 5" descr="img0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4"/>
          <a:stretch>
            <a:fillRect/>
          </a:stretch>
        </p:blipFill>
        <p:spPr bwMode="auto">
          <a:xfrm>
            <a:off x="1676400" y="3862388"/>
            <a:ext cx="6248400" cy="223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854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FreeBSD Enhancement (2)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Restriction log messages from remote hosts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syslogd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-a </a:t>
            </a:r>
            <a:r>
              <a:rPr lang="en-US" altLang="zh-TW" dirty="0" smtClean="0">
                <a:ea typeface="新細明體" panose="02020500000000000000" pitchFamily="18" charset="-120"/>
              </a:rPr>
              <a:t>*.csie.nctu.edu.tw </a:t>
            </a:r>
            <a:r>
              <a:rPr lang="en-US" altLang="zh-TW" dirty="0" smtClean="0">
                <a:ea typeface="新細明體" panose="02020500000000000000" pitchFamily="18" charset="-120"/>
              </a:rPr>
              <a:t>-a </a:t>
            </a:r>
            <a:r>
              <a:rPr lang="en-US" altLang="zh-TW" dirty="0" smtClean="0">
                <a:ea typeface="新細明體" panose="02020500000000000000" pitchFamily="18" charset="-120"/>
              </a:rPr>
              <a:t>140.113.209.0/24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Use </a:t>
            </a:r>
            <a:r>
              <a:rPr lang="en-US" altLang="zh-TW" dirty="0" smtClean="0">
                <a:ea typeface="新細明體" panose="02020500000000000000" pitchFamily="18" charset="-120"/>
              </a:rPr>
              <a:t>-</a:t>
            </a:r>
            <a:r>
              <a:rPr lang="en-US" altLang="zh-TW" dirty="0" err="1" smtClean="0">
                <a:ea typeface="新細明體" panose="02020500000000000000" pitchFamily="18" charset="-120"/>
              </a:rPr>
              <a:t>ss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option to prevent </a:t>
            </a:r>
            <a:r>
              <a:rPr lang="en-US" altLang="zh-TW" dirty="0" err="1" smtClean="0">
                <a:ea typeface="新細明體" panose="02020500000000000000" pitchFamily="18" charset="-120"/>
              </a:rPr>
              <a:t>syslogd</a:t>
            </a:r>
            <a:r>
              <a:rPr lang="en-US" altLang="zh-TW" dirty="0" smtClean="0">
                <a:ea typeface="新細明體" panose="02020500000000000000" pitchFamily="18" charset="-120"/>
              </a:rPr>
              <a:t> from opening its network port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rc.conf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dirty="0" smtClean="0">
              <a:ea typeface="新細明體" panose="02020500000000000000" pitchFamily="18" charset="-12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530371" y="3124200"/>
            <a:ext cx="6692858" cy="584775"/>
          </a:xfrm>
          <a:prstGeom prst="rect">
            <a:avLst/>
          </a:prstGeom>
          <a:solidFill>
            <a:schemeClr val="bg1">
              <a:lumMod val="50000"/>
            </a:schemeClr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syslogd_enable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="YES"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syslogd_flags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="-a 140.113.209.0/24:* -a 140.113.17.0/24:*"</a:t>
            </a:r>
          </a:p>
        </p:txBody>
      </p:sp>
    </p:spTree>
    <p:extLst>
      <p:ext uri="{BB962C8B-B14F-4D97-AF65-F5344CB8AC3E}">
        <p14:creationId xmlns:p14="http://schemas.microsoft.com/office/powerpoint/2010/main" val="7748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Debugging </a:t>
            </a:r>
            <a:r>
              <a:rPr lang="en-US" altLang="zh-TW" dirty="0" err="1" smtClean="0"/>
              <a:t>syslog</a:t>
            </a:r>
            <a:endParaRPr lang="zh-TW" altLang="en-US" dirty="0" smtClean="0"/>
          </a:p>
        </p:txBody>
      </p:sp>
      <p:sp>
        <p:nvSpPr>
          <p:cNvPr id="2560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altLang="zh-TW" dirty="0" smtClean="0"/>
              <a:t>logger </a:t>
            </a:r>
          </a:p>
          <a:p>
            <a:pPr lvl="1" eaLnBrk="1" hangingPunct="1">
              <a:defRPr/>
            </a:pPr>
            <a:r>
              <a:rPr lang="en-US" altLang="zh-TW" dirty="0" smtClean="0"/>
              <a:t>It is useful for submitting log from shell </a:t>
            </a:r>
          </a:p>
          <a:p>
            <a:pPr eaLnBrk="1" hangingPunct="1">
              <a:defRPr/>
            </a:pPr>
            <a:r>
              <a:rPr lang="en-US" altLang="zh-TW" dirty="0" smtClean="0"/>
              <a:t>For example</a:t>
            </a:r>
          </a:p>
          <a:p>
            <a:pPr lvl="1" eaLnBrk="1" hangingPunct="1">
              <a:defRPr/>
            </a:pPr>
            <a:r>
              <a:rPr lang="en-US" altLang="zh-TW" dirty="0" smtClean="0"/>
              <a:t>Add the following line into 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syslog.conf</a:t>
            </a:r>
            <a:endParaRPr lang="en-US" altLang="zh-TW" dirty="0" smtClean="0"/>
          </a:p>
          <a:p>
            <a:pPr lvl="1" eaLnBrk="1" hangingPunct="1">
              <a:defRPr/>
            </a:pPr>
            <a:endParaRPr lang="en-US" altLang="zh-TW" dirty="0" smtClean="0"/>
          </a:p>
          <a:p>
            <a:pPr lvl="1" eaLnBrk="1" hangingPunct="1">
              <a:defRPr/>
            </a:pPr>
            <a:endParaRPr lang="en-US" altLang="zh-TW" dirty="0" smtClean="0"/>
          </a:p>
          <a:p>
            <a:pPr lvl="1" eaLnBrk="1" hangingPunct="1">
              <a:defRPr/>
            </a:pPr>
            <a:r>
              <a:rPr lang="en-US" altLang="zh-TW" dirty="0" smtClean="0"/>
              <a:t>Use </a:t>
            </a:r>
            <a:r>
              <a:rPr lang="en-US" altLang="zh-TW" dirty="0" smtClean="0">
                <a:solidFill>
                  <a:srgbClr val="FF0000"/>
                </a:solidFill>
              </a:rPr>
              <a:t>logger</a:t>
            </a:r>
            <a:r>
              <a:rPr lang="en-US" altLang="zh-TW" dirty="0" smtClean="0"/>
              <a:t> to verify</a:t>
            </a:r>
          </a:p>
          <a:p>
            <a:pPr lvl="2" eaLnBrk="1" hangingPunct="1">
              <a:defRPr/>
            </a:pPr>
            <a:r>
              <a:rPr lang="en-US" altLang="zh-TW" dirty="0" smtClean="0"/>
              <a:t>logger(1)</a:t>
            </a:r>
          </a:p>
          <a:p>
            <a:pPr lvl="2" eaLnBrk="1" hangingPunct="1">
              <a:defRPr/>
            </a:pPr>
            <a:endParaRPr lang="en-US" altLang="zh-TW" dirty="0"/>
          </a:p>
          <a:p>
            <a:pPr lvl="2" eaLnBrk="1" hangingPunct="1">
              <a:defRPr/>
            </a:pPr>
            <a:endParaRPr lang="en-US" altLang="zh-TW" dirty="0" smtClean="0"/>
          </a:p>
          <a:p>
            <a:pPr lvl="2" eaLnBrk="1" hangingPunct="1">
              <a:defRPr/>
            </a:pPr>
            <a:endParaRPr lang="en-US" altLang="zh-TW" dirty="0"/>
          </a:p>
          <a:p>
            <a:pPr lvl="2" eaLnBrk="1" hangingPunct="1">
              <a:defRPr/>
            </a:pPr>
            <a:r>
              <a:rPr lang="en-US" altLang="zh-TW" dirty="0" smtClean="0"/>
              <a:t>The default priority is user.info</a:t>
            </a:r>
          </a:p>
          <a:p>
            <a:pPr lvl="2" eaLnBrk="1" hangingPunct="1">
              <a:defRPr/>
            </a:pPr>
            <a:r>
              <a:rPr lang="en-US" altLang="zh-TW" dirty="0"/>
              <a:t>l</a:t>
            </a:r>
            <a:r>
              <a:rPr lang="en-US" altLang="zh-TW" dirty="0" smtClean="0"/>
              <a:t>ogger -h host</a:t>
            </a:r>
            <a:endParaRPr lang="zh-TW" altLang="en-US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825625" y="3048000"/>
            <a:ext cx="4301177" cy="33855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local5.warning		/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tmp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/evi.log</a:t>
            </a:r>
            <a:endParaRPr lang="zh-TW" altLang="en-US" sz="16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825625" y="4325778"/>
            <a:ext cx="4897495" cy="83099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# logger –p local5.warning "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test message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"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# cat /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tmp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/evi.log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Nov 22 22:22:50 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zfs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: test message</a:t>
            </a:r>
            <a:endParaRPr lang="zh-TW" altLang="en-US" sz="16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74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Log files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2438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Execution information of each services</a:t>
            </a:r>
          </a:p>
          <a:p>
            <a:pPr lvl="1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sshd</a:t>
            </a:r>
            <a:r>
              <a:rPr lang="en-US" altLang="zh-TW" dirty="0" smtClean="0">
                <a:ea typeface="新細明體" pitchFamily="18" charset="-120"/>
              </a:rPr>
              <a:t> log files</a:t>
            </a:r>
          </a:p>
          <a:p>
            <a:pPr lvl="1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httpd</a:t>
            </a:r>
            <a:r>
              <a:rPr lang="en-US" altLang="zh-TW" dirty="0" smtClean="0">
                <a:ea typeface="新細明體" pitchFamily="18" charset="-120"/>
              </a:rPr>
              <a:t> log files</a:t>
            </a:r>
          </a:p>
          <a:p>
            <a:pPr lvl="1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ftpd</a:t>
            </a:r>
            <a:r>
              <a:rPr lang="en-US" altLang="zh-TW" dirty="0" smtClean="0">
                <a:ea typeface="新細明體" pitchFamily="18" charset="-120"/>
              </a:rPr>
              <a:t> log files</a:t>
            </a:r>
          </a:p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Purpose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For post tracking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Like insurance</a:t>
            </a:r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886200"/>
            <a:ext cx="6418263" cy="233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326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Using </a:t>
            </a:r>
            <a:r>
              <a:rPr lang="en-US" altLang="zh-TW" dirty="0" err="1" smtClean="0"/>
              <a:t>syslog</a:t>
            </a:r>
            <a:r>
              <a:rPr lang="en-US" altLang="zh-TW" dirty="0" smtClean="0"/>
              <a:t> in programs</a:t>
            </a:r>
            <a:endParaRPr lang="zh-TW" altLang="en-US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143000" y="1501775"/>
            <a:ext cx="5926138" cy="209288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#include &lt;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syslog.h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&gt;</a:t>
            </a:r>
          </a:p>
          <a:p>
            <a:pPr>
              <a:defRPr/>
            </a:pPr>
            <a:endParaRPr lang="en-US" altLang="zh-TW" sz="16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int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main() {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openlog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("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mydaemon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", LOG_PID, LOG_DAEMON);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syslog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(LOG_NOTICE, "test message");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closelog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();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return 0;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}</a:t>
            </a:r>
            <a:endParaRPr lang="zh-TW" altLang="en-US" sz="16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143000" y="4078288"/>
            <a:ext cx="5570756" cy="58477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zfs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tail -1 /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/log/messages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Nov 22 22:40:28 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zfs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mydaemon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[4676]: test message</a:t>
            </a:r>
          </a:p>
        </p:txBody>
      </p:sp>
    </p:spTree>
    <p:extLst>
      <p:ext uri="{BB962C8B-B14F-4D97-AF65-F5344CB8AC3E}">
        <p14:creationId xmlns:p14="http://schemas.microsoft.com/office/powerpoint/2010/main" val="359273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Log rotate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7772400" cy="21336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altLang="zh-TW" dirty="0" smtClean="0"/>
              <a:t>Logs are </a:t>
            </a:r>
            <a:r>
              <a:rPr lang="en-US" altLang="zh-TW" dirty="0" smtClean="0">
                <a:solidFill>
                  <a:srgbClr val="FF0000"/>
                </a:solidFill>
              </a:rPr>
              <a:t>rotated</a:t>
            </a:r>
            <a:r>
              <a:rPr lang="en-US" altLang="zh-TW" dirty="0" smtClean="0"/>
              <a:t> – because </a:t>
            </a:r>
            <a:r>
              <a:rPr lang="en-US" altLang="zh-TW" dirty="0" err="1" smtClean="0">
                <a:solidFill>
                  <a:srgbClr val="FF0000"/>
                </a:solidFill>
              </a:rPr>
              <a:t>newsyslog</a:t>
            </a:r>
            <a:r>
              <a:rPr lang="en-US" altLang="zh-TW" dirty="0" smtClean="0"/>
              <a:t> facility</a:t>
            </a:r>
          </a:p>
          <a:p>
            <a:pPr lvl="1" eaLnBrk="1" hangingPunct="1">
              <a:defRPr/>
            </a:pPr>
            <a:r>
              <a:rPr lang="en-US" altLang="zh-TW" dirty="0" smtClean="0"/>
              <a:t>In </a:t>
            </a:r>
            <a:r>
              <a:rPr lang="en-US" altLang="zh-TW" dirty="0" err="1" smtClean="0"/>
              <a:t>crontab</a:t>
            </a:r>
            <a:endParaRPr lang="en-US" altLang="zh-TW" dirty="0" smtClean="0"/>
          </a:p>
          <a:p>
            <a:pPr lvl="1" eaLnBrk="1" hangingPunct="1">
              <a:defRPr/>
            </a:pPr>
            <a:endParaRPr lang="en-US" altLang="zh-TW" dirty="0" smtClean="0"/>
          </a:p>
          <a:p>
            <a:pPr lvl="1" eaLnBrk="1" hangingPunct="1">
              <a:defRPr/>
            </a:pPr>
            <a:r>
              <a:rPr lang="en-US" altLang="zh-TW" dirty="0" err="1" smtClean="0"/>
              <a:t>newsyslog.conf</a:t>
            </a:r>
            <a:endParaRPr lang="en-US" altLang="zh-TW" dirty="0" smtClean="0"/>
          </a:p>
          <a:p>
            <a:pPr lvl="2" eaLnBrk="1" hangingPunct="1">
              <a:defRPr/>
            </a:pPr>
            <a:r>
              <a:rPr lang="en-US" altLang="zh-TW" dirty="0" smtClean="0"/>
              <a:t>ISO 8601 restricted time format: [[[[[cc]</a:t>
            </a:r>
            <a:r>
              <a:rPr lang="en-US" altLang="zh-TW" dirty="0" err="1" smtClean="0"/>
              <a:t>yy</a:t>
            </a:r>
            <a:r>
              <a:rPr lang="en-US" altLang="zh-TW" dirty="0" smtClean="0"/>
              <a:t>]mm]</a:t>
            </a:r>
            <a:r>
              <a:rPr lang="en-US" altLang="zh-TW" dirty="0" err="1" smtClean="0"/>
              <a:t>dd</a:t>
            </a:r>
            <a:r>
              <a:rPr lang="en-US" altLang="zh-TW" dirty="0" smtClean="0"/>
              <a:t>][T[</a:t>
            </a:r>
            <a:r>
              <a:rPr lang="en-US" altLang="zh-TW" dirty="0" err="1" smtClean="0"/>
              <a:t>hh</a:t>
            </a:r>
            <a:r>
              <a:rPr lang="en-US" altLang="zh-TW" dirty="0" smtClean="0"/>
              <a:t>[mm[</a:t>
            </a:r>
            <a:r>
              <a:rPr lang="en-US" altLang="zh-TW" dirty="0" err="1" smtClean="0"/>
              <a:t>ss</a:t>
            </a:r>
            <a:r>
              <a:rPr lang="en-US" altLang="zh-TW" dirty="0" smtClean="0"/>
              <a:t>]]]]]</a:t>
            </a:r>
          </a:p>
          <a:p>
            <a:pPr lvl="2" eaLnBrk="1" hangingPunct="1">
              <a:defRPr/>
            </a:pPr>
            <a:r>
              <a:rPr lang="en-US" altLang="zh-TW" dirty="0" smtClean="0"/>
              <a:t>Day, week, and month time format: [</a:t>
            </a:r>
            <a:r>
              <a:rPr lang="en-US" altLang="zh-TW" dirty="0" err="1" smtClean="0"/>
              <a:t>Dhh</a:t>
            </a:r>
            <a:r>
              <a:rPr lang="en-US" altLang="zh-TW" dirty="0" smtClean="0"/>
              <a:t>], [</a:t>
            </a:r>
            <a:r>
              <a:rPr lang="en-US" altLang="zh-TW" dirty="0" err="1" smtClean="0"/>
              <a:t>Ww</a:t>
            </a:r>
            <a:r>
              <a:rPr lang="en-US" altLang="zh-TW" dirty="0" smtClean="0"/>
              <a:t>[</a:t>
            </a:r>
            <a:r>
              <a:rPr lang="en-US" altLang="zh-TW" dirty="0" err="1" smtClean="0"/>
              <a:t>Dhh</a:t>
            </a:r>
            <a:r>
              <a:rPr lang="en-US" altLang="zh-TW" dirty="0" smtClean="0"/>
              <a:t>]], and [</a:t>
            </a:r>
            <a:r>
              <a:rPr lang="en-US" altLang="zh-TW" dirty="0" err="1" smtClean="0"/>
              <a:t>Mdd</a:t>
            </a:r>
            <a:r>
              <a:rPr lang="en-US" altLang="zh-TW" dirty="0" smtClean="0"/>
              <a:t>[</a:t>
            </a:r>
            <a:r>
              <a:rPr lang="en-US" altLang="zh-TW" dirty="0" err="1" smtClean="0"/>
              <a:t>Dhh</a:t>
            </a:r>
            <a:r>
              <a:rPr lang="en-US" altLang="zh-TW" dirty="0" smtClean="0"/>
              <a:t>]]</a:t>
            </a:r>
            <a:endParaRPr lang="en-US" altLang="zh-TW" dirty="0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989522" y="1768336"/>
            <a:ext cx="5849678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chbsd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[/etc] 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chwong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grep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newsyslog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/etc/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crontab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       *       *       *       *       root   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newsyslog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990600" y="3429000"/>
            <a:ext cx="7848600" cy="2677656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[/etc] 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cat /etc/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newsyslog.conf</a:t>
            </a:r>
            <a:endParaRPr lang="en-US" altLang="zh-TW" sz="12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#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logfilename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[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owner:group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]  mode count size when  flags [/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pid_file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] [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sig_num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]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/log/all.log                    600  7     *    @T00  J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/log/amd.log                    644  7     100  *     J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/log/auth.log                   600  7     100  *     JC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/log/console.log                600  5     100  *     J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cron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               600  3     100  *     JC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/log/daily.log                  640  7     *    @T00  JN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/log/debug.log                  600  7     100  *     JC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maillog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            640  7     *    @T00  JC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/log/messages                   644  5     100  *     JC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/log/monthly.log                640  12    *    $M1D0 JN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/log/security                   600  10    100  *     JC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/log/sendmail.st                640  10    *    168   B</a:t>
            </a:r>
          </a:p>
        </p:txBody>
      </p:sp>
      <p:sp>
        <p:nvSpPr>
          <p:cNvPr id="23558" name="文字方塊 5"/>
          <p:cNvSpPr txBox="1">
            <a:spLocks noChangeArrowheads="1"/>
          </p:cNvSpPr>
          <p:nvPr/>
        </p:nvSpPr>
        <p:spPr bwMode="auto">
          <a:xfrm>
            <a:off x="6716123" y="6108603"/>
            <a:ext cx="2044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1"/>
            <a:r>
              <a:rPr lang="en-US" altLang="zh-TW" dirty="0" err="1">
                <a:solidFill>
                  <a:srgbClr val="FF0000"/>
                </a:solidFill>
              </a:rPr>
              <a:t>newsyslog.conf</a:t>
            </a:r>
            <a:r>
              <a:rPr lang="en-US" altLang="zh-TW" dirty="0">
                <a:solidFill>
                  <a:srgbClr val="FF0000"/>
                </a:solidFill>
              </a:rPr>
              <a:t>(5)</a:t>
            </a:r>
          </a:p>
          <a:p>
            <a:pPr marL="0" lvl="1"/>
            <a:r>
              <a:rPr lang="en-US" altLang="zh-TW" dirty="0" err="1">
                <a:solidFill>
                  <a:srgbClr val="FF0000"/>
                </a:solidFill>
              </a:rPr>
              <a:t>newsyslog</a:t>
            </a:r>
            <a:r>
              <a:rPr lang="en-US" altLang="zh-TW" dirty="0">
                <a:solidFill>
                  <a:srgbClr val="FF0000"/>
                </a:solidFill>
              </a:rPr>
              <a:t>(8)</a:t>
            </a:r>
          </a:p>
        </p:txBody>
      </p:sp>
    </p:spTree>
    <p:extLst>
      <p:ext uri="{BB962C8B-B14F-4D97-AF65-F5344CB8AC3E}">
        <p14:creationId xmlns:p14="http://schemas.microsoft.com/office/powerpoint/2010/main" val="78408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Vendor Specifics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2209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FreeBSD</a:t>
            </a:r>
          </a:p>
          <a:p>
            <a:pPr lvl="1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newsyslog</a:t>
            </a:r>
            <a:r>
              <a:rPr lang="en-US" altLang="zh-TW" dirty="0" smtClean="0">
                <a:ea typeface="新細明體" pitchFamily="18" charset="-120"/>
              </a:rPr>
              <a:t> utility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/</a:t>
            </a:r>
            <a:r>
              <a:rPr lang="en-US" altLang="zh-TW" dirty="0" err="1" smtClean="0">
                <a:ea typeface="新細明體" pitchFamily="18" charset="-120"/>
              </a:rPr>
              <a:t>etc</a:t>
            </a:r>
            <a:r>
              <a:rPr lang="en-US" altLang="zh-TW" dirty="0" smtClean="0">
                <a:ea typeface="新細明體" pitchFamily="18" charset="-120"/>
              </a:rPr>
              <a:t>/</a:t>
            </a:r>
            <a:r>
              <a:rPr lang="en-US" altLang="zh-TW" dirty="0" err="1" smtClean="0">
                <a:ea typeface="新細明體" pitchFamily="18" charset="-120"/>
              </a:rPr>
              <a:t>newsyslog.conf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/ports/</a:t>
            </a:r>
            <a:r>
              <a:rPr lang="en-US" altLang="zh-TW" dirty="0" err="1" smtClean="0">
                <a:ea typeface="新細明體" pitchFamily="18" charset="-120"/>
              </a:rPr>
              <a:t>sysutils</a:t>
            </a:r>
            <a:r>
              <a:rPr lang="en-US" altLang="zh-TW" dirty="0" smtClean="0">
                <a:ea typeface="新細明體" pitchFamily="18" charset="-120"/>
              </a:rPr>
              <a:t>/</a:t>
            </a:r>
            <a:r>
              <a:rPr lang="en-US" altLang="zh-TW" dirty="0" err="1" smtClean="0">
                <a:ea typeface="新細明體" pitchFamily="18" charset="-120"/>
              </a:rPr>
              <a:t>logrotate</a:t>
            </a:r>
            <a:endParaRPr lang="en-US" altLang="zh-TW" dirty="0" smtClean="0">
              <a:ea typeface="新細明體" pitchFamily="18" charset="-120"/>
            </a:endParaRPr>
          </a:p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Red Hat</a:t>
            </a:r>
          </a:p>
          <a:p>
            <a:pPr lvl="1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logrotate</a:t>
            </a:r>
            <a:r>
              <a:rPr lang="en-US" altLang="zh-TW" dirty="0" smtClean="0">
                <a:ea typeface="新細明體" pitchFamily="18" charset="-120"/>
              </a:rPr>
              <a:t> utility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/</a:t>
            </a:r>
            <a:r>
              <a:rPr lang="en-US" altLang="zh-TW" dirty="0" err="1" smtClean="0">
                <a:ea typeface="新細明體" pitchFamily="18" charset="-120"/>
              </a:rPr>
              <a:t>etc</a:t>
            </a:r>
            <a:r>
              <a:rPr lang="en-US" altLang="zh-TW" dirty="0" smtClean="0">
                <a:ea typeface="新細明體" pitchFamily="18" charset="-120"/>
              </a:rPr>
              <a:t>/</a:t>
            </a:r>
            <a:r>
              <a:rPr lang="en-US" altLang="zh-TW" dirty="0" err="1" smtClean="0">
                <a:ea typeface="新細明體" pitchFamily="18" charset="-120"/>
              </a:rPr>
              <a:t>logrotate.conf</a:t>
            </a:r>
            <a:r>
              <a:rPr lang="en-US" altLang="zh-TW" dirty="0" smtClean="0">
                <a:ea typeface="新細明體" pitchFamily="18" charset="-120"/>
              </a:rPr>
              <a:t>, /</a:t>
            </a:r>
            <a:r>
              <a:rPr lang="en-US" altLang="zh-TW" dirty="0" err="1" smtClean="0">
                <a:ea typeface="新細明體" pitchFamily="18" charset="-120"/>
              </a:rPr>
              <a:t>etc</a:t>
            </a:r>
            <a:r>
              <a:rPr lang="en-US" altLang="zh-TW" dirty="0" smtClean="0">
                <a:ea typeface="新細明體" pitchFamily="18" charset="-120"/>
              </a:rPr>
              <a:t>/</a:t>
            </a:r>
            <a:r>
              <a:rPr lang="en-US" altLang="zh-TW" dirty="0" err="1" smtClean="0">
                <a:ea typeface="新細明體" pitchFamily="18" charset="-120"/>
              </a:rPr>
              <a:t>logrotate.d</a:t>
            </a:r>
            <a:r>
              <a:rPr lang="en-US" altLang="zh-TW" dirty="0" smtClean="0">
                <a:ea typeface="新細明體" pitchFamily="18" charset="-120"/>
              </a:rPr>
              <a:t> directory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057400" y="3657600"/>
            <a:ext cx="4876800" cy="3108543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linux1[/etc/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logrotate.d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-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 cat mail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/log/mail/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maillog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/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/log/mail/mail.info  /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/log/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mail.warn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/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/log/mail.err {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missingok</a:t>
            </a:r>
            <a:endParaRPr lang="en-US" altLang="zh-TW" sz="1600" dirty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monthly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size=100M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rotate 4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create 0640 root security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nocompress</a:t>
            </a:r>
            <a:endParaRPr lang="en-US" altLang="zh-TW" sz="1600" dirty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3244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Logging Policies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Common schemes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Throw away all log files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Rotate log files at periodic intervals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Archiving log files</a:t>
            </a:r>
            <a:endParaRPr lang="en-US" altLang="zh-TW" sz="1800" b="1" dirty="0" smtClean="0">
              <a:ea typeface="新細明體" panose="02020500000000000000" pitchFamily="18" charset="-12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267200" y="2711450"/>
            <a:ext cx="4363695" cy="2308324"/>
          </a:xfrm>
          <a:prstGeom prst="rect">
            <a:avLst/>
          </a:prstGeom>
          <a:solidFill>
            <a:srgbClr val="FFFFCC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#!/bin/</a:t>
            </a:r>
            <a:r>
              <a:rPr lang="en-US" altLang="zh-TW" dirty="0" err="1">
                <a:latin typeface="Consolas" panose="020B0609020204030204" pitchFamily="49" charset="0"/>
                <a:cs typeface="Consolas" panose="020B0609020204030204" pitchFamily="49" charset="0"/>
              </a:rPr>
              <a:t>sh</a:t>
            </a:r>
            <a:endParaRPr lang="en-US" altLang="zh-TW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  <a:r>
              <a:rPr lang="en-US" altLang="zh-TW" dirty="0" err="1">
                <a:latin typeface="Consolas" panose="020B0609020204030204" pitchFamily="49" charset="0"/>
                <a:cs typeface="Consolas" panose="020B0609020204030204" pitchFamily="49" charset="0"/>
              </a:rPr>
              <a:t>usr</a:t>
            </a: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/bin/</a:t>
            </a:r>
            <a:r>
              <a:rPr lang="en-US" altLang="zh-TW" dirty="0" err="1">
                <a:latin typeface="Consolas" panose="020B0609020204030204" pitchFamily="49" charset="0"/>
                <a:cs typeface="Consolas" panose="020B0609020204030204" pitchFamily="49" charset="0"/>
              </a:rPr>
              <a:t>cd</a:t>
            </a: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 /</a:t>
            </a:r>
            <a:r>
              <a:rPr lang="en-US" altLang="zh-TW" dirty="0" err="1"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/log</a:t>
            </a:r>
          </a:p>
          <a:p>
            <a:pPr>
              <a:defRPr/>
            </a:pP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/bin/</a:t>
            </a:r>
            <a:r>
              <a:rPr lang="en-US" altLang="zh-TW" dirty="0" err="1">
                <a:latin typeface="Consolas" panose="020B0609020204030204" pitchFamily="49" charset="0"/>
                <a:cs typeface="Consolas" panose="020B0609020204030204" pitchFamily="49" charset="0"/>
              </a:rPr>
              <a:t>mv</a:t>
            </a: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 logfile.2.gz logfile.3.gz</a:t>
            </a:r>
          </a:p>
          <a:p>
            <a:pPr>
              <a:defRPr/>
            </a:pP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/bin/</a:t>
            </a:r>
            <a:r>
              <a:rPr lang="en-US" altLang="zh-TW" dirty="0" err="1">
                <a:latin typeface="Consolas" panose="020B0609020204030204" pitchFamily="49" charset="0"/>
                <a:cs typeface="Consolas" panose="020B0609020204030204" pitchFamily="49" charset="0"/>
              </a:rPr>
              <a:t>mv</a:t>
            </a: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 logfile.1.gz logfile.2.gz</a:t>
            </a:r>
          </a:p>
          <a:p>
            <a:pPr>
              <a:defRPr/>
            </a:pP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/bin/</a:t>
            </a:r>
            <a:r>
              <a:rPr lang="en-US" altLang="zh-TW" dirty="0" err="1">
                <a:latin typeface="Consolas" panose="020B0609020204030204" pitchFamily="49" charset="0"/>
                <a:cs typeface="Consolas" panose="020B0609020204030204" pitchFamily="49" charset="0"/>
              </a:rPr>
              <a:t>mv</a:t>
            </a: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dirty="0" err="1">
                <a:latin typeface="Consolas" panose="020B0609020204030204" pitchFamily="49" charset="0"/>
                <a:cs typeface="Consolas" panose="020B0609020204030204" pitchFamily="49" charset="0"/>
              </a:rPr>
              <a:t>logfile</a:t>
            </a: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 logfile.1</a:t>
            </a:r>
          </a:p>
          <a:p>
            <a:pPr>
              <a:defRPr/>
            </a:pP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  <a:r>
              <a:rPr lang="en-US" altLang="zh-TW" dirty="0" err="1">
                <a:latin typeface="Consolas" panose="020B0609020204030204" pitchFamily="49" charset="0"/>
                <a:cs typeface="Consolas" panose="020B0609020204030204" pitchFamily="49" charset="0"/>
              </a:rPr>
              <a:t>usr</a:t>
            </a: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/bin/touch </a:t>
            </a:r>
            <a:r>
              <a:rPr lang="en-US" altLang="zh-TW" dirty="0" err="1">
                <a:latin typeface="Consolas" panose="020B0609020204030204" pitchFamily="49" charset="0"/>
                <a:cs typeface="Consolas" panose="020B0609020204030204" pitchFamily="49" charset="0"/>
              </a:rPr>
              <a:t>logfile</a:t>
            </a:r>
            <a:endParaRPr lang="en-US" altLang="zh-TW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/bin/kill –</a:t>
            </a:r>
            <a:r>
              <a:rPr lang="en-US" altLang="zh-TW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signal </a:t>
            </a:r>
            <a:r>
              <a:rPr lang="en-US" altLang="zh-TW" i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pid</a:t>
            </a:r>
            <a:endParaRPr lang="en-US" altLang="zh-TW" i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  <a:r>
              <a:rPr lang="en-US" altLang="zh-TW" dirty="0" err="1">
                <a:latin typeface="Consolas" panose="020B0609020204030204" pitchFamily="49" charset="0"/>
                <a:cs typeface="Consolas" panose="020B0609020204030204" pitchFamily="49" charset="0"/>
              </a:rPr>
              <a:t>usr</a:t>
            </a: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/bin/</a:t>
            </a:r>
            <a:r>
              <a:rPr lang="en-US" altLang="zh-TW" dirty="0" err="1">
                <a:latin typeface="Consolas" panose="020B0609020204030204" pitchFamily="49" charset="0"/>
                <a:cs typeface="Consolas" panose="020B0609020204030204" pitchFamily="49" charset="0"/>
              </a:rPr>
              <a:t>gzip</a:t>
            </a:r>
            <a:r>
              <a:rPr lang="en-US" altLang="zh-TW" dirty="0">
                <a:latin typeface="Consolas" panose="020B0609020204030204" pitchFamily="49" charset="0"/>
                <a:cs typeface="Consolas" panose="020B0609020204030204" pitchFamily="49" charset="0"/>
              </a:rPr>
              <a:t> logfile.1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90071" y="5510213"/>
            <a:ext cx="8225329" cy="292388"/>
          </a:xfrm>
          <a:prstGeom prst="rect">
            <a:avLst/>
          </a:prstGeom>
          <a:solidFill>
            <a:srgbClr val="FFFFCC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300" b="1" dirty="0">
                <a:latin typeface="Consolas" panose="020B0609020204030204" pitchFamily="49" charset="0"/>
                <a:cs typeface="Consolas" panose="020B0609020204030204" pitchFamily="49" charset="0"/>
              </a:rPr>
              <a:t>0  3  *  *  *   /</a:t>
            </a:r>
            <a:r>
              <a:rPr lang="en-US" altLang="zh-TW" sz="13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usr</a:t>
            </a:r>
            <a:r>
              <a:rPr lang="en-US" altLang="zh-TW" sz="1300" b="1" dirty="0">
                <a:latin typeface="Consolas" panose="020B0609020204030204" pitchFamily="49" charset="0"/>
                <a:cs typeface="Consolas" panose="020B0609020204030204" pitchFamily="49" charset="0"/>
              </a:rPr>
              <a:t>/bin/tar </a:t>
            </a:r>
            <a:r>
              <a:rPr lang="en-US" altLang="zh-TW" sz="13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czvf</a:t>
            </a:r>
            <a:r>
              <a:rPr lang="en-US" altLang="zh-TW" sz="1300" b="1" dirty="0">
                <a:latin typeface="Consolas" panose="020B0609020204030204" pitchFamily="49" charset="0"/>
                <a:cs typeface="Consolas" panose="020B0609020204030204" pitchFamily="49" charset="0"/>
              </a:rPr>
              <a:t> /backup/</a:t>
            </a:r>
            <a:r>
              <a:rPr lang="en-US" altLang="zh-TW" sz="13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logfile</a:t>
            </a:r>
            <a:r>
              <a:rPr lang="en-US" altLang="zh-TW" sz="1300" b="1" dirty="0">
                <a:latin typeface="Consolas" panose="020B0609020204030204" pitchFamily="49" charset="0"/>
                <a:cs typeface="Consolas" panose="020B0609020204030204" pitchFamily="49" charset="0"/>
              </a:rPr>
              <a:t>.`/bin/date +\%Y\%m\%</a:t>
            </a:r>
            <a:r>
              <a:rPr lang="en-US" altLang="zh-TW" sz="13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d`.tar.gz</a:t>
            </a:r>
            <a:r>
              <a:rPr lang="en-US" altLang="zh-TW" sz="1300" b="1" dirty="0">
                <a:latin typeface="Consolas" panose="020B0609020204030204" pitchFamily="49" charset="0"/>
                <a:cs typeface="Consolas" panose="020B0609020204030204" pitchFamily="49" charset="0"/>
              </a:rPr>
              <a:t> /</a:t>
            </a:r>
            <a:r>
              <a:rPr lang="en-US" altLang="zh-TW" sz="13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zh-TW" sz="1300" b="1" dirty="0">
                <a:latin typeface="Consolas" panose="020B0609020204030204" pitchFamily="49" charset="0"/>
                <a:cs typeface="Consolas" panose="020B0609020204030204" pitchFamily="49" charset="0"/>
              </a:rPr>
              <a:t>/log</a:t>
            </a:r>
          </a:p>
        </p:txBody>
      </p:sp>
      <p:sp>
        <p:nvSpPr>
          <p:cNvPr id="5126" name="Freeform 7"/>
          <p:cNvSpPr>
            <a:spLocks/>
          </p:cNvSpPr>
          <p:nvPr/>
        </p:nvSpPr>
        <p:spPr bwMode="auto">
          <a:xfrm>
            <a:off x="5486400" y="2438400"/>
            <a:ext cx="609600" cy="228600"/>
          </a:xfrm>
          <a:custGeom>
            <a:avLst/>
            <a:gdLst>
              <a:gd name="T0" fmla="*/ 0 w 528"/>
              <a:gd name="T1" fmla="*/ 0 h 192"/>
              <a:gd name="T2" fmla="*/ 2147483647 w 528"/>
              <a:gd name="T3" fmla="*/ 2147483647 h 192"/>
              <a:gd name="T4" fmla="*/ 2147483647 w 528"/>
              <a:gd name="T5" fmla="*/ 2147483647 h 192"/>
              <a:gd name="T6" fmla="*/ 0 60000 65536"/>
              <a:gd name="T7" fmla="*/ 0 60000 65536"/>
              <a:gd name="T8" fmla="*/ 0 60000 65536"/>
              <a:gd name="T9" fmla="*/ 0 w 528"/>
              <a:gd name="T10" fmla="*/ 0 h 192"/>
              <a:gd name="T11" fmla="*/ 528 w 528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8" h="192">
                <a:moveTo>
                  <a:pt x="0" y="0"/>
                </a:moveTo>
                <a:cubicBezTo>
                  <a:pt x="124" y="8"/>
                  <a:pt x="248" y="16"/>
                  <a:pt x="336" y="48"/>
                </a:cubicBezTo>
                <a:cubicBezTo>
                  <a:pt x="424" y="80"/>
                  <a:pt x="476" y="136"/>
                  <a:pt x="528" y="192"/>
                </a:cubicBezTo>
              </a:path>
            </a:pathLst>
          </a:custGeom>
          <a:noFill/>
          <a:ln w="19050" cap="flat" cmpd="sng">
            <a:solidFill>
              <a:schemeClr val="hlink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127" name="Line 8"/>
          <p:cNvSpPr>
            <a:spLocks noChangeShapeType="1"/>
          </p:cNvSpPr>
          <p:nvPr/>
        </p:nvSpPr>
        <p:spPr bwMode="auto">
          <a:xfrm>
            <a:off x="3657600" y="2895600"/>
            <a:ext cx="609600" cy="25908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34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Finding Log Files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91400" cy="4267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Ways and locations 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Common directory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/</a:t>
            </a:r>
            <a:r>
              <a:rPr lang="en-US" altLang="zh-TW" dirty="0" err="1" smtClean="0">
                <a:ea typeface="新細明體" pitchFamily="18" charset="-120"/>
              </a:rPr>
              <a:t>var</a:t>
            </a:r>
            <a:r>
              <a:rPr lang="en-US" altLang="zh-TW" dirty="0" smtClean="0">
                <a:ea typeface="新細明體" pitchFamily="18" charset="-120"/>
              </a:rPr>
              <a:t>/log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Read software configuration files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 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/local/</a:t>
            </a:r>
            <a:r>
              <a:rPr lang="en-US" altLang="zh-TW" dirty="0" err="1" smtClean="0">
                <a:ea typeface="新細明體" pitchFamily="18" charset="-120"/>
              </a:rPr>
              <a:t>etc</a:t>
            </a:r>
            <a:r>
              <a:rPr lang="en-US" altLang="zh-TW" dirty="0" smtClean="0">
                <a:ea typeface="新細明體" pitchFamily="18" charset="-120"/>
              </a:rPr>
              <a:t>/apache22/</a:t>
            </a:r>
            <a:r>
              <a:rPr lang="en-US" altLang="zh-TW" dirty="0" err="1" smtClean="0">
                <a:ea typeface="新細明體" pitchFamily="18" charset="-120"/>
              </a:rPr>
              <a:t>httpd.conf</a:t>
            </a:r>
            <a:endParaRPr lang="en-US" altLang="zh-TW" dirty="0" smtClean="0">
              <a:ea typeface="新細明體" pitchFamily="18" charset="-120"/>
            </a:endParaRPr>
          </a:p>
          <a:p>
            <a:pPr marL="914400" lvl="2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zh-TW" b="1" dirty="0" smtClean="0">
                <a:ea typeface="新細明體" pitchFamily="18" charset="-120"/>
              </a:rPr>
              <a:t>    </a:t>
            </a:r>
            <a:r>
              <a:rPr lang="en-US" altLang="zh-TW" b="1" dirty="0" err="1" smtClean="0">
                <a:ea typeface="新細明體" pitchFamily="18" charset="-120"/>
              </a:rPr>
              <a:t>TransferLog</a:t>
            </a:r>
            <a:r>
              <a:rPr lang="en-US" altLang="zh-TW" b="1" dirty="0" smtClean="0">
                <a:ea typeface="新細明體" pitchFamily="18" charset="-120"/>
              </a:rPr>
              <a:t> /home/www/logs/access.log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 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/local/</a:t>
            </a:r>
            <a:r>
              <a:rPr lang="en-US" altLang="zh-TW" dirty="0" err="1" smtClean="0">
                <a:ea typeface="新細明體" pitchFamily="18" charset="-120"/>
              </a:rPr>
              <a:t>etc</a:t>
            </a:r>
            <a:r>
              <a:rPr lang="en-US" altLang="zh-TW" dirty="0" smtClean="0">
                <a:ea typeface="新細明體" pitchFamily="18" charset="-120"/>
              </a:rPr>
              <a:t>/</a:t>
            </a:r>
            <a:r>
              <a:rPr lang="en-US" altLang="zh-TW" dirty="0" err="1" smtClean="0">
                <a:ea typeface="新細明體" pitchFamily="18" charset="-120"/>
              </a:rPr>
              <a:t>smb.conf</a:t>
            </a:r>
            <a:endParaRPr lang="en-US" altLang="zh-TW" dirty="0" smtClean="0">
              <a:ea typeface="新細明體" pitchFamily="18" charset="-120"/>
            </a:endParaRPr>
          </a:p>
          <a:p>
            <a:pPr marL="914400" lvl="2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zh-TW" b="1" dirty="0">
                <a:ea typeface="新細明體" pitchFamily="18" charset="-120"/>
              </a:rPr>
              <a:t> </a:t>
            </a:r>
            <a:r>
              <a:rPr lang="en-US" altLang="zh-TW" b="1" dirty="0" smtClean="0">
                <a:ea typeface="新細明體" pitchFamily="18" charset="-120"/>
              </a:rPr>
              <a:t>   log file = /</a:t>
            </a:r>
            <a:r>
              <a:rPr lang="en-US" altLang="zh-TW" b="1" dirty="0" err="1" smtClean="0">
                <a:ea typeface="新細明體" pitchFamily="18" charset="-120"/>
              </a:rPr>
              <a:t>var</a:t>
            </a:r>
            <a:r>
              <a:rPr lang="en-US" altLang="zh-TW" b="1" dirty="0" smtClean="0">
                <a:ea typeface="新細明體" pitchFamily="18" charset="-120"/>
              </a:rPr>
              <a:t>/log/samba/%m.log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See /</a:t>
            </a:r>
            <a:r>
              <a:rPr lang="en-US" altLang="zh-TW" dirty="0" err="1" smtClean="0">
                <a:ea typeface="新細明體" pitchFamily="18" charset="-120"/>
              </a:rPr>
              <a:t>etc</a:t>
            </a:r>
            <a:r>
              <a:rPr lang="en-US" altLang="zh-TW" dirty="0" smtClean="0">
                <a:ea typeface="新細明體" pitchFamily="18" charset="-120"/>
              </a:rPr>
              <a:t>/</a:t>
            </a:r>
            <a:r>
              <a:rPr lang="en-US" altLang="zh-TW" dirty="0" err="1" smtClean="0">
                <a:ea typeface="新細明體" pitchFamily="18" charset="-120"/>
              </a:rPr>
              <a:t>syslog.conf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endParaRPr lang="en-US" altLang="zh-TW" b="1" dirty="0" smtClean="0"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22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Under /var/log in FreeBSD (1)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zh-TW" dirty="0" smtClean="0"/>
              <a:t>You can see that under /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/log …</a:t>
            </a:r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 smtClean="0"/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 smtClean="0"/>
          </a:p>
          <a:p>
            <a:pPr eaLnBrk="1" hangingPunct="1">
              <a:defRPr/>
            </a:pPr>
            <a:endParaRPr lang="en-US" altLang="zh-TW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zh-TW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zh-TW" dirty="0" smtClean="0"/>
              <a:t>     Lots of logs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zh-TW" dirty="0" smtClean="0"/>
          </a:p>
          <a:p>
            <a:pPr eaLnBrk="1" hangingPunct="1">
              <a:defRPr/>
            </a:pPr>
            <a:r>
              <a:rPr lang="en-US" altLang="zh-TW" dirty="0" smtClean="0"/>
              <a:t>Applications 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1295400" y="1865313"/>
            <a:ext cx="6553200" cy="2554545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zfs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[/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/log] 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chiahung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ls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./              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lastlog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  maillog.7.bz2    sendmail.st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../             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lpd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-errs         messages         sendmail.st.0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auth.log        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maillog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  messages.0.bz2   sendmail.st.1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cron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     maillog.0.bz2    messages.1.bz2   sendmail.st.2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cron.0.bz2       maillog.1.bz2    messages.2.bz2   sendmail.st.3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cron.1.bz2       maillog.2.bz2   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mount.today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setuid.today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cron.2.bz2       maillog.3.bz2   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mount.yesterday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wtmp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debug.log        maillog.4.bz2   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pf.today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xferlog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dmesg.today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maillog.5.bz2    ppp.log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dmesg.yesterday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maillog.6.bz2    security</a:t>
            </a:r>
          </a:p>
          <a:p>
            <a:pPr>
              <a:defRPr/>
            </a:pPr>
            <a:endParaRPr lang="en-US" altLang="zh-TW" sz="6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67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Under /</a:t>
            </a:r>
            <a:r>
              <a:rPr lang="en-US" altLang="zh-TW" dirty="0" err="1" smtClean="0">
                <a:ea typeface="新細明體" pitchFamily="18" charset="-120"/>
              </a:rPr>
              <a:t>var</a:t>
            </a:r>
            <a:r>
              <a:rPr lang="en-US" altLang="zh-TW" dirty="0" smtClean="0">
                <a:ea typeface="新細明體" pitchFamily="18" charset="-120"/>
              </a:rPr>
              <a:t>/log in FreeBSD (2)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Logs – because of </a:t>
            </a:r>
            <a:r>
              <a:rPr lang="en-US" altLang="zh-TW" dirty="0" err="1" smtClean="0"/>
              <a:t>syslogd</a:t>
            </a:r>
            <a:endParaRPr lang="en-US" altLang="zh-TW" dirty="0" smtClean="0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609600" y="1866900"/>
            <a:ext cx="8489950" cy="353943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bsd5[~] 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chiahung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cat /etc/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syslog.conf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|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grep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-v ^#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*.*                                            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/log/all.log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*.*                                             @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loghost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*.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err;kern.warning;auth.notice;mail.crit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        /dev/console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*.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notice;authpriv.none;kern.debug;lpr.info;mail.crit;news.err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/log/messages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security.*                                     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/log/security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auth.info;authpriv.info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                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/log/auth.log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mail.info                                      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maillog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lpr.info                                       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lpd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-errs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ftp.info                                       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xferlog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cron.*                                         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cron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*.=debug                                       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/log/debug.log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*.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emerg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                                       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console.info                                   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/log/console.log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!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sudo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*.*                                            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/log/sudo.log</a:t>
            </a:r>
          </a:p>
        </p:txBody>
      </p:sp>
    </p:spTree>
    <p:extLst>
      <p:ext uri="{BB962C8B-B14F-4D97-AF65-F5344CB8AC3E}">
        <p14:creationId xmlns:p14="http://schemas.microsoft.com/office/powerpoint/2010/main" val="247863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/>
              <a:t>Syslogd</a:t>
            </a:r>
            <a:endParaRPr lang="en-US" altLang="zh-TW" dirty="0" smtClean="0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Syslog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The system event logger (1)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924800" cy="48006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Two main functions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To release programmers from the tedious of writing log files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To put administrators in control of logging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Three parts: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syslogd, /etc/syslog.conf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logging daemon and configure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openlog(), syslog(), closelog()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Library routines to use syslogd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logger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A user command that use syslogd from shell</a:t>
            </a:r>
          </a:p>
        </p:txBody>
      </p:sp>
    </p:spTree>
    <p:extLst>
      <p:ext uri="{BB962C8B-B14F-4D97-AF65-F5344CB8AC3E}">
        <p14:creationId xmlns:p14="http://schemas.microsoft.com/office/powerpoint/2010/main" val="104430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Syslog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The system event logger (2)</a:t>
            </a:r>
          </a:p>
        </p:txBody>
      </p:sp>
      <p:pic>
        <p:nvPicPr>
          <p:cNvPr id="11267" name="Picture 4" descr="syslog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98550"/>
            <a:ext cx="7239000" cy="217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3255963" y="2743200"/>
            <a:ext cx="162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latin typeface="Times" panose="02020603050405020304" pitchFamily="18" charset="0"/>
              </a:rPr>
              <a:t>/</a:t>
            </a:r>
            <a:r>
              <a:rPr lang="en-US" altLang="zh-TW" sz="2400" dirty="0" err="1">
                <a:latin typeface="Times" panose="02020603050405020304" pitchFamily="18" charset="0"/>
              </a:rPr>
              <a:t>var</a:t>
            </a:r>
            <a:r>
              <a:rPr lang="en-US" altLang="zh-TW" sz="2400" dirty="0">
                <a:latin typeface="Times" panose="02020603050405020304" pitchFamily="18" charset="0"/>
              </a:rPr>
              <a:t>/run/log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85800" y="3352800"/>
            <a:ext cx="7772400" cy="1077218"/>
          </a:xfrm>
          <a:prstGeom prst="rect">
            <a:avLst/>
          </a:prstGeom>
          <a:solidFill>
            <a:schemeClr val="bg1">
              <a:lumMod val="50000"/>
            </a:schemeClr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ls</a:t>
            </a:r>
            <a:r>
              <a:rPr lang="en-US" altLang="zh-TW" sz="16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-al /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/run/log /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/run/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logpriv</a:t>
            </a:r>
            <a:r>
              <a:rPr lang="en-US" altLang="zh-TW" sz="16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/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dev</a:t>
            </a:r>
            <a:r>
              <a:rPr lang="en-US" altLang="zh-TW" sz="16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/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klog</a:t>
            </a:r>
            <a:endParaRPr lang="en-US" altLang="zh-TW" sz="16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c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rw</a:t>
            </a:r>
            <a:r>
              <a:rPr lang="en-US" altLang="zh-TW" sz="16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-------  1 root  wheel  0x17 Sep  9 18:19 /dev/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klog</a:t>
            </a:r>
            <a:endParaRPr lang="en-US" altLang="zh-TW" sz="16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s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rw-rw-rw</a:t>
            </a:r>
            <a:r>
              <a:rPr lang="en-US" altLang="zh-TW" sz="16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  1 root  wheel     0 Sep  9 18:20 /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/run/log</a:t>
            </a:r>
          </a:p>
          <a:p>
            <a:pPr>
              <a:defRPr/>
            </a:pPr>
            <a:r>
              <a:rPr lang="en-US" altLang="zh-TW" sz="1600" dirty="0" err="1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s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rw</a:t>
            </a:r>
            <a:r>
              <a:rPr lang="en-US" altLang="zh-TW" sz="16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-------  1 root  wheel     0 Sep  9 18:20 /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/run/</a:t>
            </a:r>
            <a:r>
              <a:rPr lang="en-US" altLang="zh-TW" sz="16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logpriv</a:t>
            </a:r>
            <a:endParaRPr lang="en-US" altLang="zh-TW" sz="16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11270" name="Picture 7" descr="uni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572000"/>
            <a:ext cx="3297238" cy="226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071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1182</TotalTime>
  <Words>1222</Words>
  <Application>Microsoft Office PowerPoint</Application>
  <PresentationFormat>如螢幕大小 (4:3)</PresentationFormat>
  <Paragraphs>244</Paragraphs>
  <Slides>22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5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Consolas</vt:lpstr>
      <vt:lpstr>Times</vt:lpstr>
      <vt:lpstr>Times New Roman</vt:lpstr>
      <vt:lpstr>Verdana</vt:lpstr>
      <vt:lpstr>Wingdings</vt:lpstr>
      <vt:lpstr>Computer Center</vt:lpstr>
      <vt:lpstr>Syslog and Log Rotate</vt:lpstr>
      <vt:lpstr>Log files</vt:lpstr>
      <vt:lpstr>Logging Policies</vt:lpstr>
      <vt:lpstr>Finding Log Files</vt:lpstr>
      <vt:lpstr>Under /var/log in FreeBSD (1)</vt:lpstr>
      <vt:lpstr>Under /var/log in FreeBSD (2)</vt:lpstr>
      <vt:lpstr>Syslogd</vt:lpstr>
      <vt:lpstr>Syslog –  The system event logger (1)</vt:lpstr>
      <vt:lpstr>Syslog –  The system event logger (2)</vt:lpstr>
      <vt:lpstr>Configuring syslogd (1)</vt:lpstr>
      <vt:lpstr>Configuring syslogd (2)</vt:lpstr>
      <vt:lpstr>Configuring syslogd (3)</vt:lpstr>
      <vt:lpstr>Configuring syslogd (4)</vt:lpstr>
      <vt:lpstr>Configuring syslogd (5)</vt:lpstr>
      <vt:lpstr>Configuring syslogd (6)</vt:lpstr>
      <vt:lpstr>Software that use syslog</vt:lpstr>
      <vt:lpstr>FreeBSD Enhancement (1)</vt:lpstr>
      <vt:lpstr>FreeBSD Enhancement (2)</vt:lpstr>
      <vt:lpstr>Debugging syslog</vt:lpstr>
      <vt:lpstr>Using syslog in programs</vt:lpstr>
      <vt:lpstr>Log rotate </vt:lpstr>
      <vt:lpstr>Vendor Specifics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Syslog and Log Rotate</dc:title>
  <dc:creator>Tse-Han Wang</dc:creator>
  <cp:lastModifiedBy>Tse-Han Wang</cp:lastModifiedBy>
  <cp:revision>376</cp:revision>
  <cp:lastPrinted>1601-01-01T00:00:00Z</cp:lastPrinted>
  <dcterms:created xsi:type="dcterms:W3CDTF">1601-01-01T00:00:00Z</dcterms:created>
  <dcterms:modified xsi:type="dcterms:W3CDTF">2017-11-02T03:41:32Z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