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9874250" cy="6797675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54" userDrawn="1">
          <p15:clr>
            <a:srgbClr val="A4A3A4"/>
          </p15:clr>
        </p15:guide>
        <p15:guide id="2" pos="333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254"/>
        <p:guide pos="33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C1576-659D-4C3E-9089-7E08CD3FEA37}" type="datetimeFigureOut">
              <a:rPr lang="zh-TW" altLang="en-US" smtClean="0"/>
              <a:t>2017/10/5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C3993-8539-4109-94D9-F5A25981D6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5074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1" y="0"/>
            <a:ext cx="9874250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01041" tIns="50521" rIns="101041" bIns="50521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zh-TW" altLang="en-US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1" y="0"/>
            <a:ext cx="9874250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01041" tIns="50521" rIns="101041" bIns="50521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zh-TW" altLang="en-US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1" y="0"/>
            <a:ext cx="9874250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101041" tIns="50521" rIns="101041" bIns="50521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zh-TW" altLang="en-US"/>
          </a:p>
        </p:txBody>
      </p:sp>
      <p:sp>
        <p:nvSpPr>
          <p:cNvPr id="307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5600363" y="-9231313"/>
            <a:ext cx="12992100" cy="974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86936" y="3228648"/>
            <a:ext cx="7888134" cy="3053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 altLang="zh-TW" noProof="0" smtClean="0"/>
          </a:p>
        </p:txBody>
      </p:sp>
    </p:spTree>
    <p:extLst>
      <p:ext uri="{BB962C8B-B14F-4D97-AF65-F5344CB8AC3E}">
        <p14:creationId xmlns:p14="http://schemas.microsoft.com/office/powerpoint/2010/main" val="44052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3574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652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8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07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12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612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496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192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35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36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768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17525"/>
            <a:ext cx="3397250" cy="25479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6936" y="3228648"/>
            <a:ext cx="7897930" cy="305969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350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1048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78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6328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73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</p:spTree>
    <p:extLst>
      <p:ext uri="{BB962C8B-B14F-4D97-AF65-F5344CB8AC3E}">
        <p14:creationId xmlns:p14="http://schemas.microsoft.com/office/powerpoint/2010/main" val="1736388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07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01516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625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28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227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56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3050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6911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433F2AA4-A5D6-4DA1-8BEB-F75175D974F2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fontAlgn="base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fontAlgn="base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fontAlgn="base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smtClean="0"/>
              <a:t>File Transfer Protocol</a:t>
            </a:r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FTP</a:t>
            </a:r>
            <a:endParaRPr lang="zh-TW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Logs Location</a:t>
            </a:r>
          </a:p>
          <a:p>
            <a:pPr lvl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In default, syslogd keeps ftp logs in /var/log/xferlog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Most frequent problems</a:t>
            </a:r>
          </a:p>
          <a:p>
            <a:pPr lvl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pure-ftpd: (?@?) [ERROR] Unable to find the 'ftp' account</a:t>
            </a:r>
          </a:p>
          <a:p>
            <a:pPr lvl="2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It’s ok, but you may need it for Virtual FTP Account.</a:t>
            </a:r>
          </a:p>
          <a:p>
            <a:pPr lvl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pure-ftpd: (?@?) [ERROR] Sorry, but that file doesn't exist: [/etc/ssl/private/pure-ftpd.pem]</a:t>
            </a:r>
          </a:p>
          <a:p>
            <a:pPr lvl="2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If you set TLS = 2, then this file is needed.</a:t>
            </a:r>
          </a:p>
          <a:p>
            <a:pPr lvl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How to generate a pure-ftpd.pem?</a:t>
            </a:r>
          </a:p>
          <a:p>
            <a:pPr lvl="2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See README.TLS</a:t>
            </a:r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Problem Shooting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Tools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590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pure-*</a:t>
            </a:r>
          </a:p>
          <a:p>
            <a:pPr eaLnBrk="1" hangingPunct="1">
              <a:spcBef>
                <a:spcPts val="750"/>
              </a:spcBef>
              <a:buSzPct val="100000"/>
            </a:pPr>
            <a:endParaRPr lang="en-US" altLang="zh-TW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SzPct val="100000"/>
            </a:pPr>
            <a:endParaRPr lang="en-US" altLang="zh-TW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SzPct val="100000"/>
            </a:pPr>
            <a:endParaRPr lang="en-US" altLang="zh-TW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SzPct val="100000"/>
            </a:pPr>
            <a:endParaRPr lang="en-US" altLang="zh-TW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SzPct val="100000"/>
            </a:pPr>
            <a:endParaRPr lang="en-US" altLang="zh-TW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pure-ftpwho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List info of users who are currently connecting to the FTP server.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pure-pw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Manage Virtual Users in PureDB format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pure-pw(8)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See README.Virtual-Users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258888" y="1916113"/>
            <a:ext cx="5591175" cy="206216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nctucs [</a:t>
            </a:r>
            <a:r>
              <a:rPr lang="en-US" altLang="zh-TW" sz="160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~</a:t>
            </a: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] -wangth- </a:t>
            </a: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ls /usr/local/sbin/pure-*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/usr/local/sbin/pure-alwaysfail    /usr/local/sbin/pure-mrtginfo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/usr/local/sbin/pure-authd           /usr/local/sbin/pure-quotacheck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/usr/local/sbin/pure-ftpd             /usr/local/sbin/pure-uploadscript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/usr/local/sbin/pure-ftpwho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nctucs [</a:t>
            </a:r>
            <a:r>
              <a:rPr lang="en-US" altLang="zh-TW" sz="160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~</a:t>
            </a: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] -wangth- </a:t>
            </a: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ls /usr/local/bin/pure-*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/usr/local/bin/pure-pw               /usr/local/bin/pure-statsdecode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/usr/local/bin/pure-pwconvert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More Tools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ftp/pureadmin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Management utility for the PureFTPd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ftp/lftp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Shell-like command line ftp client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Support TLS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ftp/wget, ftp/curl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Retrieve files from the Net via HTTP(S) and FTP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ftp/mget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Multithreaded commandline web-download manager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FileZilla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A graphical cross-platform FTP client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Support TLS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Pure-FTPd WebUI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PHP based web interface for ​Pure-FTPd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FTP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File Transfer Protocol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Used to transfer data from one computer to another over the internet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Client-Server Architecture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Separated control/data connections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FTP</a:t>
            </a:r>
            <a:r>
              <a:rPr lang="zh-TW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connections</a:t>
            </a:r>
          </a:p>
          <a:p>
            <a:pPr lvl="1" eaLnBrk="1" hangingPunct="1">
              <a:spcBef>
                <a:spcPts val="625"/>
              </a:spcBef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Control connection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Created when an FTP session is established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Only for passing control information</a:t>
            </a:r>
          </a:p>
          <a:p>
            <a:pPr lvl="1" eaLnBrk="1" hangingPunct="1">
              <a:spcBef>
                <a:spcPts val="625"/>
              </a:spcBef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Data connection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Each time that data is sent, a distinct TCP data connect is established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513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Data connection Modes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Active Mode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Passive Mode</a:t>
            </a:r>
          </a:p>
          <a:p>
            <a:pPr lvl="1" eaLnBrk="1" hangingPunct="1">
              <a:spcBef>
                <a:spcPts val="625"/>
              </a:spcBef>
              <a:buSzPct val="100000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Request For Comments (RFCs):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RFC 959 – File Transfer Protocol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RFC 2228 – FTP Security Extensions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RFC 2428 – FTP Extensions for IPv6 and NATs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RFC 2640 – UTF-8 support for file name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RFC 2324 – Hyper Text Coffee Pot Control Protocol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Security concern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As we seen, FTP connections (both command and data) are transmitted in clear text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What if somebody sniffing the network?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We need encryption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Solutions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 over SSH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A normal FTP session tunneled through a SSH channel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SSH File Transfer Protocol (SFTP)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Both commands and data are encrypted while transmitting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One connection, but poor performance</a:t>
            </a: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 over TLS (ftps, ftpes)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Only commands are encrypted while transmitting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Better performance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(1)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Introduction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A small, easy to set up, fast and secure FTP server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Support chroot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Restrictions on clients, and system-wide.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Verbose logging with syslog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Anonymous FTP with more restrictions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Virtual Users, and Unix authentication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FXP (File eXchange Protocol)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FTP over TLS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UTF-8 support for filenames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(2)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Installation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Ports: /usr/ports/ftp/pure-ftpd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Options</a:t>
            </a:r>
          </a:p>
          <a:p>
            <a:pPr eaLnBrk="1" hangingPunct="1">
              <a:spcBef>
                <a:spcPts val="750"/>
              </a:spcBef>
              <a:buSzPct val="100000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0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75" y="2617788"/>
            <a:ext cx="5861050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(3)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736600" algn="l"/>
                <a:tab pos="1193800" algn="l"/>
                <a:tab pos="1651000" algn="l"/>
                <a:tab pos="2108200" algn="l"/>
                <a:tab pos="2565400" algn="l"/>
                <a:tab pos="3022600" algn="l"/>
                <a:tab pos="3479800" algn="l"/>
                <a:tab pos="3937000" algn="l"/>
                <a:tab pos="4394200" algn="l"/>
                <a:tab pos="4851400" algn="l"/>
                <a:tab pos="5308600" algn="l"/>
                <a:tab pos="5765800" algn="l"/>
                <a:tab pos="6223000" algn="l"/>
                <a:tab pos="6680200" algn="l"/>
                <a:tab pos="7137400" algn="l"/>
                <a:tab pos="7594600" algn="l"/>
                <a:tab pos="8051800" algn="l"/>
                <a:tab pos="8509000" algn="l"/>
                <a:tab pos="8966200" algn="l"/>
                <a:tab pos="9423400" algn="l"/>
                <a:tab pos="9880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Other options</a:t>
            </a:r>
          </a:p>
          <a:p>
            <a:pPr lvl="1" eaLnBrk="1" hangingPunct="1">
              <a:spcBef>
                <a:spcPts val="625"/>
              </a:spcBef>
              <a:buSzPct val="100000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SzPct val="100000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SzPct val="100000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endParaRPr lang="en-US" altLang="zh-TW" sz="20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LANGUAGE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Change the language of output messages</a:t>
            </a:r>
          </a:p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Startup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Add pureftpd_enable=</a:t>
            </a:r>
            <a:r>
              <a:rPr lang="en-US" altLang="zh-TW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rPr>
              <a:t>"</a:t>
            </a: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YES</a:t>
            </a:r>
            <a:r>
              <a:rPr lang="en-US" altLang="zh-TW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rPr>
              <a:t>"</a:t>
            </a: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 in /etc/rc.conf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698625" y="1844675"/>
            <a:ext cx="5746750" cy="255428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nctucs [/usr/ports/ftp/pure-ftpd] -wangth- </a:t>
            </a: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sudo make extract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You can use the following additional options: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60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LANGUAGE</a:t>
            </a: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=lang (default: english)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- Enable compilation of one language support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available lang: brazilian-portuguese, catalan, czech, danish, dutch,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english, french, french-funny, german, hungarian, italian, korean,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norwegian, polish, romanian, russian, simplified-chinese, slovak,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spanish, swedish, traditional-chinese, Turkish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6550" indent="-33655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6600" indent="-279400"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36550" algn="l"/>
                <a:tab pos="793750" algn="l"/>
                <a:tab pos="1250950" algn="l"/>
                <a:tab pos="1708150" algn="l"/>
                <a:tab pos="2165350" algn="l"/>
                <a:tab pos="2622550" algn="l"/>
                <a:tab pos="3079750" algn="l"/>
                <a:tab pos="3536950" algn="l"/>
                <a:tab pos="3994150" algn="l"/>
                <a:tab pos="4451350" algn="l"/>
                <a:tab pos="4908550" algn="l"/>
                <a:tab pos="5365750" algn="l"/>
                <a:tab pos="5822950" algn="l"/>
                <a:tab pos="6280150" algn="l"/>
                <a:tab pos="6737350" algn="l"/>
                <a:tab pos="7194550" algn="l"/>
                <a:tab pos="7651750" algn="l"/>
                <a:tab pos="8108950" algn="l"/>
                <a:tab pos="8566150" algn="l"/>
                <a:tab pos="9023350" algn="l"/>
                <a:tab pos="948055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Configurations: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File: /usr/local/etc/pure-ftpd.conf</a:t>
            </a:r>
          </a:p>
          <a:p>
            <a:pPr lvl="1" eaLnBrk="1" hangingPunct="1">
              <a:spcBef>
                <a:spcPts val="6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</a:pPr>
            <a:r>
              <a:rPr lang="en-US" altLang="zh-TW" sz="2000">
                <a:solidFill>
                  <a:srgbClr val="000000"/>
                </a:solidFill>
                <a:latin typeface="Times New Roman" panose="02020603050405020304" pitchFamily="18" charset="0"/>
              </a:rPr>
              <a:t>Documents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Configuration sample: /usr/local/etc/pure-ftpd.conf.sample</a:t>
            </a:r>
          </a:p>
          <a:p>
            <a:pPr lvl="3" eaLnBrk="1" hangingPunct="1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zh-TW" sz="1600">
                <a:solidFill>
                  <a:srgbClr val="000000"/>
                </a:solidFill>
                <a:latin typeface="Times New Roman" panose="02020603050405020304" pitchFamily="18" charset="0"/>
              </a:rPr>
              <a:t>All options are explained clearly in this file.</a:t>
            </a:r>
          </a:p>
          <a:p>
            <a:pPr lvl="2" eaLnBrk="1" hangingPunct="1">
              <a:spcBef>
                <a:spcPts val="563"/>
              </a:spcBef>
              <a:buClr>
                <a:srgbClr val="808080"/>
              </a:buClr>
              <a:buSzPct val="100000"/>
              <a:buFont typeface="Wingdings" panose="05000000000000000000" pitchFamily="2" charset="2"/>
              <a:buChar char=""/>
            </a:pPr>
            <a:r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t>Other documents</a:t>
            </a:r>
          </a:p>
          <a:p>
            <a:pPr lvl="3" eaLnBrk="1" hangingPunct="1"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</a:pPr>
            <a:r>
              <a:rPr lang="en-US" altLang="zh-TW" sz="1600">
                <a:solidFill>
                  <a:srgbClr val="000000"/>
                </a:solidFill>
                <a:latin typeface="Times New Roman" panose="02020603050405020304" pitchFamily="18" charset="0"/>
              </a:rPr>
              <a:t>See /usr/local/share/doc/pure-ftpd/*</a:t>
            </a:r>
          </a:p>
        </p:txBody>
      </p:sp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Configurations(1)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692275" y="4005263"/>
            <a:ext cx="5589588" cy="23082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nctucs [</a:t>
            </a:r>
            <a:r>
              <a:rPr lang="en-US" altLang="zh-TW" sz="160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/usr/ports/ftp/pure-ftpd</a:t>
            </a:r>
            <a:r>
              <a:rPr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] -wangth- </a:t>
            </a: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AUTHORS                                      README.LDAP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CONTACT                                       README.MySQL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COPYING                                        README.PGSQL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HISTORY                                         README.TLS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NEWS                                               README.Virtual-Users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README                                         THANKS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README.Authentication-Modules pure-ftpd.png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README.Configuration-File          pureftpd.schema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FTP</a:t>
            </a:r>
            <a:b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</a:br>
            <a:r>
              <a:rPr lang="en-US" sz="30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	- Pure-FTPd Configurations(2)</a:t>
            </a: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1295400" y="1219200"/>
            <a:ext cx="7162800" cy="590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Restrict users to their home directory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ChrootEveryone		yes</a:t>
            </a:r>
          </a:p>
          <a:p>
            <a:pPr>
              <a:lnSpc>
                <a:spcPct val="85000"/>
              </a:lnSpc>
              <a:buSzPct val="100000"/>
            </a:pPr>
            <a:endParaRPr lang="en-US" altLang="zh-TW" sz="1200" b="1">
              <a:solidFill>
                <a:srgbClr val="000000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If the previous option is set to "no", members of the following group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won't be restricted. Others will be. If you don't want chroot()ing anyone,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just comment out ChrootEveryone and TrustedGID.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TrustedGID                   0</a:t>
            </a:r>
          </a:p>
          <a:p>
            <a:pPr>
              <a:lnSpc>
                <a:spcPct val="85000"/>
              </a:lnSpc>
              <a:buSzPct val="100000"/>
            </a:pPr>
            <a:endParaRPr lang="en-US" altLang="zh-TW" sz="1200" b="1">
              <a:solidFill>
                <a:srgbClr val="000000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Disallow authenticated users - Act only as a public FTP server.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AnonymousOnly                no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Disallow anonymous connections. Only accept authenticated users.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NoAnonymous                  yes</a:t>
            </a:r>
          </a:p>
          <a:p>
            <a:pPr>
              <a:lnSpc>
                <a:spcPct val="85000"/>
              </a:lnSpc>
              <a:buSzPct val="100000"/>
            </a:pPr>
            <a:endParaRPr lang="en-US" altLang="zh-TW" sz="1200" b="1">
              <a:solidFill>
                <a:srgbClr val="000000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If you want simple Unix (/etc/passwd) authentication, uncomment this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UnixAuthentication	yes</a:t>
            </a:r>
          </a:p>
          <a:p>
            <a:pPr>
              <a:lnSpc>
                <a:spcPct val="85000"/>
              </a:lnSpc>
              <a:buSzPct val="100000"/>
            </a:pPr>
            <a:endParaRPr lang="en-US" altLang="zh-TW" sz="1200" b="1">
              <a:solidFill>
                <a:srgbClr val="000000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Port range for passive connections - keep it as broad as possible.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PassivePortRange	30000 50000</a:t>
            </a:r>
          </a:p>
          <a:p>
            <a:pPr>
              <a:lnSpc>
                <a:spcPct val="85000"/>
              </a:lnSpc>
              <a:buSzPct val="100000"/>
            </a:pPr>
            <a:endParaRPr lang="en-US" altLang="zh-TW" sz="1200" b="1">
              <a:solidFill>
                <a:srgbClr val="000000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This option accepts three values: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0: disable SSL/TLS encryption layer (default).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1: accept both cleartext and encrypted sessions.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2: refuse connections that don't use the TLS security mechanism,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   including anonymous sessions.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Do _not_ uncomment this blindly. Double check that: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1) The server has been compiled with TLS support (--with-tls),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2) A valid certificate is in place,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3) Only compatible clients will log in.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TLS 2</a:t>
            </a:r>
          </a:p>
          <a:p>
            <a:pPr>
              <a:lnSpc>
                <a:spcPct val="85000"/>
              </a:lnSpc>
              <a:buSzPct val="100000"/>
            </a:pPr>
            <a:endParaRPr lang="en-US" altLang="zh-TW" sz="1200" b="1">
              <a:solidFill>
                <a:srgbClr val="000000"/>
              </a:solidFill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UTF-8 support for file names (RFC 2640)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Set the charset of the server filesystem and optionally the default charset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for remote clients that don't use UTF-8.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Works only if pure-ftpd has been compiled with --with-rfc2640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FileSystemCharset	 UTF-8</a:t>
            </a:r>
          </a:p>
          <a:p>
            <a:pPr>
              <a:lnSpc>
                <a:spcPct val="85000"/>
              </a:lnSpc>
              <a:buSzPct val="100000"/>
            </a:pPr>
            <a:r>
              <a:rPr lang="en-US" altLang="zh-TW" sz="1200" b="1">
                <a:solidFill>
                  <a:srgbClr val="000000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ClientCharset	 UTF-8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CTUCSCC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CTUCSCC" id="{7A6BFD7D-742E-42F6-861F-FD06ACC8FDEC}" vid="{C938CAA5-DDCF-4748-8BE0-190ADCF122B8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3016</TotalTime>
  <Words>603</Words>
  <Application>Microsoft Office PowerPoint</Application>
  <PresentationFormat>如螢幕大小 (4:3)</PresentationFormat>
  <Paragraphs>178</Paragraphs>
  <Slides>12</Slides>
  <Notes>12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4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NCTUCSCC</vt:lpstr>
      <vt:lpstr>FTP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FTP</dc:title>
  <dc:creator>Tse-Han Wang</dc:creator>
  <cp:lastModifiedBy>Tse-Han Wang</cp:lastModifiedBy>
  <cp:revision>240</cp:revision>
  <cp:lastPrinted>2017-10-05T06:06:18Z</cp:lastPrinted>
  <dcterms:created xsi:type="dcterms:W3CDTF">1601-01-01T00:00:00Z</dcterms:created>
  <dcterms:modified xsi:type="dcterms:W3CDTF">2017-10-05T06:09:45Z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