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29"/>
  </p:notesMasterIdLst>
  <p:handoutMasterIdLst>
    <p:handoutMasterId r:id="rId30"/>
  </p:handoutMasterIdLst>
  <p:sldIdLst>
    <p:sldId id="282" r:id="rId2"/>
    <p:sldId id="256" r:id="rId3"/>
    <p:sldId id="272" r:id="rId4"/>
    <p:sldId id="257" r:id="rId5"/>
    <p:sldId id="258" r:id="rId6"/>
    <p:sldId id="260" r:id="rId7"/>
    <p:sldId id="261" r:id="rId8"/>
    <p:sldId id="262" r:id="rId9"/>
    <p:sldId id="263" r:id="rId10"/>
    <p:sldId id="259" r:id="rId11"/>
    <p:sldId id="264" r:id="rId12"/>
    <p:sldId id="265" r:id="rId13"/>
    <p:sldId id="266" r:id="rId14"/>
    <p:sldId id="267" r:id="rId15"/>
    <p:sldId id="268" r:id="rId16"/>
    <p:sldId id="269" r:id="rId17"/>
    <p:sldId id="271" r:id="rId18"/>
    <p:sldId id="270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</p:sldIdLst>
  <p:sldSz cx="9144000" cy="6858000" type="screen4x3"/>
  <p:notesSz cx="9874250" cy="6797675"/>
  <p:defaultTextStyle>
    <a:defPPr>
      <a:defRPr lang="zh-TW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FB02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9862" autoAdjust="0"/>
  </p:normalViewPr>
  <p:slideViewPr>
    <p:cSldViewPr>
      <p:cViewPr varScale="1">
        <p:scale>
          <a:sx n="104" d="100"/>
          <a:sy n="104" d="100"/>
        </p:scale>
        <p:origin x="1824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9900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5592763" y="0"/>
            <a:ext cx="4279900" cy="3413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5735CDC-47C7-4428-870A-B3C88979FBD6}" type="datetimeFigureOut">
              <a:rPr lang="zh-TW" altLang="en-US"/>
              <a:pPr>
                <a:defRPr/>
              </a:pPr>
              <a:t>2017/11/20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6456363"/>
            <a:ext cx="4279900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5592763" y="6456363"/>
            <a:ext cx="4279900" cy="3413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38168322-7D41-44F8-A09D-BEF0FB1E0C12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012816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4278313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5592763" y="0"/>
            <a:ext cx="4279900" cy="339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fld id="{C5E4BDB6-F77B-4680-9911-12D6DD5663DA}" type="datetimeFigureOut">
              <a:rPr lang="zh-TW" altLang="en-US"/>
              <a:pPr>
                <a:defRPr/>
              </a:pPr>
              <a:t>2017/11/20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3236913" y="509588"/>
            <a:ext cx="3400425" cy="25495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 smtClean="0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987425" y="3228975"/>
            <a:ext cx="7899400" cy="30591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noProof="0" smtClean="0"/>
              <a:t>按一下以編輯母片文字樣式</a:t>
            </a:r>
          </a:p>
          <a:p>
            <a:pPr lvl="1"/>
            <a:r>
              <a:rPr lang="zh-TW" altLang="en-US" noProof="0" smtClean="0"/>
              <a:t>第二層</a:t>
            </a:r>
          </a:p>
          <a:p>
            <a:pPr lvl="2"/>
            <a:r>
              <a:rPr lang="zh-TW" altLang="en-US" noProof="0" smtClean="0"/>
              <a:t>第三層</a:t>
            </a:r>
          </a:p>
          <a:p>
            <a:pPr lvl="3"/>
            <a:r>
              <a:rPr lang="zh-TW" altLang="en-US" noProof="0" smtClean="0"/>
              <a:t>第四層</a:t>
            </a:r>
          </a:p>
          <a:p>
            <a:pPr lvl="4"/>
            <a:r>
              <a:rPr lang="zh-TW" altLang="en-US" noProof="0" smtClean="0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6456363"/>
            <a:ext cx="4278313" cy="339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新細明體" pitchFamily="18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5592763" y="6456363"/>
            <a:ext cx="4279900" cy="339725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E3537C7-5206-4704-8A57-330A11CAD78F}" type="slidenum">
              <a:rPr lang="zh-TW" altLang="en-US"/>
              <a:pPr>
                <a:defRPr/>
              </a:pPr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1161432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8195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  <p:sp>
        <p:nvSpPr>
          <p:cNvPr id="8196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7592CB33-912D-4946-B9E6-E47C1312A101}" type="slidenum">
              <a:rPr lang="zh-TW" altLang="en-US" smtClean="0"/>
              <a:pPr/>
              <a:t>3</a:t>
            </a:fld>
            <a:endParaRPr lang="en-US" altLang="zh-TW" smtClean="0"/>
          </a:p>
        </p:txBody>
      </p:sp>
    </p:spTree>
    <p:extLst>
      <p:ext uri="{BB962C8B-B14F-4D97-AF65-F5344CB8AC3E}">
        <p14:creationId xmlns:p14="http://schemas.microsoft.com/office/powerpoint/2010/main" val="12583276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686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3686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45CA963D-377B-4874-B759-3AB97F676263}" type="slidenum">
              <a:rPr lang="zh-TW" altLang="en-US" smtClean="0"/>
              <a:pPr/>
              <a:t>22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856296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7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228600" indent="-228600">
              <a:buFontTx/>
              <a:buChar char="•"/>
            </a:pPr>
            <a:endParaRPr lang="zh-TW" altLang="en-US" dirty="0" smtClean="0"/>
          </a:p>
        </p:txBody>
      </p:sp>
      <p:sp>
        <p:nvSpPr>
          <p:cNvPr id="11268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3AC238F5-FE8A-47A5-A13B-97BF553499D9}" type="slidenum">
              <a:rPr lang="zh-TW" altLang="en-US" smtClean="0"/>
              <a:pPr/>
              <a:t>5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34300069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4339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zh-TW" altLang="en-US" dirty="0" smtClean="0"/>
          </a:p>
        </p:txBody>
      </p:sp>
      <p:sp>
        <p:nvSpPr>
          <p:cNvPr id="1434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1AD13EA9-A861-478F-AFE0-787F66D950B5}" type="slidenum">
              <a:rPr lang="zh-TW" altLang="en-US" smtClean="0"/>
              <a:pPr/>
              <a:t>7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2024939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7411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zh-TW" smtClean="0"/>
          </a:p>
        </p:txBody>
      </p:sp>
      <p:sp>
        <p:nvSpPr>
          <p:cNvPr id="1741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F79EB70A-F3CD-4276-8CD5-DFB7C7766678}" type="slidenum">
              <a:rPr lang="zh-TW" altLang="en-US" smtClean="0"/>
              <a:pPr/>
              <a:t>9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183543105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483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marL="171450" indent="-171450">
              <a:buFontTx/>
              <a:buChar char="•"/>
            </a:pPr>
            <a:endParaRPr lang="zh-TW" altLang="en-US" dirty="0" smtClean="0"/>
          </a:p>
        </p:txBody>
      </p:sp>
      <p:sp>
        <p:nvSpPr>
          <p:cNvPr id="20484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1FF6318A-3288-4245-A4E0-B03C700FC25A}" type="slidenum">
              <a:rPr lang="zh-TW" altLang="en-US" smtClean="0"/>
              <a:pPr/>
              <a:t>11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267903868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3555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23556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B9EF5BFF-6654-435A-908F-6CD1F5C4896B}" type="slidenum">
              <a:rPr lang="zh-TW" altLang="en-US" smtClean="0"/>
              <a:pPr/>
              <a:t>13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26030233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2765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8017FCCF-6947-4C42-9BD2-94041C93FA5F}" type="slidenum">
              <a:rPr lang="zh-TW" altLang="en-US" smtClean="0"/>
              <a:pPr/>
              <a:t>16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15312101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zh-TW" altLang="en-US" smtClean="0"/>
          </a:p>
        </p:txBody>
      </p:sp>
      <p:sp>
        <p:nvSpPr>
          <p:cNvPr id="32772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5B8201B6-3BB6-4484-BE8C-BC18DE344B3A}" type="slidenum">
              <a:rPr lang="zh-TW" altLang="en-US" smtClean="0"/>
              <a:pPr/>
              <a:t>20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102369470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投影片圖像版面配置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4819" name="備忘稿版面配置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zh-TW" altLang="en-US" smtClean="0"/>
          </a:p>
        </p:txBody>
      </p:sp>
      <p:sp>
        <p:nvSpPr>
          <p:cNvPr id="34820" name="投影片編號版面配置區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fld id="{4D006AB0-B98C-46CA-93F3-F34084A36189}" type="slidenum">
              <a:rPr lang="zh-TW" altLang="en-US" smtClean="0"/>
              <a:pPr/>
              <a:t>21</a:t>
            </a:fld>
            <a:endParaRPr lang="zh-TW" altLang="en-US" smtClean="0"/>
          </a:p>
        </p:txBody>
      </p:sp>
    </p:spTree>
    <p:extLst>
      <p:ext uri="{BB962C8B-B14F-4D97-AF65-F5344CB8AC3E}">
        <p14:creationId xmlns:p14="http://schemas.microsoft.com/office/powerpoint/2010/main" val="2893008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5" name="Line 3"/>
          <p:cNvSpPr>
            <a:spLocks noChangeShapeType="1"/>
          </p:cNvSpPr>
          <p:nvPr/>
        </p:nvSpPr>
        <p:spPr bwMode="auto">
          <a:xfrm>
            <a:off x="914400" y="3276600"/>
            <a:ext cx="7543800" cy="0"/>
          </a:xfrm>
          <a:prstGeom prst="line">
            <a:avLst/>
          </a:prstGeom>
          <a:noFill/>
          <a:ln w="28575">
            <a:solidFill>
              <a:srgbClr val="0033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zh-TW" altLang="en-US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914400" y="609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609600" y="2514600"/>
            <a:ext cx="1219200" cy="43434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124075" y="2205038"/>
            <a:ext cx="6553200" cy="966787"/>
          </a:xfrm>
        </p:spPr>
        <p:txBody>
          <a:bodyPr lIns="91440" tIns="45720" rIns="91440" bIns="45720" anchor="ctr"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128838" y="3400425"/>
            <a:ext cx="6400800" cy="2095500"/>
          </a:xfrm>
        </p:spPr>
        <p:txBody>
          <a:bodyPr lIns="91440" tIns="45720" rIns="91440" bIns="45720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zh-TW" altLang="en-US"/>
              <a:t>按一下以編輯母片副標題樣式</a:t>
            </a:r>
          </a:p>
        </p:txBody>
      </p:sp>
    </p:spTree>
    <p:extLst>
      <p:ext uri="{BB962C8B-B14F-4D97-AF65-F5344CB8AC3E}">
        <p14:creationId xmlns:p14="http://schemas.microsoft.com/office/powerpoint/2010/main" val="3889815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480714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819900" y="260350"/>
            <a:ext cx="1943100" cy="5835650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990600" y="260350"/>
            <a:ext cx="5676900" cy="5835650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98540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269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3731232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906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953000" y="1447800"/>
            <a:ext cx="3810000" cy="4648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606479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620042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95295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157275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508774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TW" altLang="en-US" noProof="0" smtClean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480213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90600" y="26035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90600" y="1447800"/>
            <a:ext cx="77724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0"/>
            <a:ext cx="609600" cy="6858000"/>
          </a:xfrm>
          <a:prstGeom prst="rect">
            <a:avLst/>
          </a:prstGeom>
          <a:gradFill rotWithShape="0">
            <a:gsLst>
              <a:gs pos="0">
                <a:srgbClr val="0282E2"/>
              </a:gs>
              <a:gs pos="100000">
                <a:srgbClr val="FFFFFF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29" name="Text Box 5"/>
          <p:cNvSpPr txBox="1">
            <a:spLocks noChangeArrowheads="1"/>
          </p:cNvSpPr>
          <p:nvPr/>
        </p:nvSpPr>
        <p:spPr bwMode="auto">
          <a:xfrm>
            <a:off x="134938" y="90488"/>
            <a:ext cx="365125" cy="4668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eaVert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新細明體" charset="-120"/>
              </a:defRPr>
            </a:lvl9pPr>
          </a:lstStyle>
          <a:p>
            <a:pPr eaLnBrk="1" hangingPunct="1">
              <a:defRPr/>
            </a:pPr>
            <a:r>
              <a:rPr kumimoji="1" lang="en-US" altLang="zh-TW" sz="2400" i="1" smtClean="0">
                <a:solidFill>
                  <a:schemeClr val="bg1"/>
                </a:solidFill>
                <a:latin typeface="Futura Md BT" pitchFamily="34" charset="0"/>
              </a:rPr>
              <a:t>Computer Center, CS, NCTU</a:t>
            </a:r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125413" y="6400800"/>
            <a:ext cx="304800" cy="304800"/>
          </a:xfrm>
          <a:prstGeom prst="ellipse">
            <a:avLst/>
          </a:prstGeom>
          <a:solidFill>
            <a:srgbClr val="99CCFF"/>
          </a:solidFill>
          <a:ln>
            <a:noFill/>
          </a:ln>
          <a:extLst>
            <a:ext uri="{91240B29-F687-4F45-9708-019B960494DF}">
              <a14:hiddenLine xmlns:a14="http://schemas.microsoft.com/office/drawing/2010/main" w="22225" cap="rnd">
                <a:solidFill>
                  <a:srgbClr val="000000"/>
                </a:solidFill>
                <a:prstDash val="sysDot"/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0" y="6248400"/>
            <a:ext cx="5334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1600" tIns="0" rIns="0" bIns="46800" anchor="b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defRPr/>
            </a:pPr>
            <a:fld id="{C5AD1CD0-6931-4E12-8E4E-C36001774AD9}" type="slidenum">
              <a:rPr lang="en-US" altLang="zh-TW" sz="1400" smtClean="0">
                <a:solidFill>
                  <a:schemeClr val="bg1"/>
                </a:solidFill>
                <a:latin typeface="Futura Md BT" pitchFamily="34" charset="0"/>
              </a:rPr>
              <a:pPr algn="ctr" eaLnBrk="1" hangingPunct="1">
                <a:defRPr/>
              </a:pPr>
              <a:t>‹#›</a:t>
            </a:fld>
            <a:endParaRPr lang="en-US" altLang="zh-TW" sz="1400" smtClean="0">
              <a:solidFill>
                <a:schemeClr val="bg1"/>
              </a:solidFill>
              <a:latin typeface="Futura Md BT" pitchFamily="34" charset="0"/>
            </a:endParaRP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990600" y="1182688"/>
            <a:ext cx="7772400" cy="36512"/>
          </a:xfrm>
          <a:prstGeom prst="rect">
            <a:avLst/>
          </a:prstGeom>
          <a:gradFill rotWithShape="0">
            <a:gsLst>
              <a:gs pos="0">
                <a:srgbClr val="C0C0C0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endParaRPr lang="zh-TW" altLang="en-US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2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5pPr>
      <a:lvl6pPr marL="4572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6pPr>
      <a:lvl7pPr marL="9144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7pPr>
      <a:lvl8pPr marL="13716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8pPr>
      <a:lvl9pPr marL="1828800" algn="l" rtl="0" fontAlgn="base">
        <a:spcBef>
          <a:spcPct val="0"/>
        </a:spcBef>
        <a:spcAft>
          <a:spcPct val="0"/>
        </a:spcAft>
        <a:defRPr kumimoji="1" sz="3400">
          <a:solidFill>
            <a:srgbClr val="333399"/>
          </a:solidFill>
          <a:effectLst>
            <a:outerShdw blurRad="38100" dist="38100" dir="2700000" algn="tl">
              <a:srgbClr val="C0C0C0"/>
            </a:outerShdw>
          </a:effectLst>
          <a:latin typeface="Times New Roman" pitchFamily="18" charset="0"/>
          <a:ea typeface="華康儷粗黑(P)" pitchFamily="34" charset="-120"/>
        </a:defRPr>
      </a:lvl9pPr>
    </p:titleStyle>
    <p:bodyStyle>
      <a:lvl1pPr marL="342900" indent="-342900" algn="l" rtl="0" eaLnBrk="0" fontAlgn="base" hangingPunct="0">
        <a:spcBef>
          <a:spcPct val="25000"/>
        </a:spcBef>
        <a:spcAft>
          <a:spcPct val="0"/>
        </a:spcAft>
        <a:buFont typeface="Wingdings" panose="05000000000000000000" pitchFamily="2" charset="2"/>
        <a:buChar char="q"/>
        <a:defRPr kumimoji="1"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5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2pPr>
      <a:lvl3pPr marL="1143000" indent="-228600" algn="l" rtl="0" eaLnBrk="0" fontAlgn="base" hangingPunct="0">
        <a:spcBef>
          <a:spcPct val="25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Ø"/>
        <a:defRPr kumimoji="1">
          <a:solidFill>
            <a:schemeClr val="tx1"/>
          </a:solidFill>
          <a:latin typeface="+mn-lt"/>
          <a:ea typeface="華康標楷體(P)" pitchFamily="66" charset="-120"/>
        </a:defRPr>
      </a:lvl3pPr>
      <a:lvl4pPr marL="1600200" indent="-228600" algn="l" rtl="0" eaLnBrk="0" fontAlgn="base" hangingPunct="0">
        <a:spcBef>
          <a:spcPct val="25000"/>
        </a:spcBef>
        <a:spcAft>
          <a:spcPct val="0"/>
        </a:spcAft>
        <a:buChar char="–"/>
        <a:defRPr kumimoji="1" sz="1600">
          <a:solidFill>
            <a:schemeClr val="tx1"/>
          </a:solidFill>
          <a:latin typeface="+mn-lt"/>
          <a:ea typeface="華康標楷體(P)" pitchFamily="66" charset="-120"/>
        </a:defRPr>
      </a:lvl4pPr>
      <a:lvl5pPr marL="2057400" indent="-228600" algn="l" rtl="0" eaLnBrk="0" fontAlgn="base" hangingPunct="0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5pPr>
      <a:lvl6pPr marL="25146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6pPr>
      <a:lvl7pPr marL="29718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7pPr>
      <a:lvl8pPr marL="34290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8pPr>
      <a:lvl9pPr marL="3886200" indent="-228600" algn="l" rtl="0" fontAlgn="base">
        <a:spcBef>
          <a:spcPct val="25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華康標楷體(P)" pitchFamily="66" charset="-120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reebsd.org/doc/handbook/quotas.html" TargetMode="Externa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smtClean="0"/>
              <a:t>User Management</a:t>
            </a:r>
            <a:endParaRPr lang="zh-TW" altLang="en-US" dirty="0"/>
          </a:p>
        </p:txBody>
      </p:sp>
      <p:sp>
        <p:nvSpPr>
          <p:cNvPr id="5123" name="副標題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endParaRPr lang="zh-TW" alt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 to add a new user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1. password and group file (6)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/etc/group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Contains the names of UNIX groups and a list of each group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s member: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Group name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Encrypted password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GID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List of members, separated by 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,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Only in wheel group can do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su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command</a:t>
            </a:r>
          </a:p>
        </p:txBody>
      </p:sp>
      <p:sp>
        <p:nvSpPr>
          <p:cNvPr id="18436" name="Text Box 4"/>
          <p:cNvSpPr txBox="1">
            <a:spLocks noChangeArrowheads="1"/>
          </p:cNvSpPr>
          <p:nvPr/>
        </p:nvSpPr>
        <p:spPr bwMode="auto">
          <a:xfrm>
            <a:off x="2297113" y="4165600"/>
            <a:ext cx="2274887" cy="10160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wheel:*:0:root,liuyh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daemon:*:1:daemon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staff:*:20: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 to add a new user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1. password and group file (7)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In FreeBSD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Use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vipw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to edit /etc/master.passwd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Three additional fields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Login class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Refer to an entry in the /etc/login.conf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Determine user resource limits and login settings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default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Password change time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Account expiration time</a:t>
            </a:r>
          </a:p>
        </p:txBody>
      </p:sp>
      <p:sp>
        <p:nvSpPr>
          <p:cNvPr id="19460" name="Text Box 4"/>
          <p:cNvSpPr txBox="1">
            <a:spLocks noChangeArrowheads="1"/>
          </p:cNvSpPr>
          <p:nvPr/>
        </p:nvSpPr>
        <p:spPr bwMode="auto">
          <a:xfrm>
            <a:off x="685800" y="4657725"/>
            <a:ext cx="8077200" cy="52387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liuyh@NASA /etc $ sudo grep liuyh master.passwd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4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liuyh:$1$4KQcUPbi$/nVs5bPDUXoyLLxw9Yp9D.:1002:20:</a:t>
            </a:r>
            <a:r>
              <a:rPr kumimoji="0" lang="en-US" altLang="zh-TW" sz="1400">
                <a:solidFill>
                  <a:srgbClr val="FFC0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:0:0</a:t>
            </a:r>
            <a:r>
              <a:rPr kumimoji="0" lang="en-US" altLang="zh-TW" sz="14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:User &amp;:/home/liuyh:/bin/tcsh</a:t>
            </a:r>
          </a:p>
        </p:txBody>
      </p:sp>
      <p:sp>
        <p:nvSpPr>
          <p:cNvPr id="19461" name="Text Box 5"/>
          <p:cNvSpPr txBox="1">
            <a:spLocks noChangeArrowheads="1"/>
          </p:cNvSpPr>
          <p:nvPr/>
        </p:nvSpPr>
        <p:spPr bwMode="auto">
          <a:xfrm>
            <a:off x="706438" y="5435600"/>
            <a:ext cx="5084762" cy="5842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liuyh@NASA /etc $ grep liuyh passwd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liuyh:*:1002:20:User &amp;:/home/liuyh:/bin/tcsh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 to add a new user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1. password and group file (8)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1524000"/>
            <a:ext cx="6553200" cy="4267200"/>
          </a:xfrm>
        </p:spPr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/etc/login.conf of FreeBSD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Set account-related parameters including</a:t>
            </a:r>
          </a:p>
          <a:p>
            <a:pPr lvl="2" eaLnBrk="1" hangingPunct="1"/>
            <a:r>
              <a:rPr lang="en-US" altLang="zh-TW" sz="1600" b="1" smtClean="0">
                <a:ea typeface="新細明體" panose="02020500000000000000" pitchFamily="18" charset="-120"/>
              </a:rPr>
              <a:t>Resource limits</a:t>
            </a:r>
          </a:p>
          <a:p>
            <a:pPr lvl="3" eaLnBrk="1" hangingPunct="1"/>
            <a:r>
              <a:rPr lang="en-US" altLang="zh-TW" sz="1400" b="1" smtClean="0">
                <a:ea typeface="新細明體" panose="02020500000000000000" pitchFamily="18" charset="-120"/>
              </a:rPr>
              <a:t>Process size, number of open files</a:t>
            </a:r>
          </a:p>
          <a:p>
            <a:pPr lvl="2" eaLnBrk="1" hangingPunct="1"/>
            <a:r>
              <a:rPr lang="en-US" altLang="zh-TW" sz="1600" b="1" smtClean="0">
                <a:ea typeface="新細明體" panose="02020500000000000000" pitchFamily="18" charset="-120"/>
              </a:rPr>
              <a:t>Session accounting limits</a:t>
            </a:r>
          </a:p>
          <a:p>
            <a:pPr lvl="3" eaLnBrk="1" hangingPunct="1"/>
            <a:r>
              <a:rPr lang="en-US" altLang="zh-TW" sz="1400" b="1" smtClean="0">
                <a:ea typeface="新細明體" panose="02020500000000000000" pitchFamily="18" charset="-120"/>
              </a:rPr>
              <a:t>When logins are allowed, and for how long</a:t>
            </a:r>
          </a:p>
          <a:p>
            <a:pPr lvl="2" eaLnBrk="1" hangingPunct="1"/>
            <a:r>
              <a:rPr lang="en-US" altLang="zh-TW" sz="1600" b="1" smtClean="0">
                <a:ea typeface="新細明體" panose="02020500000000000000" pitchFamily="18" charset="-120"/>
              </a:rPr>
              <a:t>Default environment variable</a:t>
            </a:r>
          </a:p>
          <a:p>
            <a:pPr lvl="2" eaLnBrk="1" hangingPunct="1"/>
            <a:r>
              <a:rPr lang="en-US" altLang="zh-TW" sz="1600" b="1" smtClean="0">
                <a:ea typeface="新細明體" panose="02020500000000000000" pitchFamily="18" charset="-120"/>
              </a:rPr>
              <a:t>Default path</a:t>
            </a:r>
          </a:p>
          <a:p>
            <a:pPr lvl="2" eaLnBrk="1" hangingPunct="1"/>
            <a:r>
              <a:rPr lang="en-US" altLang="zh-TW" sz="1600" b="1" smtClean="0">
                <a:ea typeface="新細明體" panose="02020500000000000000" pitchFamily="18" charset="-120"/>
              </a:rPr>
              <a:t>Location of the message of the day file</a:t>
            </a:r>
          </a:p>
          <a:p>
            <a:pPr lvl="2" eaLnBrk="1" hangingPunct="1"/>
            <a:r>
              <a:rPr lang="en-US" altLang="zh-TW" sz="1600" b="1" smtClean="0">
                <a:ea typeface="新細明體" panose="02020500000000000000" pitchFamily="18" charset="-120"/>
              </a:rPr>
              <a:t>Host and tty-based access control</a:t>
            </a:r>
          </a:p>
          <a:p>
            <a:pPr lvl="2" eaLnBrk="1" hangingPunct="1"/>
            <a:r>
              <a:rPr lang="en-US" altLang="zh-TW" sz="1600" b="1" smtClean="0">
                <a:ea typeface="新細明體" panose="02020500000000000000" pitchFamily="18" charset="-120"/>
              </a:rPr>
              <a:t>Default umask</a:t>
            </a:r>
          </a:p>
          <a:p>
            <a:pPr lvl="2" eaLnBrk="1" hangingPunct="1"/>
            <a:r>
              <a:rPr lang="en-US" altLang="zh-TW" sz="1600" b="1" smtClean="0">
                <a:ea typeface="新細明體" panose="02020500000000000000" pitchFamily="18" charset="-120"/>
              </a:rPr>
              <a:t>Account controls</a:t>
            </a:r>
          </a:p>
          <a:p>
            <a:pPr lvl="3" eaLnBrk="1" hangingPunct="1"/>
            <a:r>
              <a:rPr lang="en-US" altLang="zh-TW" sz="1400" b="1" smtClean="0">
                <a:ea typeface="新細明體" panose="02020500000000000000" pitchFamily="18" charset="-120"/>
              </a:rPr>
              <a:t>Minimum password length, password aging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login.conf(5)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 to add a new user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1. password and group file (9)</a:t>
            </a:r>
          </a:p>
        </p:txBody>
      </p:sp>
      <p:sp>
        <p:nvSpPr>
          <p:cNvPr id="22531" name="Text Box 4"/>
          <p:cNvSpPr txBox="1">
            <a:spLocks noChangeArrowheads="1"/>
          </p:cNvSpPr>
          <p:nvPr/>
        </p:nvSpPr>
        <p:spPr bwMode="auto">
          <a:xfrm>
            <a:off x="1404938" y="1379538"/>
            <a:ext cx="6756400" cy="5402262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default:\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:passwd_format=sha512:\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:copyright=/etc/COPYRIGHT:\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:welcome=/etc/motd:\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:setenv=MAIL=/var/mail/$,BLOCKSIZE=K:\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:path=/sbin /bin /usr/sbin /usr/bin /usr/games /usr/local/sbin /usr/local/bin ~/bin:\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:nologin=/var/run/nologin:\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:cputime=unlimited:\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:datasize=unlimited:\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:stacksize=unlimited:\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:memorylocked=64K:\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:memoryuse=unlimited:\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:filesize=unlimited:\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:coredumpsize=unlimited:\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:openfiles=unlimited:\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:maxproc=unlimited:\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:sbsize=unlimited:\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:vmemoryuse=unlimited:\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:swapuse=unlimited:\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:pseudoterminals=unlimited:\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:priority=0:\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:ignoretime@:\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:umask=022: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 to add a new user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1. password and group file (10)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In Linux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Edit /etc/passwd and then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Use </a:t>
            </a:r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z="1800" smtClean="0">
                <a:ea typeface="新細明體" panose="02020500000000000000" pitchFamily="18" charset="-120"/>
              </a:rPr>
              <a:t>pwconv</a:t>
            </a:r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z="1800" smtClean="0">
                <a:ea typeface="新細明體" panose="02020500000000000000" pitchFamily="18" charset="-120"/>
              </a:rPr>
              <a:t> to transfer into /etc/shadow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Fields of /etc/shadow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Login name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Encrypted password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Date of last password change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Minimum number of days between password changes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Maximum number of days between password changes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Number of days in advance to warn users about password expiration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Number of inactive days before account expiration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Account expiration date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Flags 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600200" y="5562600"/>
            <a:ext cx="6335713" cy="58102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[liuyh@yhlinux /etc] sudo grep liuyh passwd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liuyh:$1$4KQcUPbi$/nVs5bPDUXoyLLxw9Yp9D.:14529:0:99999:7:::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 to add a new user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2, 3, 4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Initialize password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passwd liuyh</a:t>
            </a: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Set quota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edquota liuyh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edquota -p dcsq liuyh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mtClean="0">
              <a:ea typeface="新細明體" panose="02020500000000000000" pitchFamily="18" charset="-120"/>
              <a:hlinkClick r:id="rId2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  <a:hlinkClick r:id="rId2"/>
              </a:rPr>
              <a:t>https://www.freebsd.org/doc/handbook/quotas.html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Home directory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mtClean="0">
                <a:ea typeface="新細明體" panose="02020500000000000000" pitchFamily="18" charset="-120"/>
              </a:rPr>
              <a:t>mkdir /home/liuyh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524000" y="3352800"/>
            <a:ext cx="7278688" cy="10160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Quotas for user liuyh: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/raid: kbytes in use: 705996, limits (soft = 4000000, hard = 4200000)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       inodes in use: 9728, limits (soft = 50000, hard = 60000)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dirty="0" smtClean="0">
                <a:ea typeface="新細明體" pitchFamily="18" charset="-120"/>
              </a:rPr>
              <a:t>Step to add a new user </a:t>
            </a:r>
            <a:r>
              <a:rPr lang="en-US" altLang="zh-TW" sz="3000" dirty="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dirty="0" smtClean="0">
                <a:ea typeface="新細明體" pitchFamily="18" charset="-120"/>
              </a:rPr>
              <a:t/>
            </a:r>
            <a:br>
              <a:rPr lang="en-US" altLang="zh-TW" sz="3000" dirty="0" smtClean="0">
                <a:ea typeface="新細明體" pitchFamily="18" charset="-120"/>
              </a:rPr>
            </a:br>
            <a:r>
              <a:rPr lang="en-US" altLang="zh-TW" sz="3000" dirty="0" smtClean="0">
                <a:ea typeface="新細明體" pitchFamily="18" charset="-120"/>
              </a:rPr>
              <a:t>	5, 6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391400" cy="4572000"/>
          </a:xfrm>
        </p:spPr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Startup files</a:t>
            </a:r>
          </a:p>
          <a:p>
            <a:pPr lvl="1" eaLnBrk="1" hangingPunct="1"/>
            <a:r>
              <a:rPr lang="en-US" altLang="zh-TW" sz="1800" b="1" smtClean="0">
                <a:ea typeface="新細明體" panose="02020500000000000000" pitchFamily="18" charset="-120"/>
              </a:rPr>
              <a:t>System wide</a:t>
            </a:r>
          </a:p>
          <a:p>
            <a:pPr lvl="2" eaLnBrk="1" hangingPunct="1"/>
            <a:r>
              <a:rPr lang="en-US" altLang="zh-TW" sz="1600" b="1" smtClean="0">
                <a:ea typeface="新細明體" panose="02020500000000000000" pitchFamily="18" charset="-120"/>
              </a:rPr>
              <a:t>/etc/{csh.cshrc, csh.login, csh.logout, profile}</a:t>
            </a:r>
          </a:p>
          <a:p>
            <a:pPr lvl="1" eaLnBrk="1" hangingPunct="1"/>
            <a:r>
              <a:rPr lang="en-US" altLang="zh-TW" sz="1800" b="1" smtClean="0">
                <a:ea typeface="新細明體" panose="02020500000000000000" pitchFamily="18" charset="-120"/>
              </a:rPr>
              <a:t>Private </a:t>
            </a:r>
          </a:p>
          <a:p>
            <a:pPr lvl="2" eaLnBrk="1" hangingPunct="1"/>
            <a:r>
              <a:rPr lang="en-US" altLang="zh-TW" sz="1600" b="1" smtClean="0">
                <a:ea typeface="新細明體" panose="02020500000000000000" pitchFamily="18" charset="-120"/>
              </a:rPr>
              <a:t>csh/tcsh	</a:t>
            </a:r>
            <a:r>
              <a:rPr lang="en-US" altLang="zh-TW" sz="1600" b="1" smtClean="0">
                <a:ea typeface="新細明體" panose="02020500000000000000" pitchFamily="18" charset="-120"/>
                <a:sym typeface="Wingdings" panose="05000000000000000000" pitchFamily="2" charset="2"/>
              </a:rPr>
              <a:t> .login, .logout, .tcshrc, .cshrc</a:t>
            </a:r>
          </a:p>
          <a:p>
            <a:pPr lvl="2" eaLnBrk="1" hangingPunct="1"/>
            <a:r>
              <a:rPr lang="en-US" altLang="zh-TW" sz="1600" b="1" smtClean="0">
                <a:ea typeface="新細明體" panose="02020500000000000000" pitchFamily="18" charset="-120"/>
                <a:sym typeface="Wingdings" panose="05000000000000000000" pitchFamily="2" charset="2"/>
              </a:rPr>
              <a:t>sh		 .profile</a:t>
            </a:r>
          </a:p>
          <a:p>
            <a:pPr lvl="2" eaLnBrk="1" hangingPunct="1"/>
            <a:r>
              <a:rPr lang="en-US" altLang="zh-TW" sz="1600" b="1" smtClean="0">
                <a:ea typeface="新細明體" panose="02020500000000000000" pitchFamily="18" charset="-120"/>
                <a:sym typeface="Wingdings" panose="05000000000000000000" pitchFamily="2" charset="2"/>
              </a:rPr>
              <a:t>vi		 .exrc</a:t>
            </a:r>
          </a:p>
          <a:p>
            <a:pPr lvl="2" eaLnBrk="1" hangingPunct="1"/>
            <a:r>
              <a:rPr lang="en-US" altLang="zh-TW" sz="1600" b="1" smtClean="0">
                <a:ea typeface="新細明體" panose="02020500000000000000" pitchFamily="18" charset="-120"/>
                <a:sym typeface="Wingdings" panose="05000000000000000000" pitchFamily="2" charset="2"/>
              </a:rPr>
              <a:t>vim		 .vimrc</a:t>
            </a:r>
          </a:p>
          <a:p>
            <a:pPr lvl="2" eaLnBrk="1" hangingPunct="1"/>
            <a:r>
              <a:rPr lang="en-US" altLang="zh-TW" sz="1600" b="1" smtClean="0">
                <a:ea typeface="新細明體" panose="02020500000000000000" pitchFamily="18" charset="-120"/>
                <a:sym typeface="Wingdings" panose="05000000000000000000" pitchFamily="2" charset="2"/>
              </a:rPr>
              <a:t>startx		 .xinitrc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  <a:sym typeface="Wingdings" panose="05000000000000000000" pitchFamily="2" charset="2"/>
              </a:rPr>
              <a:t>In this step, we usually copy private startup files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  <a:sym typeface="Wingdings" panose="05000000000000000000" pitchFamily="2" charset="2"/>
              </a:rPr>
              <a:t>/usr/share/skel/dot.*</a:t>
            </a:r>
          </a:p>
          <a:p>
            <a:pPr lvl="2" eaLnBrk="1" hangingPunct="1"/>
            <a:r>
              <a:rPr lang="en-US" altLang="zh-TW" sz="1600" smtClean="0">
                <a:ea typeface="新細明體" panose="02020500000000000000" pitchFamily="18" charset="-120"/>
                <a:sym typeface="Wingdings" panose="05000000000000000000" pitchFamily="2" charset="2"/>
              </a:rPr>
              <a:t>/usr/local/share/skel/zh_TW.Big5/dot.*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  <a:sym typeface="Wingdings" panose="05000000000000000000" pitchFamily="2" charset="2"/>
              </a:rPr>
              <a:t>Change onwer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  <a:sym typeface="Wingdings" panose="05000000000000000000" pitchFamily="2" charset="2"/>
              </a:rPr>
              <a:t>chown -R liuyh:dcs /home/liuyh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Remove accounts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467600" cy="4267200"/>
          </a:xfrm>
        </p:spPr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Delete the account entry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[FreeBSD] vipw, pw userdel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[Linux] remove the row in /etc/passwd and pwconv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Backup file and mailbox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tar jcf liuyh-home-20110927.tar.bz /home/liuyh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tar jcf liuyh-mail-20110927.tar.bz /var/mail/liuyh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chmod 600 liuyh-*-20110927.tar.bz</a:t>
            </a:r>
          </a:p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Delete home directory and mailbox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rm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mtClean="0">
                <a:ea typeface="新細明體" panose="02020500000000000000" pitchFamily="18" charset="-120"/>
              </a:rPr>
              <a:t>rf /home/liuyh /var/mail/liuyh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Disabling login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5029200"/>
          </a:xfrm>
        </p:spPr>
        <p:txBody>
          <a:bodyPr/>
          <a:lstStyle/>
          <a:p>
            <a:pPr eaLnBrk="1" hangingPunct="1"/>
            <a:r>
              <a:rPr lang="en-US" altLang="zh-TW" dirty="0" smtClean="0">
                <a:ea typeface="新細明體" panose="02020500000000000000" pitchFamily="18" charset="-120"/>
              </a:rPr>
              <a:t>Ways to disable login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Change user</a:t>
            </a:r>
            <a:r>
              <a:rPr lang="en-US" altLang="zh-TW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dirty="0" smtClean="0">
                <a:ea typeface="新細明體" panose="02020500000000000000" pitchFamily="18" charset="-120"/>
              </a:rPr>
              <a:t>s login shell as /</a:t>
            </a:r>
            <a:r>
              <a:rPr lang="en-US" altLang="zh-TW" dirty="0" err="1" smtClean="0">
                <a:ea typeface="新細明體" panose="02020500000000000000" pitchFamily="18" charset="-120"/>
              </a:rPr>
              <a:t>sbin</a:t>
            </a:r>
            <a:r>
              <a:rPr lang="en-US" altLang="zh-TW" dirty="0" smtClean="0">
                <a:ea typeface="新細明體" panose="02020500000000000000" pitchFamily="18" charset="-120"/>
              </a:rPr>
              <a:t>/</a:t>
            </a:r>
            <a:r>
              <a:rPr lang="en-US" altLang="zh-TW" dirty="0" err="1" smtClean="0">
                <a:ea typeface="新細明體" panose="02020500000000000000" pitchFamily="18" charset="-120"/>
              </a:rPr>
              <a:t>nologin</a:t>
            </a:r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Put a </a:t>
            </a:r>
            <a:r>
              <a:rPr lang="en-US" altLang="zh-TW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dirty="0" smtClean="0">
                <a:ea typeface="新細明體" panose="02020500000000000000" pitchFamily="18" charset="-120"/>
              </a:rPr>
              <a:t>#</a:t>
            </a:r>
            <a:r>
              <a:rPr lang="en-US" altLang="zh-TW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dirty="0" smtClean="0">
                <a:ea typeface="新細明體" panose="02020500000000000000" pitchFamily="18" charset="-120"/>
              </a:rPr>
              <a:t> in front of the account entry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Put a '-' in front of the account entry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Put a </a:t>
            </a:r>
            <a:r>
              <a:rPr lang="en-US" altLang="zh-TW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dirty="0" smtClean="0">
                <a:ea typeface="新細明體" panose="02020500000000000000" pitchFamily="18" charset="-120"/>
              </a:rPr>
              <a:t>*</a:t>
            </a:r>
            <a:r>
              <a:rPr lang="en-US" altLang="zh-TW" dirty="0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dirty="0" smtClean="0">
                <a:ea typeface="新細明體" panose="02020500000000000000" pitchFamily="18" charset="-120"/>
              </a:rPr>
              <a:t> in the encrypted password field</a:t>
            </a: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Add *LOCKED* at the beginning of the </a:t>
            </a:r>
            <a:r>
              <a:rPr lang="en-US" altLang="zh-TW" dirty="0" smtClean="0">
                <a:ea typeface="新細明體" panose="02020500000000000000" pitchFamily="18" charset="-120"/>
              </a:rPr>
              <a:t>encrypted </a:t>
            </a:r>
            <a:r>
              <a:rPr lang="en-US" altLang="zh-TW" dirty="0" smtClean="0">
                <a:ea typeface="新細明體" panose="02020500000000000000" pitchFamily="18" charset="-120"/>
              </a:rPr>
              <a:t>password field</a:t>
            </a:r>
          </a:p>
          <a:p>
            <a:pPr lvl="2" eaLnBrk="1" hangingPunct="1"/>
            <a:r>
              <a:rPr lang="en-US" altLang="zh-TW" dirty="0" smtClean="0">
                <a:ea typeface="新細明體" panose="02020500000000000000" pitchFamily="18" charset="-120"/>
              </a:rPr>
              <a:t>pw lock/unlock</a:t>
            </a: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Write a program to show the reason and how to remove the restriction</a:t>
            </a:r>
          </a:p>
          <a:p>
            <a:pPr lvl="1" eaLnBrk="1" hangingPunct="1"/>
            <a:endParaRPr lang="en-US" altLang="zh-TW" dirty="0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dirty="0" smtClean="0">
                <a:ea typeface="新細明體" panose="02020500000000000000" pitchFamily="18" charset="-120"/>
              </a:rPr>
              <a:t>pw(8)</a:t>
            </a:r>
            <a:r>
              <a:rPr lang="zh-TW" altLang="en-US" dirty="0" smtClean="0">
                <a:ea typeface="新細明體" panose="02020500000000000000" pitchFamily="18" charset="-120"/>
              </a:rPr>
              <a:t>、</a:t>
            </a:r>
            <a:r>
              <a:rPr lang="en-US" altLang="zh-TW" dirty="0" err="1" smtClean="0">
                <a:ea typeface="新細明體" panose="02020500000000000000" pitchFamily="18" charset="-120"/>
              </a:rPr>
              <a:t>adduser</a:t>
            </a:r>
            <a:r>
              <a:rPr lang="en-US" altLang="zh-TW" dirty="0" smtClean="0">
                <a:ea typeface="新細明體" panose="02020500000000000000" pitchFamily="18" charset="-120"/>
              </a:rPr>
              <a:t>(8)</a:t>
            </a:r>
            <a:r>
              <a:rPr lang="zh-TW" altLang="en-US" dirty="0" smtClean="0">
                <a:ea typeface="新細明體" panose="02020500000000000000" pitchFamily="18" charset="-120"/>
              </a:rPr>
              <a:t>、</a:t>
            </a:r>
            <a:r>
              <a:rPr lang="en-US" altLang="zh-TW" dirty="0" err="1" smtClean="0">
                <a:ea typeface="新細明體" panose="02020500000000000000" pitchFamily="18" charset="-120"/>
              </a:rPr>
              <a:t>pwd_mkdb</a:t>
            </a:r>
            <a:r>
              <a:rPr lang="en-US" altLang="zh-TW" dirty="0" smtClean="0">
                <a:ea typeface="新細明體" panose="02020500000000000000" pitchFamily="18" charset="-120"/>
              </a:rPr>
              <a:t>(8)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Rootly</a:t>
            </a:r>
            <a:r>
              <a:rPr lang="en-US" altLang="zh-TW" dirty="0" smtClean="0">
                <a:ea typeface="新細明體" pitchFamily="18" charset="-120"/>
              </a:rPr>
              <a:t> Powers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Adding New Users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zh-TW" altLang="zh-TW" smtClean="0">
              <a:ea typeface="新細明體" panose="02020500000000000000" pitchFamily="18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The Root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8001000" cy="46482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Root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Root is God, A.K.A. super-user.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UID is 0</a:t>
            </a:r>
          </a:p>
          <a:p>
            <a:pPr lvl="1" eaLnBrk="1" hangingPunct="1">
              <a:lnSpc>
                <a:spcPct val="90000"/>
              </a:lnSpc>
            </a:pPr>
            <a:endParaRPr lang="en-US" altLang="zh-TW" sz="180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UNIX permits super-user to perform any valid operation on any file or process, such as: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Changing the root directory of a process with </a:t>
            </a:r>
            <a:r>
              <a:rPr lang="en-US" altLang="zh-TW" sz="1800" b="1" smtClean="0">
                <a:ea typeface="新細明體" panose="02020500000000000000" pitchFamily="18" charset="-120"/>
              </a:rPr>
              <a:t>chroot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Setting the system clock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Raising anyone</a:t>
            </a:r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z="1800" smtClean="0">
                <a:ea typeface="新細明體" panose="02020500000000000000" pitchFamily="18" charset="-120"/>
              </a:rPr>
              <a:t>s resource usage limits and process priorities (</a:t>
            </a:r>
            <a:r>
              <a:rPr lang="en-US" altLang="zh-TW" sz="1800" b="1" smtClean="0">
                <a:ea typeface="新細明體" panose="02020500000000000000" pitchFamily="18" charset="-120"/>
              </a:rPr>
              <a:t>renice, edquota</a:t>
            </a:r>
            <a:r>
              <a:rPr lang="en-US" altLang="zh-TW" sz="1800" smtClean="0">
                <a:ea typeface="新細明體" panose="02020500000000000000" pitchFamily="18" charset="-120"/>
              </a:rPr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Setting the system</a:t>
            </a:r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z="1800" smtClean="0">
                <a:ea typeface="新細明體" panose="02020500000000000000" pitchFamily="18" charset="-120"/>
              </a:rPr>
              <a:t>s hostname (</a:t>
            </a:r>
            <a:r>
              <a:rPr lang="en-US" altLang="zh-TW" sz="1800" b="1" smtClean="0">
                <a:ea typeface="新細明體" panose="02020500000000000000" pitchFamily="18" charset="-120"/>
              </a:rPr>
              <a:t>hostname</a:t>
            </a:r>
            <a:r>
              <a:rPr lang="en-US" altLang="zh-TW" sz="1800" smtClean="0">
                <a:ea typeface="新細明體" panose="02020500000000000000" pitchFamily="18" charset="-120"/>
              </a:rPr>
              <a:t> command)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Configuring network interfaces (</a:t>
            </a:r>
            <a:r>
              <a:rPr lang="en-US" altLang="zh-TW" sz="1800" b="1" smtClean="0">
                <a:ea typeface="新細明體" panose="02020500000000000000" pitchFamily="18" charset="-120"/>
              </a:rPr>
              <a:t>ifconfig</a:t>
            </a:r>
            <a:r>
              <a:rPr lang="en-US" altLang="zh-TW" sz="1800" smtClean="0">
                <a:ea typeface="新細明體" panose="02020500000000000000" pitchFamily="18" charset="-120"/>
              </a:rPr>
              <a:t> command)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Shutting down the system (</a:t>
            </a:r>
            <a:r>
              <a:rPr lang="en-US" altLang="zh-TW" sz="1800" b="1" smtClean="0">
                <a:ea typeface="新細明體" panose="02020500000000000000" pitchFamily="18" charset="-120"/>
              </a:rPr>
              <a:t>shutdown</a:t>
            </a:r>
            <a:r>
              <a:rPr lang="en-US" altLang="zh-TW" sz="1800" smtClean="0">
                <a:ea typeface="新細明體" panose="02020500000000000000" pitchFamily="18" charset="-120"/>
              </a:rPr>
              <a:t> command)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…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Becoming root (1)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z="2800" smtClean="0">
                <a:ea typeface="新細明體" panose="02020500000000000000" pitchFamily="18" charset="-120"/>
              </a:rPr>
              <a:t>Login as root</a:t>
            </a:r>
          </a:p>
          <a:p>
            <a:pPr lvl="1" eaLnBrk="1" hangingPunct="1"/>
            <a:r>
              <a:rPr lang="en-US" altLang="zh-TW" sz="2400" smtClean="0">
                <a:ea typeface="新細明體" panose="02020500000000000000" pitchFamily="18" charset="-120"/>
              </a:rPr>
              <a:t>Console login</a:t>
            </a:r>
          </a:p>
          <a:p>
            <a:pPr lvl="2" eaLnBrk="1" hangingPunct="1"/>
            <a:r>
              <a:rPr lang="en-US" altLang="zh-TW" sz="2000" smtClean="0">
                <a:ea typeface="新細明體" panose="02020500000000000000" pitchFamily="18" charset="-120"/>
              </a:rPr>
              <a:t>Allow root login on console.</a:t>
            </a:r>
          </a:p>
          <a:p>
            <a:pPr lvl="2" eaLnBrk="1" hangingPunct="1"/>
            <a:r>
              <a:rPr lang="en-US" altLang="zh-TW" sz="2000" smtClean="0">
                <a:ea typeface="新細明體" panose="02020500000000000000" pitchFamily="18" charset="-120"/>
              </a:rPr>
              <a:t>If you don</a:t>
            </a:r>
            <a:r>
              <a:rPr lang="en-US" altLang="zh-TW" sz="2000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z="2000" smtClean="0">
                <a:ea typeface="新細明體" panose="02020500000000000000" pitchFamily="18" charset="-120"/>
              </a:rPr>
              <a:t>t want to permit root login in the console (in /etc/ttys)</a:t>
            </a:r>
          </a:p>
          <a:p>
            <a:pPr lvl="3" eaLnBrk="1" hangingPunct="1">
              <a:buFontTx/>
              <a:buNone/>
            </a:pPr>
            <a:r>
              <a:rPr lang="en-US" altLang="zh-TW" sz="1800" smtClean="0"/>
              <a:t>	ttyv1   "/usr/libexec/getty Pc"         cons25  on  secure</a:t>
            </a:r>
          </a:p>
          <a:p>
            <a:pPr lvl="3" eaLnBrk="1" hangingPunct="1">
              <a:buFontTx/>
              <a:buNone/>
            </a:pPr>
            <a:r>
              <a:rPr lang="en-US" altLang="zh-TW" sz="1800" smtClean="0">
                <a:ea typeface="新細明體" panose="02020500000000000000" pitchFamily="18" charset="-120"/>
                <a:sym typeface="Wingdings" panose="05000000000000000000" pitchFamily="2" charset="2"/>
              </a:rPr>
              <a:t></a:t>
            </a:r>
            <a:r>
              <a:rPr lang="en-US" altLang="zh-TW" sz="1800" smtClean="0">
                <a:sym typeface="Wingdings" panose="05000000000000000000" pitchFamily="2" charset="2"/>
              </a:rPr>
              <a:t>ttyv1   "/usr/libexec/getty Pc"         cons25  on  </a:t>
            </a:r>
            <a:r>
              <a:rPr lang="en-US" altLang="zh-TW" sz="1800" i="1" smtClean="0">
                <a:solidFill>
                  <a:schemeClr val="hlink"/>
                </a:solidFill>
                <a:sym typeface="Wingdings" panose="05000000000000000000" pitchFamily="2" charset="2"/>
              </a:rPr>
              <a:t>insecure</a:t>
            </a:r>
            <a:endParaRPr lang="en-US" altLang="zh-TW" sz="1800" i="1" smtClean="0">
              <a:solidFill>
                <a:schemeClr val="hlink"/>
              </a:solidFill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z="2400" smtClean="0">
                <a:ea typeface="新細明體" panose="02020500000000000000" pitchFamily="18" charset="-120"/>
              </a:rPr>
              <a:t>Remote login (login via ssh)</a:t>
            </a:r>
          </a:p>
          <a:p>
            <a:pPr lvl="2" eaLnBrk="1" hangingPunct="1"/>
            <a:r>
              <a:rPr lang="en-US" altLang="zh-TW" sz="2000" smtClean="0">
                <a:ea typeface="新細明體" panose="02020500000000000000" pitchFamily="18" charset="-120"/>
              </a:rPr>
              <a:t>sshd:</a:t>
            </a:r>
          </a:p>
          <a:p>
            <a:pPr lvl="3" eaLnBrk="1" hangingPunct="1">
              <a:buFontTx/>
              <a:buNone/>
            </a:pPr>
            <a:r>
              <a:rPr lang="en-US" altLang="zh-TW" sz="1800" smtClean="0">
                <a:ea typeface="新細明體" panose="02020500000000000000" pitchFamily="18" charset="-120"/>
              </a:rPr>
              <a:t>/etc/ssh/sshd_config</a:t>
            </a:r>
          </a:p>
          <a:p>
            <a:pPr lvl="3" eaLnBrk="1" hangingPunct="1">
              <a:buFontTx/>
              <a:buNone/>
            </a:pPr>
            <a:r>
              <a:rPr lang="en-US" altLang="zh-TW" sz="1800" smtClean="0">
                <a:ea typeface="新細明體" panose="02020500000000000000" pitchFamily="18" charset="-120"/>
              </a:rPr>
              <a:t>#PermitRootLogin yes</a:t>
            </a:r>
          </a:p>
          <a:p>
            <a:pPr lvl="2" eaLnBrk="1" hangingPunct="1"/>
            <a:r>
              <a:rPr lang="en-US" altLang="zh-TW" sz="2000" smtClean="0">
                <a:solidFill>
                  <a:srgbClr val="FF0000"/>
                </a:solidFill>
                <a:ea typeface="新細明體" panose="02020500000000000000" pitchFamily="18" charset="-120"/>
              </a:rPr>
              <a:t>DON’T DO THAT !!!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Becoming root (2)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su : substitute user identity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su, su -, su </a:t>
            </a:r>
            <a:r>
              <a:rPr lang="en-US" altLang="zh-TW" sz="1800" i="1" smtClean="0">
                <a:ea typeface="新細明體" panose="02020500000000000000" pitchFamily="18" charset="-120"/>
              </a:rPr>
              <a:t>username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smtClean="0"/>
              <a:t>※ Environment is unmodified with the exception of USER, HOME, SHELL which will be changed to target user.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r>
              <a:rPr lang="en-US" altLang="zh-TW" sz="1800" smtClean="0"/>
              <a:t>※ “su -” will simulate as a full login. (All environment variables changed)</a:t>
            </a:r>
            <a:endParaRPr lang="en-US" altLang="zh-TW" sz="1800" i="1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sudo : a limited su (security/sudo)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Subdivide superuser</a:t>
            </a:r>
            <a:r>
              <a:rPr lang="en-US" altLang="zh-TW" sz="1800" smtClean="0">
                <a:latin typeface="Times" panose="02020603050405020304" pitchFamily="18" charset="0"/>
                <a:ea typeface="新細明體" panose="02020500000000000000" pitchFamily="18" charset="-120"/>
              </a:rPr>
              <a:t>’</a:t>
            </a:r>
            <a:r>
              <a:rPr lang="en-US" altLang="zh-TW" sz="1800" smtClean="0">
                <a:ea typeface="新細明體" panose="02020500000000000000" pitchFamily="18" charset="-120"/>
              </a:rPr>
              <a:t>s power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b="1" smtClean="0">
                <a:solidFill>
                  <a:schemeClr val="hlink"/>
                </a:solidFill>
                <a:ea typeface="新細明體" panose="02020500000000000000" pitchFamily="18" charset="-120"/>
              </a:rPr>
              <a:t>Who</a:t>
            </a:r>
            <a:r>
              <a:rPr lang="en-US" altLang="zh-TW" sz="1600" smtClean="0">
                <a:ea typeface="新細明體" panose="02020500000000000000" pitchFamily="18" charset="-120"/>
              </a:rPr>
              <a:t> can execute </a:t>
            </a:r>
            <a:r>
              <a:rPr lang="en-US" altLang="zh-TW" sz="1600" b="1" smtClean="0">
                <a:solidFill>
                  <a:schemeClr val="hlink"/>
                </a:solidFill>
                <a:ea typeface="新細明體" panose="02020500000000000000" pitchFamily="18" charset="-120"/>
              </a:rPr>
              <a:t>what command</a:t>
            </a:r>
            <a:r>
              <a:rPr lang="en-US" altLang="zh-TW" sz="1600" smtClean="0">
                <a:ea typeface="新細明體" panose="02020500000000000000" pitchFamily="18" charset="-120"/>
              </a:rPr>
              <a:t> on </a:t>
            </a:r>
            <a:r>
              <a:rPr lang="en-US" altLang="zh-TW" sz="1600" b="1" smtClean="0">
                <a:solidFill>
                  <a:schemeClr val="hlink"/>
                </a:solidFill>
                <a:ea typeface="新細明體" panose="02020500000000000000" pitchFamily="18" charset="-120"/>
              </a:rPr>
              <a:t>which host </a:t>
            </a:r>
            <a:r>
              <a:rPr lang="en-US" altLang="zh-TW" sz="1600" smtClean="0">
                <a:ea typeface="新細明體" panose="02020500000000000000" pitchFamily="18" charset="-120"/>
              </a:rPr>
              <a:t>as </a:t>
            </a:r>
            <a:r>
              <a:rPr lang="en-US" altLang="zh-TW" sz="1600" b="1" smtClean="0">
                <a:solidFill>
                  <a:schemeClr val="hlink"/>
                </a:solidFill>
                <a:ea typeface="新細明體" panose="02020500000000000000" pitchFamily="18" charset="-120"/>
              </a:rPr>
              <a:t>whom</a:t>
            </a:r>
            <a:r>
              <a:rPr lang="en-US" altLang="zh-TW" sz="1600" smtClean="0">
                <a:ea typeface="新細明體" panose="02020500000000000000" pitchFamily="18" charset="-120"/>
              </a:rPr>
              <a:t>.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Each command executed through sudo will be logged (/var/log/auth.log)</a:t>
            </a: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zh-TW" sz="180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  <a:buFontTx/>
              <a:buNone/>
            </a:pPr>
            <a:endParaRPr lang="en-US" altLang="zh-TW" sz="180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endParaRPr lang="en-US" altLang="zh-TW" sz="1800" smtClean="0">
              <a:ea typeface="新細明體" panose="02020500000000000000" pitchFamily="18" charset="-120"/>
            </a:endParaRP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Edit /usr/local/etc/sudoers using </a:t>
            </a:r>
            <a:r>
              <a:rPr lang="en-US" altLang="zh-TW" sz="1800" b="1" smtClean="0">
                <a:ea typeface="新細明體" panose="02020500000000000000" pitchFamily="18" charset="-120"/>
              </a:rPr>
              <a:t>visudo </a:t>
            </a:r>
            <a:r>
              <a:rPr lang="en-US" altLang="zh-TW" sz="1800" smtClean="0">
                <a:ea typeface="新細明體" panose="02020500000000000000" pitchFamily="18" charset="-120"/>
              </a:rPr>
              <a:t>command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b="1" smtClean="0">
                <a:ea typeface="新細明體" panose="02020500000000000000" pitchFamily="18" charset="-120"/>
              </a:rPr>
              <a:t>visudo can check mutual exclusive access of sudoers file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b="1" smtClean="0">
                <a:ea typeface="新細明體" panose="02020500000000000000" pitchFamily="18" charset="-120"/>
              </a:rPr>
              <a:t>Syntax check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600" b="1" smtClean="0">
                <a:ea typeface="新細明體" panose="02020500000000000000" pitchFamily="18" charset="-120"/>
              </a:rPr>
              <a:t>Change editor</a:t>
            </a:r>
          </a:p>
          <a:p>
            <a:pPr lvl="3" eaLnBrk="1" hangingPunct="1">
              <a:lnSpc>
                <a:spcPct val="90000"/>
              </a:lnSpc>
            </a:pPr>
            <a:r>
              <a:rPr lang="en-US" altLang="zh-TW" sz="1400" b="1" smtClean="0">
                <a:ea typeface="新細明體" panose="02020500000000000000" pitchFamily="18" charset="-120"/>
              </a:rPr>
              <a:t>setenv EDITOR &lt;editor you want&gt;</a:t>
            </a:r>
          </a:p>
        </p:txBody>
      </p:sp>
      <p:sp>
        <p:nvSpPr>
          <p:cNvPr id="24580" name="Text Box 6"/>
          <p:cNvSpPr txBox="1">
            <a:spLocks noChangeArrowheads="1"/>
          </p:cNvSpPr>
          <p:nvPr/>
        </p:nvSpPr>
        <p:spPr bwMode="auto">
          <a:xfrm>
            <a:off x="1143000" y="4362450"/>
            <a:ext cx="6858000" cy="584200"/>
          </a:xfrm>
          <a:prstGeom prst="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>
              <a:defRPr/>
            </a:pPr>
            <a:r>
              <a:rPr lang="en-US" altLang="zh-TW" sz="1600" dirty="0" smtClean="0">
                <a:latin typeface="Times" panose="02020603050405020304" pitchFamily="18" charset="0"/>
              </a:rPr>
              <a:t>Sep 20 02:10:08 NASA </a:t>
            </a:r>
            <a:r>
              <a:rPr lang="en-US" altLang="zh-TW" sz="1600" dirty="0" err="1" smtClean="0">
                <a:latin typeface="Times" panose="02020603050405020304" pitchFamily="18" charset="0"/>
              </a:rPr>
              <a:t>sudo</a:t>
            </a:r>
            <a:r>
              <a:rPr lang="en-US" altLang="zh-TW" sz="1600" dirty="0" smtClean="0">
                <a:latin typeface="Times" panose="02020603050405020304" pitchFamily="18" charset="0"/>
              </a:rPr>
              <a:t>:    </a:t>
            </a:r>
            <a:r>
              <a:rPr lang="en-US" altLang="zh-TW" sz="1600" dirty="0" err="1" smtClean="0">
                <a:latin typeface="Times" panose="02020603050405020304" pitchFamily="18" charset="0"/>
              </a:rPr>
              <a:t>liuyh</a:t>
            </a:r>
            <a:r>
              <a:rPr lang="en-US" altLang="zh-TW" sz="1600" dirty="0" smtClean="0">
                <a:latin typeface="Times" panose="02020603050405020304" pitchFamily="18" charset="0"/>
              </a:rPr>
              <a:t> : TTY=pts/1 ; PWD=/</a:t>
            </a:r>
            <a:r>
              <a:rPr lang="en-US" altLang="zh-TW" sz="1600" dirty="0" err="1" smtClean="0">
                <a:latin typeface="Times" panose="02020603050405020304" pitchFamily="18" charset="0"/>
              </a:rPr>
              <a:t>tmp</a:t>
            </a:r>
            <a:r>
              <a:rPr lang="en-US" altLang="zh-TW" sz="1600" dirty="0" smtClean="0">
                <a:latin typeface="Times" panose="02020603050405020304" pitchFamily="18" charset="0"/>
              </a:rPr>
              <a:t> ;</a:t>
            </a:r>
          </a:p>
          <a:p>
            <a:pPr>
              <a:defRPr/>
            </a:pPr>
            <a:r>
              <a:rPr lang="en-US" altLang="zh-TW" sz="1600" dirty="0" smtClean="0">
                <a:latin typeface="Times" panose="02020603050405020304" pitchFamily="18" charset="0"/>
              </a:rPr>
              <a:t>                                                        USER=root ; COMMAND=/</a:t>
            </a:r>
            <a:r>
              <a:rPr lang="en-US" altLang="zh-TW" sz="1600" dirty="0" err="1" smtClean="0">
                <a:latin typeface="Times" panose="02020603050405020304" pitchFamily="18" charset="0"/>
              </a:rPr>
              <a:t>etc</a:t>
            </a:r>
            <a:r>
              <a:rPr lang="en-US" altLang="zh-TW" sz="1600" dirty="0" smtClean="0">
                <a:latin typeface="Times" panose="02020603050405020304" pitchFamily="18" charset="0"/>
              </a:rPr>
              <a:t>/</a:t>
            </a:r>
            <a:r>
              <a:rPr lang="en-US" altLang="zh-TW" sz="1600" dirty="0" err="1" smtClean="0">
                <a:latin typeface="Times" panose="02020603050405020304" pitchFamily="18" charset="0"/>
              </a:rPr>
              <a:t>rc.d</a:t>
            </a:r>
            <a:r>
              <a:rPr lang="en-US" altLang="zh-TW" sz="1600" dirty="0" smtClean="0">
                <a:latin typeface="Times" panose="02020603050405020304" pitchFamily="18" charset="0"/>
              </a:rPr>
              <a:t>/pf start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Becoming root (3)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696200" cy="4267200"/>
          </a:xfrm>
        </p:spPr>
        <p:txBody>
          <a:bodyPr/>
          <a:lstStyle/>
          <a:p>
            <a:pPr lvl="1" eaLnBrk="1" hangingPunct="1"/>
            <a:r>
              <a:rPr lang="en-US" altLang="zh-TW" u="sng" smtClean="0">
                <a:ea typeface="新細明體" panose="02020500000000000000" pitchFamily="18" charset="-120"/>
              </a:rPr>
              <a:t>sudoers</a:t>
            </a:r>
            <a:r>
              <a:rPr lang="en-US" altLang="zh-TW" smtClean="0">
                <a:ea typeface="新細明體" panose="02020500000000000000" pitchFamily="18" charset="-120"/>
              </a:rPr>
              <a:t> format</a:t>
            </a:r>
          </a:p>
          <a:p>
            <a:pPr lvl="2" eaLnBrk="1" hangingPunct="1"/>
            <a:r>
              <a:rPr lang="en-US" altLang="zh-TW" b="1" smtClean="0">
                <a:solidFill>
                  <a:schemeClr val="hlink"/>
                </a:solidFill>
                <a:ea typeface="新細明體" panose="02020500000000000000" pitchFamily="18" charset="-120"/>
              </a:rPr>
              <a:t>Who</a:t>
            </a:r>
            <a:r>
              <a:rPr lang="en-US" altLang="zh-TW" smtClean="0">
                <a:ea typeface="新細明體" panose="02020500000000000000" pitchFamily="18" charset="-120"/>
              </a:rPr>
              <a:t> can execute </a:t>
            </a:r>
            <a:r>
              <a:rPr lang="en-US" altLang="zh-TW" b="1" smtClean="0">
                <a:solidFill>
                  <a:schemeClr val="hlink"/>
                </a:solidFill>
                <a:ea typeface="新細明體" panose="02020500000000000000" pitchFamily="18" charset="-120"/>
              </a:rPr>
              <a:t>what command</a:t>
            </a:r>
            <a:r>
              <a:rPr lang="en-US" altLang="zh-TW" smtClean="0">
                <a:ea typeface="新細明體" panose="02020500000000000000" pitchFamily="18" charset="-120"/>
              </a:rPr>
              <a:t> on </a:t>
            </a:r>
            <a:r>
              <a:rPr lang="en-US" altLang="zh-TW" b="1" smtClean="0">
                <a:solidFill>
                  <a:schemeClr val="hlink"/>
                </a:solidFill>
                <a:ea typeface="新細明體" panose="02020500000000000000" pitchFamily="18" charset="-120"/>
              </a:rPr>
              <a:t>which host </a:t>
            </a:r>
            <a:r>
              <a:rPr lang="en-US" altLang="zh-TW" smtClean="0">
                <a:ea typeface="新細明體" panose="02020500000000000000" pitchFamily="18" charset="-120"/>
              </a:rPr>
              <a:t>as </a:t>
            </a:r>
            <a:r>
              <a:rPr lang="en-US" altLang="zh-TW" b="1" smtClean="0">
                <a:solidFill>
                  <a:schemeClr val="hlink"/>
                </a:solidFill>
                <a:ea typeface="新細明體" panose="02020500000000000000" pitchFamily="18" charset="-120"/>
              </a:rPr>
              <a:t>whom</a:t>
            </a:r>
          </a:p>
          <a:p>
            <a:pPr lvl="3" eaLnBrk="1" hangingPunct="1"/>
            <a:r>
              <a:rPr lang="en-US" altLang="zh-TW" b="1" smtClean="0">
                <a:ea typeface="新細明體" panose="02020500000000000000" pitchFamily="18" charset="-120"/>
              </a:rPr>
              <a:t>The user to whom the line applies</a:t>
            </a:r>
          </a:p>
          <a:p>
            <a:pPr lvl="3" eaLnBrk="1" hangingPunct="1"/>
            <a:r>
              <a:rPr lang="en-US" altLang="zh-TW" b="1" smtClean="0">
                <a:ea typeface="新細明體" panose="02020500000000000000" pitchFamily="18" charset="-120"/>
              </a:rPr>
              <a:t>The hosts on which the line should be noted</a:t>
            </a:r>
          </a:p>
          <a:p>
            <a:pPr lvl="3" eaLnBrk="1" hangingPunct="1"/>
            <a:r>
              <a:rPr lang="en-US" altLang="zh-TW" b="1" smtClean="0">
                <a:ea typeface="新細明體" panose="02020500000000000000" pitchFamily="18" charset="-120"/>
              </a:rPr>
              <a:t>The commands that the specified users may run</a:t>
            </a:r>
          </a:p>
          <a:p>
            <a:pPr lvl="3" eaLnBrk="1" hangingPunct="1"/>
            <a:r>
              <a:rPr lang="en-US" altLang="zh-TW" b="1" smtClean="0">
                <a:ea typeface="新細明體" panose="02020500000000000000" pitchFamily="18" charset="-120"/>
              </a:rPr>
              <a:t>The users as whom they may be executed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Use absolute path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900238" y="3810000"/>
            <a:ext cx="6176962" cy="19304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Host_Alias	BSD=bsd1,bsd2,alumni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Host_Alias	LINUX=linux1,linux2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 sz="2000"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Cmnd_Alias	DUMP=/usr/sbin/dump, /usr/sbin/restore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Cmnd_Alias	PRINT=/usr/bin/lpc, /usr/bin/lprm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Cmnd_Alias	SHELLS=/bin/sh, /bin/tcsh, /bin/csh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Becoming root (4)</a:t>
            </a:r>
          </a:p>
        </p:txBody>
      </p:sp>
      <p:sp>
        <p:nvSpPr>
          <p:cNvPr id="38915" name="Text Box 4"/>
          <p:cNvSpPr txBox="1">
            <a:spLocks noChangeArrowheads="1"/>
          </p:cNvSpPr>
          <p:nvPr/>
        </p:nvSpPr>
        <p:spPr bwMode="auto">
          <a:xfrm>
            <a:off x="1600200" y="1371600"/>
            <a:ext cx="6176963" cy="53244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Host_Alias	BSD=bsd1,bsd2,alumni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Host_Alias	LINUX=linux1,linux2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 sz="2000"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Cmnd_Alias	PRINT=/usr/bin/lpc, /usr/bin/lprm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Cmnd_Alias	SHELLS=/bin/sh, /bin/tcsh, /bin/csh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Cmnd_Alias	SU=/usr/bin/su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 sz="2000"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User_Alias	wwwTA=jnlin, ystseng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User_Alias	printTA=thchen, jnlin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 sz="2000"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Runas_Alias	NOBODY=nobody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 sz="2000"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chiahung	ALL=ALL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liuyh		ALL=(ALL)ALL,!SHELLS,!SU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printTA		csduty=PRINT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wwwTA		BSD=(NOBODY)/usr/bin/more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%wheel		ALL=NOPASSWD:/sbin/shutdown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Becoming root (5)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924800" cy="4267200"/>
          </a:xfrm>
        </p:spPr>
        <p:txBody>
          <a:bodyPr/>
          <a:lstStyle/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% sudo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mtClean="0">
                <a:ea typeface="新細明體" panose="02020500000000000000" pitchFamily="18" charset="-120"/>
              </a:rPr>
              <a:t>u nobody more /usr/local/etc/apache/httpd.conf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% cp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-</a:t>
            </a:r>
            <a:r>
              <a:rPr lang="en-US" altLang="zh-TW" smtClean="0">
                <a:ea typeface="新細明體" panose="02020500000000000000" pitchFamily="18" charset="-120"/>
              </a:rPr>
              <a:t>p /bin/csh /tmp/csh; sudo /tmp/csh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1447800" y="4800600"/>
            <a:ext cx="6176963" cy="13239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Cmnd_Alias	SHELLS=/bin/sh, /bin/tcsh, /bin/csh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Cmnd_Alias	SU=/usr/bin/su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 sz="2000"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latin typeface="Times" panose="02020603050405020304" pitchFamily="18" charset="0"/>
                <a:ea typeface="新細明體" panose="02020500000000000000" pitchFamily="18" charset="-120"/>
              </a:rPr>
              <a:t>liuyh		ALL=(ALL)ALL,!SHELLS,!SU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altLang="zh-TW" dirty="0" err="1" smtClean="0"/>
              <a:t>sudoers</a:t>
            </a:r>
            <a:r>
              <a:rPr lang="en-US" altLang="zh-TW" dirty="0" smtClean="0"/>
              <a:t> Example</a:t>
            </a:r>
            <a:endParaRPr lang="zh-TW" altLang="en-US" dirty="0"/>
          </a:p>
        </p:txBody>
      </p:sp>
      <p:sp>
        <p:nvSpPr>
          <p:cNvPr id="4096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smtClean="0"/>
              <a:t>liuyh	ALL=(ALL) ALL</a:t>
            </a:r>
          </a:p>
          <a:p>
            <a:r>
              <a:rPr lang="en-US" altLang="zh-TW" smtClean="0"/>
              <a:t>%wheel	ALL=(ALL) NOPASSWD: ALL</a:t>
            </a:r>
            <a:endParaRPr lang="zh-TW" altLang="en-US" smtClean="0"/>
          </a:p>
        </p:txBody>
      </p:sp>
      <p:sp>
        <p:nvSpPr>
          <p:cNvPr id="40964" name="Text Box 4"/>
          <p:cNvSpPr txBox="1">
            <a:spLocks noChangeArrowheads="1"/>
          </p:cNvSpPr>
          <p:nvPr/>
        </p:nvSpPr>
        <p:spPr bwMode="auto">
          <a:xfrm>
            <a:off x="1001713" y="2590800"/>
            <a:ext cx="7140575" cy="314007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##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## User privilege specification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##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root ALL=(ALL) ALL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liuyh ALL=(ALL) ALL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 sz="180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## Uncomment to allow members of group wheel to execute any command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#%wheel ALL=(ALL) ALL</a:t>
            </a:r>
          </a:p>
          <a:p>
            <a:pPr>
              <a:spcBef>
                <a:spcPct val="0"/>
              </a:spcBef>
              <a:buFontTx/>
              <a:buNone/>
            </a:pPr>
            <a:endParaRPr kumimoji="0" lang="en-US" altLang="zh-TW" sz="1800">
              <a:solidFill>
                <a:schemeClr val="bg1"/>
              </a:solidFill>
              <a:latin typeface="Times" panose="02020603050405020304" pitchFamily="18" charset="0"/>
              <a:ea typeface="新細明體" panose="02020500000000000000" pitchFamily="18" charset="-120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## Same thing without a password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8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 %wheel ALL=(ALL) NOPASSWD: 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Advantage of sudo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Accountability is much improved because of command logging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Operators can do chores without unlimited root privileges</a:t>
            </a:r>
          </a:p>
          <a:p>
            <a:pPr eaLnBrk="1" hangingPunct="1">
              <a:lnSpc>
                <a:spcPct val="80000"/>
              </a:lnSpc>
            </a:pPr>
            <a:endParaRPr lang="en-US" altLang="zh-TW" sz="200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The real root password can be known to only one or two people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It</a:t>
            </a:r>
            <a:r>
              <a:rPr lang="en-US" altLang="zh-TW" sz="2000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z="2000" smtClean="0">
                <a:ea typeface="新細明體" panose="02020500000000000000" pitchFamily="18" charset="-120"/>
              </a:rPr>
              <a:t>s faster to use sudo than to run su or login as root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Privileges can be revoked without the need to change the root password</a:t>
            </a:r>
          </a:p>
          <a:p>
            <a:pPr eaLnBrk="1" hangingPunct="1">
              <a:lnSpc>
                <a:spcPct val="80000"/>
              </a:lnSpc>
            </a:pPr>
            <a:endParaRPr lang="en-US" altLang="zh-TW" sz="2000" smtClean="0">
              <a:ea typeface="新細明體" panose="02020500000000000000" pitchFamily="18" charset="-120"/>
            </a:endParaRP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A canonical list of all users with root privileges is maintained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There is less chance of a root shell being left unattended</a:t>
            </a:r>
          </a:p>
          <a:p>
            <a:pPr eaLnBrk="1" hangingPunct="1">
              <a:lnSpc>
                <a:spcPct val="8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A single file can be used to control access for an entire network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dirty="0" smtClean="0">
                <a:ea typeface="新細明體" pitchFamily="18" charset="-120"/>
              </a:rPr>
              <a:t>ID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90600" y="1447800"/>
            <a:ext cx="7772400" cy="4267200"/>
          </a:xfrm>
        </p:spPr>
        <p:txBody>
          <a:bodyPr/>
          <a:lstStyle/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User ID, Group ID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% </a:t>
            </a:r>
            <a:r>
              <a:rPr lang="en-US" altLang="zh-TW" sz="1800" b="1" smtClean="0">
                <a:ea typeface="新細明體" panose="02020500000000000000" pitchFamily="18" charset="-120"/>
              </a:rPr>
              <a:t>id</a:t>
            </a:r>
            <a:r>
              <a:rPr lang="en-US" altLang="zh-TW" sz="1800" smtClean="0">
                <a:ea typeface="新細明體" panose="02020500000000000000" pitchFamily="18" charset="-120"/>
              </a:rPr>
              <a:t> liuyh</a:t>
            </a:r>
          </a:p>
          <a:p>
            <a:pPr lvl="2" eaLnBrk="1" hangingPunct="1"/>
            <a:r>
              <a:rPr lang="nl-NL" altLang="zh-TW" sz="1200" smtClean="0">
                <a:ea typeface="新細明體" panose="02020500000000000000" pitchFamily="18" charset="-120"/>
              </a:rPr>
              <a:t>uid=10047(liuyh) gid=200(dcs) groups=200(dcs),0(wheel),700(ta),800(security),888(wwwadm)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% </a:t>
            </a:r>
            <a:r>
              <a:rPr lang="en-US" altLang="zh-TW" sz="1800" b="1" smtClean="0">
                <a:ea typeface="新細明體" panose="02020500000000000000" pitchFamily="18" charset="-120"/>
              </a:rPr>
              <a:t>id</a:t>
            </a:r>
            <a:r>
              <a:rPr lang="en-US" altLang="zh-TW" sz="1800" smtClean="0">
                <a:ea typeface="新細明體" panose="02020500000000000000" pitchFamily="18" charset="-120"/>
              </a:rPr>
              <a:t> 10047</a:t>
            </a:r>
          </a:p>
          <a:p>
            <a:pPr lvl="2" eaLnBrk="1" hangingPunct="1"/>
            <a:r>
              <a:rPr lang="nl-NL" altLang="zh-TW" sz="1200" smtClean="0">
                <a:ea typeface="新細明體" panose="02020500000000000000" pitchFamily="18" charset="-120"/>
              </a:rPr>
              <a:t>uid=10047(liuyh) gid=200(dcs) groups=200(dcs),0(wheel),700(ta),800(security),888(wwwadm)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Super user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root</a:t>
            </a:r>
          </a:p>
          <a:p>
            <a:pPr lvl="2" eaLnBrk="1" hangingPunct="1"/>
            <a:r>
              <a:rPr lang="en-US" altLang="zh-TW" sz="1200" smtClean="0">
                <a:ea typeface="新細明體" panose="02020500000000000000" pitchFamily="18" charset="-120"/>
              </a:rPr>
              <a:t>uid=0(root) gid=0(wheel) groups=0(wheel),5(operator)</a:t>
            </a:r>
          </a:p>
          <a:p>
            <a:pPr eaLnBrk="1" hangingPunct="1"/>
            <a:r>
              <a:rPr lang="en-US" altLang="zh-TW" sz="2000" smtClean="0">
                <a:ea typeface="新細明體" panose="02020500000000000000" pitchFamily="18" charset="-120"/>
              </a:rPr>
              <a:t>Other Important Users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daemon: owner of unprivileged software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bin: owner of system commands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sys: owner of the kernel and memory images</a:t>
            </a:r>
          </a:p>
          <a:p>
            <a:pPr lvl="1" eaLnBrk="1" hangingPunct="1"/>
            <a:r>
              <a:rPr lang="en-US" altLang="zh-TW" sz="1800" smtClean="0">
                <a:ea typeface="新細明體" panose="02020500000000000000" pitchFamily="18" charset="-120"/>
              </a:rPr>
              <a:t>nobody: owner of nothing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mtClean="0">
                <a:ea typeface="新細明體" pitchFamily="18" charset="-120"/>
              </a:rPr>
              <a:t>Steps to add a new user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 eaLnBrk="1" hangingPunct="1">
              <a:buFontTx/>
              <a:buAutoNum type="arabicPeriod"/>
            </a:pPr>
            <a:r>
              <a:rPr lang="en-US" altLang="zh-TW" smtClean="0">
                <a:ea typeface="新細明體" panose="02020500000000000000" pitchFamily="18" charset="-120"/>
              </a:rPr>
              <a:t>Edit the password and group files</a:t>
            </a:r>
          </a:p>
          <a:p>
            <a:pPr marL="914400" lvl="1" indent="-457200" eaLnBrk="1" hangingPunct="1">
              <a:buFontTx/>
              <a:buChar char="&gt;"/>
            </a:pPr>
            <a:r>
              <a:rPr lang="en-US" altLang="zh-TW" smtClean="0">
                <a:ea typeface="新細明體" panose="02020500000000000000" pitchFamily="18" charset="-120"/>
              </a:rPr>
              <a:t>vipw, pw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zh-TW" smtClean="0">
                <a:ea typeface="新細明體" panose="02020500000000000000" pitchFamily="18" charset="-120"/>
              </a:rPr>
              <a:t>Set an initial password</a:t>
            </a:r>
          </a:p>
          <a:p>
            <a:pPr marL="914400" lvl="1" indent="-457200" eaLnBrk="1" hangingPunct="1">
              <a:buFontTx/>
              <a:buChar char="&gt;"/>
            </a:pPr>
            <a:r>
              <a:rPr lang="en-US" altLang="zh-TW" smtClean="0">
                <a:ea typeface="新細明體" panose="02020500000000000000" pitchFamily="18" charset="-120"/>
              </a:rPr>
              <a:t>passwd liuyh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zh-TW" smtClean="0">
                <a:ea typeface="新細明體" panose="02020500000000000000" pitchFamily="18" charset="-120"/>
              </a:rPr>
              <a:t>Set quota</a:t>
            </a:r>
          </a:p>
          <a:p>
            <a:pPr marL="914400" lvl="1" indent="-457200" eaLnBrk="1" hangingPunct="1">
              <a:buFontTx/>
              <a:buChar char="&gt;"/>
            </a:pPr>
            <a:r>
              <a:rPr lang="en-US" altLang="zh-TW" smtClean="0">
                <a:ea typeface="新細明體" panose="02020500000000000000" pitchFamily="18" charset="-120"/>
              </a:rPr>
              <a:t>edquota liuyh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zh-TW" smtClean="0">
                <a:ea typeface="新細明體" panose="02020500000000000000" pitchFamily="18" charset="-120"/>
              </a:rPr>
              <a:t>Create user home directory</a:t>
            </a:r>
          </a:p>
          <a:p>
            <a:pPr marL="914400" lvl="1" indent="-457200" eaLnBrk="1" hangingPunct="1">
              <a:buFontTx/>
              <a:buChar char="&gt;"/>
            </a:pPr>
            <a:r>
              <a:rPr lang="en-US" altLang="zh-TW" smtClean="0">
                <a:ea typeface="新細明體" panose="02020500000000000000" pitchFamily="18" charset="-120"/>
              </a:rPr>
              <a:t>mkdir /home/liuyh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zh-TW" smtClean="0">
                <a:ea typeface="新細明體" panose="02020500000000000000" pitchFamily="18" charset="-120"/>
              </a:rPr>
              <a:t>Copy startup files to user</a:t>
            </a:r>
            <a:r>
              <a:rPr lang="en-US" altLang="zh-TW" smtClean="0">
                <a:latin typeface="Verdana" panose="020B0604030504040204" pitchFamily="34" charset="0"/>
                <a:ea typeface="新細明體" panose="02020500000000000000" pitchFamily="18" charset="-120"/>
              </a:rPr>
              <a:t>’</a:t>
            </a:r>
            <a:r>
              <a:rPr lang="en-US" altLang="zh-TW" smtClean="0">
                <a:ea typeface="新細明體" panose="02020500000000000000" pitchFamily="18" charset="-120"/>
              </a:rPr>
              <a:t>s home (optional)</a:t>
            </a:r>
          </a:p>
          <a:p>
            <a:pPr marL="533400" indent="-533400" eaLnBrk="1" hangingPunct="1">
              <a:buFontTx/>
              <a:buAutoNum type="arabicPeriod"/>
            </a:pPr>
            <a:r>
              <a:rPr lang="en-US" altLang="zh-TW" smtClean="0">
                <a:ea typeface="新細明體" panose="02020500000000000000" pitchFamily="18" charset="-120"/>
              </a:rPr>
              <a:t>Set the file/directory owner to the user</a:t>
            </a:r>
          </a:p>
          <a:p>
            <a:pPr marL="914400" lvl="1" indent="-457200" eaLnBrk="1" hangingPunct="1">
              <a:buFontTx/>
              <a:buChar char="&gt;"/>
            </a:pPr>
            <a:r>
              <a:rPr lang="en-US" altLang="zh-TW" smtClean="0">
                <a:solidFill>
                  <a:srgbClr val="000000"/>
                </a:solidFill>
                <a:ea typeface="新細明體" panose="02020500000000000000" pitchFamily="18" charset="-120"/>
              </a:rPr>
              <a:t>chown -R liuyh:dcs /home/liuyh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 to add a new user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1. password and group file (1)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/etc/passwd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Store user information: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Login name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Encrypted password (* or x)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UID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Default GID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GECOS information</a:t>
            </a:r>
          </a:p>
          <a:p>
            <a:pPr lvl="3" eaLnBrk="1" hangingPunct="1"/>
            <a:r>
              <a:rPr lang="en-US" altLang="zh-TW" smtClean="0">
                <a:ea typeface="新細明體" panose="02020500000000000000" pitchFamily="18" charset="-120"/>
              </a:rPr>
              <a:t>Full name, office, extension, home phone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Home directory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Login shell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Each is separated by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: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endParaRPr lang="en-US" altLang="zh-TW" smtClean="0">
              <a:ea typeface="新細明體" panose="02020500000000000000" pitchFamily="18" charset="-120"/>
            </a:endParaRPr>
          </a:p>
        </p:txBody>
      </p:sp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1676400" y="5562600"/>
            <a:ext cx="6629400" cy="70802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liuyh@NASA /etc $ grep liuyh passwd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liuyh:*:1002:20:User &amp;:/home/liuyh:/bin/tcsh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 to add a new user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1. password and group file (2)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Encrypted password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The encrypted password is stored in shadow file for security reason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/etc/master.passwd	(BSD)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/etc/shadow		(Linux)</a:t>
            </a: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827088" y="3733800"/>
            <a:ext cx="7554912" cy="554038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liuyh@NASA /etc $ sudo grep liuyh master.passwd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5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liuyh:$1$4KQcUPbi$/nVs5bPDUXoyLLxw9Yp9D.:1002:20::0:0:User &amp;:/home/liuyh:/bin/tcsh</a:t>
            </a:r>
          </a:p>
        </p:txBody>
      </p: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838200" y="2971800"/>
            <a:ext cx="5029200" cy="5842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liuyh@NASA /etc $ grep liuyh passwd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liuyh:*:1002:20:User &amp;:/home/liuyh:/bin/tcsh</a:t>
            </a:r>
          </a:p>
        </p:txBody>
      </p:sp>
      <p:sp>
        <p:nvSpPr>
          <p:cNvPr id="12294" name="Text Box 6"/>
          <p:cNvSpPr txBox="1">
            <a:spLocks noChangeArrowheads="1"/>
          </p:cNvSpPr>
          <p:nvPr/>
        </p:nvSpPr>
        <p:spPr bwMode="auto">
          <a:xfrm>
            <a:off x="6477000" y="3048000"/>
            <a:ext cx="247808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/etc/passwd (BSD)</a:t>
            </a:r>
          </a:p>
        </p:txBody>
      </p:sp>
      <p:sp>
        <p:nvSpPr>
          <p:cNvPr id="12295" name="Text Box 7"/>
          <p:cNvSpPr txBox="1">
            <a:spLocks noChangeArrowheads="1"/>
          </p:cNvSpPr>
          <p:nvPr/>
        </p:nvSpPr>
        <p:spPr bwMode="auto">
          <a:xfrm>
            <a:off x="6500813" y="4343400"/>
            <a:ext cx="2490787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/etc/master.passwd</a:t>
            </a:r>
          </a:p>
        </p:txBody>
      </p:sp>
      <p:sp>
        <p:nvSpPr>
          <p:cNvPr id="12296" name="Text Box 8"/>
          <p:cNvSpPr txBox="1">
            <a:spLocks noChangeArrowheads="1"/>
          </p:cNvSpPr>
          <p:nvPr/>
        </p:nvSpPr>
        <p:spPr bwMode="auto">
          <a:xfrm>
            <a:off x="838200" y="5715000"/>
            <a:ext cx="6219825" cy="5842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[liuyh@yhlinux /etc] sudo grep liuyh passwd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liuyh:$1$4KQcUPbi$/nVs5bPDUXoyLLxw9Yp9D.:14529:0:99999:7:::</a:t>
            </a:r>
          </a:p>
        </p:txBody>
      </p:sp>
      <p:sp>
        <p:nvSpPr>
          <p:cNvPr id="12297" name="Text Box 9"/>
          <p:cNvSpPr txBox="1">
            <a:spLocks noChangeArrowheads="1"/>
          </p:cNvSpPr>
          <p:nvPr/>
        </p:nvSpPr>
        <p:spPr bwMode="auto">
          <a:xfrm>
            <a:off x="7086600" y="5791200"/>
            <a:ext cx="16383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/etc/shadow</a:t>
            </a:r>
          </a:p>
        </p:txBody>
      </p:sp>
      <p:sp>
        <p:nvSpPr>
          <p:cNvPr id="12298" name="Text Box 10"/>
          <p:cNvSpPr txBox="1">
            <a:spLocks noChangeArrowheads="1"/>
          </p:cNvSpPr>
          <p:nvPr/>
        </p:nvSpPr>
        <p:spPr bwMode="auto">
          <a:xfrm>
            <a:off x="838200" y="4876800"/>
            <a:ext cx="5105400" cy="5842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[liuyh@yhlinux /etc] grep liuyh passwd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6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liuyh:x:1002:20:User &amp;:/home/liuyh:/bin/tcsh</a:t>
            </a:r>
          </a:p>
        </p:txBody>
      </p:sp>
      <p:sp>
        <p:nvSpPr>
          <p:cNvPr id="12299" name="Text Box 11"/>
          <p:cNvSpPr txBox="1">
            <a:spLocks noChangeArrowheads="1"/>
          </p:cNvSpPr>
          <p:nvPr/>
        </p:nvSpPr>
        <p:spPr bwMode="auto">
          <a:xfrm>
            <a:off x="6477000" y="4953000"/>
            <a:ext cx="2611438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>
                <a:latin typeface="Times" panose="02020603050405020304" pitchFamily="18" charset="0"/>
                <a:ea typeface="新細明體" panose="02020500000000000000" pitchFamily="18" charset="-120"/>
              </a:rPr>
              <a:t>/etc/passwd (Linux)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 to add a new user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1. password and group file (3)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Encrypted methods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des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Plaintext: at most 8 characters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Cipher: 13 characters long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vFj42r/HzGqXk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md5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Plaintext: arbitrary length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Cipher: 34 characters long started with </a:t>
            </a:r>
            <a:r>
              <a:rPr lang="en-US" altLang="zh-TW" sz="140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400" smtClean="0">
                <a:ea typeface="新細明體" panose="02020500000000000000" pitchFamily="18" charset="-120"/>
              </a:rPr>
              <a:t>$1$</a:t>
            </a:r>
            <a:r>
              <a:rPr lang="en-US" altLang="zh-TW" sz="140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smtClean="0">
                <a:solidFill>
                  <a:srgbClr val="FF0000"/>
                </a:solidFill>
                <a:ea typeface="新細明體" panose="02020500000000000000" pitchFamily="18" charset="-120"/>
              </a:rPr>
              <a:t>$</a:t>
            </a:r>
            <a:r>
              <a:rPr lang="en-US" altLang="zh-TW" sz="1400" smtClean="0">
                <a:ea typeface="新細明體" panose="02020500000000000000" pitchFamily="18" charset="-120"/>
              </a:rPr>
              <a:t>1</a:t>
            </a:r>
            <a:r>
              <a:rPr lang="en-US" altLang="zh-TW" sz="1400" smtClean="0">
                <a:solidFill>
                  <a:srgbClr val="FF0000"/>
                </a:solidFill>
                <a:ea typeface="新細明體" panose="02020500000000000000" pitchFamily="18" charset="-120"/>
              </a:rPr>
              <a:t>$</a:t>
            </a:r>
            <a:r>
              <a:rPr lang="en-US" altLang="zh-TW" sz="1400" smtClean="0">
                <a:ea typeface="新細明體" panose="02020500000000000000" pitchFamily="18" charset="-120"/>
              </a:rPr>
              <a:t>xbFdBaRp</a:t>
            </a:r>
            <a:r>
              <a:rPr lang="en-US" altLang="zh-TW" sz="1400" smtClean="0">
                <a:solidFill>
                  <a:srgbClr val="FF0000"/>
                </a:solidFill>
                <a:ea typeface="新細明體" panose="02020500000000000000" pitchFamily="18" charset="-120"/>
              </a:rPr>
              <a:t>$</a:t>
            </a:r>
            <a:r>
              <a:rPr lang="en-US" altLang="zh-TW" sz="1400" smtClean="0">
                <a:ea typeface="新細明體" panose="02020500000000000000" pitchFamily="18" charset="-120"/>
              </a:rPr>
              <a:t>zXSp9e4y32ho0MB9Cu2iV0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blf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Plaintext: arbitrary length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Cipher: 60 characters long started with </a:t>
            </a:r>
            <a:r>
              <a:rPr lang="en-US" altLang="zh-TW" sz="1400" smtClean="0">
                <a:latin typeface="Verdana" panose="020B0604030504040204" pitchFamily="34" charset="0"/>
                <a:ea typeface="新細明體" panose="02020500000000000000" pitchFamily="18" charset="-120"/>
              </a:rPr>
              <a:t>“</a:t>
            </a:r>
            <a:r>
              <a:rPr lang="en-US" altLang="zh-TW" sz="1400" smtClean="0">
                <a:ea typeface="新細明體" panose="02020500000000000000" pitchFamily="18" charset="-120"/>
              </a:rPr>
              <a:t>$2a$</a:t>
            </a:r>
            <a:r>
              <a:rPr lang="en-US" altLang="zh-TW" sz="1400" smtClean="0">
                <a:latin typeface="Verdana" panose="020B0604030504040204" pitchFamily="34" charset="0"/>
                <a:ea typeface="新細明體" panose="02020500000000000000" pitchFamily="18" charset="-120"/>
              </a:rPr>
              <a:t>”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smtClean="0">
                <a:solidFill>
                  <a:srgbClr val="FF0000"/>
                </a:solidFill>
                <a:ea typeface="新細明體" panose="02020500000000000000" pitchFamily="18" charset="-120"/>
              </a:rPr>
              <a:t>$</a:t>
            </a:r>
            <a:r>
              <a:rPr lang="en-US" altLang="zh-TW" sz="1400" smtClean="0">
                <a:ea typeface="新細明體" panose="02020500000000000000" pitchFamily="18" charset="-120"/>
              </a:rPr>
              <a:t>2a</a:t>
            </a:r>
            <a:r>
              <a:rPr lang="en-US" altLang="zh-TW" sz="1400" smtClean="0">
                <a:solidFill>
                  <a:srgbClr val="FF0000"/>
                </a:solidFill>
                <a:ea typeface="新細明體" panose="02020500000000000000" pitchFamily="18" charset="-120"/>
              </a:rPr>
              <a:t>$</a:t>
            </a:r>
            <a:r>
              <a:rPr lang="en-US" altLang="zh-TW" sz="1400" smtClean="0">
                <a:ea typeface="新細明體" panose="02020500000000000000" pitchFamily="18" charset="-120"/>
              </a:rPr>
              <a:t>04</a:t>
            </a:r>
            <a:r>
              <a:rPr lang="en-US" altLang="zh-TW" sz="1400" smtClean="0">
                <a:solidFill>
                  <a:srgbClr val="FF0000"/>
                </a:solidFill>
                <a:ea typeface="新細明體" panose="02020500000000000000" pitchFamily="18" charset="-120"/>
              </a:rPr>
              <a:t>$</a:t>
            </a:r>
            <a:r>
              <a:rPr lang="en-US" altLang="zh-TW" sz="1400" smtClean="0">
                <a:ea typeface="新細明體" panose="02020500000000000000" pitchFamily="18" charset="-120"/>
              </a:rPr>
              <a:t>jn9vc7dDJOX7V335o3.RoujuK/uoBYDg1xZs1OcBOrIXve3d1Cbm6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sha512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Plaintext: arbitrary length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smtClean="0">
                <a:ea typeface="新細明體" panose="02020500000000000000" pitchFamily="18" charset="-120"/>
              </a:rPr>
              <a:t>Cipher: 106 characters long started with “$6$”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zh-TW" sz="1400" smtClean="0">
                <a:solidFill>
                  <a:srgbClr val="FF0000"/>
                </a:solidFill>
                <a:ea typeface="新細明體" panose="02020500000000000000" pitchFamily="18" charset="-120"/>
              </a:rPr>
              <a:t>$</a:t>
            </a:r>
            <a:r>
              <a:rPr lang="en-US" altLang="zh-TW" sz="1400" smtClean="0">
                <a:ea typeface="新細明體" panose="02020500000000000000" pitchFamily="18" charset="-120"/>
              </a:rPr>
              <a:t>6</a:t>
            </a:r>
            <a:r>
              <a:rPr lang="en-US" altLang="zh-TW" sz="1400" smtClean="0">
                <a:solidFill>
                  <a:srgbClr val="FF0000"/>
                </a:solidFill>
                <a:ea typeface="新細明體" panose="02020500000000000000" pitchFamily="18" charset="-120"/>
              </a:rPr>
              <a:t>$</a:t>
            </a:r>
            <a:r>
              <a:rPr lang="en-US" altLang="zh-TW" sz="1400" smtClean="0">
                <a:ea typeface="新細明體" panose="02020500000000000000" pitchFamily="18" charset="-120"/>
              </a:rPr>
              <a:t>o4B4Pa/ql3PpRAQo</a:t>
            </a:r>
            <a:r>
              <a:rPr lang="en-US" altLang="zh-TW" sz="1400" smtClean="0">
                <a:solidFill>
                  <a:srgbClr val="FF0000"/>
                </a:solidFill>
                <a:ea typeface="新細明體" panose="02020500000000000000" pitchFamily="18" charset="-120"/>
              </a:rPr>
              <a:t>$</a:t>
            </a:r>
            <a:r>
              <a:rPr lang="en-US" altLang="zh-TW" sz="1400" smtClean="0">
                <a:ea typeface="新細明體" panose="02020500000000000000" pitchFamily="18" charset="-120"/>
              </a:rPr>
              <a:t>196.cCzrTCOIpPqk.VX7EqR0YNtf0dRLdx5Hzl6S7uGaPz4EDJdoXnmsSf.A21xS2zimI1XsHAglCR2Pw7ols1</a:t>
            </a:r>
            <a:endParaRPr lang="en-US" altLang="zh-TW" sz="1600" smtClean="0">
              <a:latin typeface="Verdana" panose="020B0604030504040204" pitchFamily="34" charset="0"/>
              <a:ea typeface="新細明體" panose="02020500000000000000" pitchFamily="18" charset="-12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zh-TW" sz="2000" smtClean="0">
                <a:ea typeface="新細明體" panose="02020500000000000000" pitchFamily="18" charset="-120"/>
              </a:rPr>
              <a:t>login.conf(5), “AUTHENTICATION”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zh-TW" sz="1800" smtClean="0">
                <a:ea typeface="新細明體" panose="02020500000000000000" pitchFamily="18" charset="-120"/>
              </a:rPr>
              <a:t>section: passwd_format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 to add a new user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1. password and group file (4)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GECOS </a:t>
            </a:r>
          </a:p>
          <a:p>
            <a:pPr lvl="1" eaLnBrk="1" hangingPunct="1"/>
            <a:r>
              <a:rPr lang="en-US" altLang="zh-TW" b="1" smtClean="0"/>
              <a:t>G</a:t>
            </a:r>
            <a:r>
              <a:rPr lang="en-US" altLang="zh-TW" smtClean="0"/>
              <a:t>eneral </a:t>
            </a:r>
            <a:r>
              <a:rPr lang="en-US" altLang="zh-TW" b="1" smtClean="0"/>
              <a:t>E</a:t>
            </a:r>
            <a:r>
              <a:rPr lang="en-US" altLang="zh-TW" smtClean="0"/>
              <a:t>lectric </a:t>
            </a:r>
            <a:r>
              <a:rPr lang="en-US" altLang="zh-TW" b="1" smtClean="0"/>
              <a:t>C</a:t>
            </a:r>
            <a:r>
              <a:rPr lang="en-US" altLang="zh-TW" smtClean="0"/>
              <a:t>omprehensive </a:t>
            </a:r>
            <a:r>
              <a:rPr lang="en-US" altLang="zh-TW" b="1" smtClean="0"/>
              <a:t>O</a:t>
            </a:r>
            <a:r>
              <a:rPr lang="en-US" altLang="zh-TW" smtClean="0"/>
              <a:t>perating </a:t>
            </a:r>
            <a:r>
              <a:rPr lang="en-US" altLang="zh-TW" b="1" smtClean="0"/>
              <a:t>S</a:t>
            </a:r>
            <a:r>
              <a:rPr lang="en-US" altLang="zh-TW" smtClean="0"/>
              <a:t>ystem</a:t>
            </a:r>
            <a:endParaRPr lang="en-US" altLang="zh-TW" smtClean="0">
              <a:ea typeface="新細明體" panose="02020500000000000000" pitchFamily="18" charset="-120"/>
            </a:endParaRP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Commonly used to record personal information</a:t>
            </a:r>
          </a:p>
          <a:p>
            <a:pPr lvl="1" eaLnBrk="1" hangingPunct="1"/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,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separated</a:t>
            </a:r>
          </a:p>
          <a:p>
            <a:pPr lvl="1" eaLnBrk="1" hangingPunct="1"/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finger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command will use it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Use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chfn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to change your GECOS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1828800" y="4114800"/>
            <a:ext cx="5105400" cy="22463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#Changing user information for liuyh.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Shell: /bin/tcsh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solidFill>
                  <a:srgbClr val="FFC0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Full Name</a:t>
            </a:r>
            <a:r>
              <a:rPr kumimoji="0" lang="en-US" altLang="zh-TW" sz="20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 User &amp;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solidFill>
                  <a:srgbClr val="FFC0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Office Location</a:t>
            </a:r>
            <a:r>
              <a:rPr kumimoji="0" lang="en-US" altLang="zh-TW" sz="20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solidFill>
                  <a:srgbClr val="FFC0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Office Phone</a:t>
            </a:r>
            <a:r>
              <a:rPr kumimoji="0" lang="en-US" altLang="zh-TW" sz="20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solidFill>
                  <a:srgbClr val="FFC0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Home Phone</a:t>
            </a:r>
            <a:r>
              <a:rPr kumimoji="0" lang="en-US" altLang="zh-TW" sz="20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solidFill>
                  <a:srgbClr val="FFC0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Other information</a:t>
            </a:r>
            <a:r>
              <a:rPr kumimoji="0" lang="en-US" altLang="zh-TW" sz="20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</a:t>
            </a:r>
          </a:p>
        </p:txBody>
      </p:sp>
      <p:sp>
        <p:nvSpPr>
          <p:cNvPr id="15365" name="Text Box 5"/>
          <p:cNvSpPr txBox="1">
            <a:spLocks noChangeArrowheads="1"/>
          </p:cNvSpPr>
          <p:nvPr/>
        </p:nvSpPr>
        <p:spPr bwMode="auto">
          <a:xfrm>
            <a:off x="4953000" y="152400"/>
            <a:ext cx="3028950" cy="27622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2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liuyh:*:1002:20:</a:t>
            </a:r>
            <a:r>
              <a:rPr kumimoji="0" lang="en-US" altLang="zh-TW" sz="1200">
                <a:solidFill>
                  <a:srgbClr val="FFC0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User &amp;</a:t>
            </a:r>
            <a:r>
              <a:rPr kumimoji="0" lang="en-US" altLang="zh-TW" sz="12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:/home/liuyh:/bin/tcsh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altLang="zh-TW" sz="3000" smtClean="0">
                <a:ea typeface="新細明體" pitchFamily="18" charset="-120"/>
              </a:rPr>
              <a:t>Step to add a new user </a:t>
            </a:r>
            <a:r>
              <a:rPr lang="en-US" altLang="zh-TW" sz="3000" smtClean="0">
                <a:latin typeface="Verdana"/>
                <a:ea typeface="新細明體" pitchFamily="18" charset="-120"/>
              </a:rPr>
              <a:t>–</a:t>
            </a:r>
            <a:r>
              <a:rPr lang="en-US" altLang="zh-TW" sz="3000" smtClean="0">
                <a:ea typeface="新細明體" pitchFamily="18" charset="-120"/>
              </a:rPr>
              <a:t/>
            </a:r>
            <a:br>
              <a:rPr lang="en-US" altLang="zh-TW" sz="3000" smtClean="0">
                <a:ea typeface="新細明體" pitchFamily="18" charset="-120"/>
              </a:rPr>
            </a:br>
            <a:r>
              <a:rPr lang="en-US" altLang="zh-TW" sz="3000" smtClean="0">
                <a:ea typeface="新細明體" pitchFamily="18" charset="-120"/>
              </a:rPr>
              <a:t>	1. password and group file (5)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altLang="zh-TW" smtClean="0">
                <a:ea typeface="新細明體" panose="02020500000000000000" pitchFamily="18" charset="-120"/>
              </a:rPr>
              <a:t>Login shell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Command interpreter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/bin/sh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/bin/csh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/bin/tcsh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/bin/bash	(/usr/ports/shells/bash)</a:t>
            </a:r>
          </a:p>
          <a:p>
            <a:pPr lvl="2" eaLnBrk="1" hangingPunct="1"/>
            <a:r>
              <a:rPr lang="en-US" altLang="zh-TW" smtClean="0">
                <a:ea typeface="新細明體" panose="02020500000000000000" pitchFamily="18" charset="-120"/>
              </a:rPr>
              <a:t>/bin/zsh	(/usr/ports/shells/zsh)</a:t>
            </a:r>
          </a:p>
          <a:p>
            <a:pPr lvl="1" eaLnBrk="1" hangingPunct="1"/>
            <a:r>
              <a:rPr lang="en-US" altLang="zh-TW" smtClean="0">
                <a:ea typeface="新細明體" panose="02020500000000000000" pitchFamily="18" charset="-120"/>
              </a:rPr>
              <a:t>Use 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“</a:t>
            </a:r>
            <a:r>
              <a:rPr lang="en-US" altLang="zh-TW" smtClean="0">
                <a:ea typeface="新細明體" panose="02020500000000000000" pitchFamily="18" charset="-120"/>
              </a:rPr>
              <a:t>chsh</a:t>
            </a:r>
            <a:r>
              <a:rPr lang="en-US" altLang="zh-TW" smtClean="0">
                <a:latin typeface="Times" panose="02020603050405020304" pitchFamily="18" charset="0"/>
                <a:ea typeface="新細明體" panose="02020500000000000000" pitchFamily="18" charset="-120"/>
              </a:rPr>
              <a:t>”</a:t>
            </a:r>
            <a:r>
              <a:rPr lang="en-US" altLang="zh-TW" smtClean="0">
                <a:ea typeface="新細明體" panose="02020500000000000000" pitchFamily="18" charset="-120"/>
              </a:rPr>
              <a:t> to change your shell </a:t>
            </a:r>
          </a:p>
        </p:txBody>
      </p:sp>
      <p:sp>
        <p:nvSpPr>
          <p:cNvPr id="16388" name="Text Box 5"/>
          <p:cNvSpPr txBox="1">
            <a:spLocks noChangeArrowheads="1"/>
          </p:cNvSpPr>
          <p:nvPr/>
        </p:nvSpPr>
        <p:spPr bwMode="auto">
          <a:xfrm>
            <a:off x="4953000" y="152400"/>
            <a:ext cx="3028950" cy="276225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12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liuyh:*:1002:20:User &amp;:/home/liuyh:</a:t>
            </a:r>
            <a:r>
              <a:rPr kumimoji="0" lang="en-US" altLang="zh-TW" sz="1200">
                <a:solidFill>
                  <a:srgbClr val="FFC0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/bin/tcsh</a:t>
            </a:r>
          </a:p>
        </p:txBody>
      </p:sp>
      <p:sp>
        <p:nvSpPr>
          <p:cNvPr id="16389" name="Text Box 4"/>
          <p:cNvSpPr txBox="1">
            <a:spLocks noChangeArrowheads="1"/>
          </p:cNvSpPr>
          <p:nvPr/>
        </p:nvSpPr>
        <p:spPr bwMode="auto">
          <a:xfrm>
            <a:off x="1828800" y="4343400"/>
            <a:ext cx="5105400" cy="2246313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5000"/>
              </a:spcBef>
              <a:buFont typeface="Wingdings" panose="05000000000000000000" pitchFamily="2" charset="2"/>
              <a:buChar char="q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華康儷中黑(P)" pitchFamily="34" charset="-120"/>
              </a:defRPr>
            </a:lvl1pPr>
            <a:lvl2pPr marL="742950" indent="-285750">
              <a:spcBef>
                <a:spcPct val="25000"/>
              </a:spcBef>
              <a:buChar char="•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2pPr>
            <a:lvl3pPr marL="1143000" indent="-228600">
              <a:spcBef>
                <a:spcPct val="25000"/>
              </a:spcBef>
              <a:buClr>
                <a:schemeClr val="bg2"/>
              </a:buClr>
              <a:buFont typeface="Wingdings" panose="05000000000000000000" pitchFamily="2" charset="2"/>
              <a:buChar char="Ø"/>
              <a:defRPr kumimoji="1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3pPr>
            <a:lvl4pPr marL="1600200" indent="-228600">
              <a:spcBef>
                <a:spcPct val="25000"/>
              </a:spcBef>
              <a:buChar char="–"/>
              <a:defRPr kumimoji="1" sz="16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4pPr>
            <a:lvl5pPr marL="2057400" indent="-228600">
              <a:spcBef>
                <a:spcPct val="25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5pPr>
            <a:lvl6pPr marL="25146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6pPr>
            <a:lvl7pPr marL="29718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7pPr>
            <a:lvl8pPr marL="34290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8pPr>
            <a:lvl9pPr marL="3886200" indent="-228600" eaLnBrk="0" fontAlgn="base" hangingPunct="0">
              <a:spcBef>
                <a:spcPct val="25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華康標楷體(P)" pitchFamily="66" charset="-12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#Changing user information for liuyh.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solidFill>
                  <a:srgbClr val="FFC000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Shell</a:t>
            </a:r>
            <a:r>
              <a:rPr kumimoji="0" lang="en-US" altLang="zh-TW" sz="20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: /bin/tcsh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Full Name: User &amp;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Office Location: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Office Phone: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Home Phone: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kumimoji="0" lang="en-US" altLang="zh-TW" sz="2000">
                <a:solidFill>
                  <a:schemeClr val="bg1"/>
                </a:solidFill>
                <a:latin typeface="Times" panose="02020603050405020304" pitchFamily="18" charset="0"/>
                <a:ea typeface="新細明體" panose="02020500000000000000" pitchFamily="18" charset="-120"/>
              </a:rPr>
              <a:t>Other information: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omputer Center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FF0000"/>
      </a:hlink>
      <a:folHlink>
        <a:srgbClr val="C0C0C0"/>
      </a:folHlink>
    </a:clrScheme>
    <a:fontScheme name="Computer Center">
      <a:majorFont>
        <a:latin typeface="Times New Roman"/>
        <a:ea typeface="華康儷粗黑(P)"/>
        <a:cs typeface=""/>
      </a:majorFont>
      <a:minorFont>
        <a:latin typeface="Times New Roman"/>
        <a:ea typeface="華康儷中黑(P)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905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zh-TW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Computer Center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omputer Center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omputer Center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Computer Center</Template>
  <TotalTime>1240</TotalTime>
  <Words>1630</Words>
  <Application>Microsoft Office PowerPoint</Application>
  <PresentationFormat>如螢幕大小 (4:3)</PresentationFormat>
  <Paragraphs>367</Paragraphs>
  <Slides>27</Slides>
  <Notes>10</Notes>
  <HiddenSlides>0</HiddenSlides>
  <MMClips>0</MMClips>
  <ScaleCrop>false</ScaleCrop>
  <HeadingPairs>
    <vt:vector size="6" baseType="variant">
      <vt:variant>
        <vt:lpstr>使用字型</vt:lpstr>
      </vt:variant>
      <vt:variant>
        <vt:i4>11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27</vt:i4>
      </vt:variant>
    </vt:vector>
  </HeadingPairs>
  <TitlesOfParts>
    <vt:vector size="39" baseType="lpstr">
      <vt:lpstr>華康標楷體(P)</vt:lpstr>
      <vt:lpstr>華康儷中黑(P)</vt:lpstr>
      <vt:lpstr>華康儷粗黑(P)</vt:lpstr>
      <vt:lpstr>新細明體</vt:lpstr>
      <vt:lpstr>Arial</vt:lpstr>
      <vt:lpstr>Calibri</vt:lpstr>
      <vt:lpstr>Futura Md BT</vt:lpstr>
      <vt:lpstr>Times</vt:lpstr>
      <vt:lpstr>Times New Roman</vt:lpstr>
      <vt:lpstr>Verdana</vt:lpstr>
      <vt:lpstr>Wingdings</vt:lpstr>
      <vt:lpstr>Computer Center</vt:lpstr>
      <vt:lpstr>User Management</vt:lpstr>
      <vt:lpstr>Adding New Users</vt:lpstr>
      <vt:lpstr>ID</vt:lpstr>
      <vt:lpstr>Steps to add a new user</vt:lpstr>
      <vt:lpstr>Step to add a new user –  1. password and group file (1)</vt:lpstr>
      <vt:lpstr>Step to add a new user –  1. password and group file (2)</vt:lpstr>
      <vt:lpstr>Step to add a new user –  1. password and group file (3)</vt:lpstr>
      <vt:lpstr>Step to add a new user –  1. password and group file (4)</vt:lpstr>
      <vt:lpstr>Step to add a new user –  1. password and group file (5)</vt:lpstr>
      <vt:lpstr>Step to add a new user –  1. password and group file (6)</vt:lpstr>
      <vt:lpstr>Step to add a new user –  1. password and group file (7)</vt:lpstr>
      <vt:lpstr>Step to add a new user –  1. password and group file (8)</vt:lpstr>
      <vt:lpstr>Step to add a new user –  1. password and group file (9)</vt:lpstr>
      <vt:lpstr>Step to add a new user –  1. password and group file (10)</vt:lpstr>
      <vt:lpstr>Step to add a new user –  2, 3, 4</vt:lpstr>
      <vt:lpstr>Step to add a new user –  5, 6</vt:lpstr>
      <vt:lpstr>Remove accounts</vt:lpstr>
      <vt:lpstr>Disabling login</vt:lpstr>
      <vt:lpstr>Rootly Powers</vt:lpstr>
      <vt:lpstr>The Root</vt:lpstr>
      <vt:lpstr>Becoming root (1)</vt:lpstr>
      <vt:lpstr>Becoming root (2)</vt:lpstr>
      <vt:lpstr>Becoming root (3)</vt:lpstr>
      <vt:lpstr>Becoming root (4)</vt:lpstr>
      <vt:lpstr>Becoming root (5)</vt:lpstr>
      <vt:lpstr>sudoers Example</vt:lpstr>
      <vt:lpstr>Advantage of sudo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User Management</dc:title>
  <dc:creator>Tse-Han Wang</dc:creator>
  <cp:lastModifiedBy>Tse-Han Wang</cp:lastModifiedBy>
  <cp:revision>281</cp:revision>
  <cp:lastPrinted>2017-10-05T03:18:10Z</cp:lastPrinted>
  <dcterms:created xsi:type="dcterms:W3CDTF">1601-01-01T00:00:00Z</dcterms:created>
  <dcterms:modified xsi:type="dcterms:W3CDTF">2017-11-19T17:20:26Z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