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1"/>
  </p:notesMasterIdLst>
  <p:sldIdLst>
    <p:sldId id="285" r:id="rId2"/>
    <p:sldId id="385" r:id="rId3"/>
    <p:sldId id="386" r:id="rId4"/>
    <p:sldId id="387" r:id="rId5"/>
    <p:sldId id="286" r:id="rId6"/>
    <p:sldId id="301" r:id="rId7"/>
    <p:sldId id="302" r:id="rId8"/>
    <p:sldId id="303" r:id="rId9"/>
    <p:sldId id="304" r:id="rId10"/>
    <p:sldId id="287" r:id="rId11"/>
    <p:sldId id="383" r:id="rId12"/>
    <p:sldId id="289" r:id="rId13"/>
    <p:sldId id="375" r:id="rId14"/>
    <p:sldId id="291" r:id="rId15"/>
    <p:sldId id="292" r:id="rId16"/>
    <p:sldId id="376" r:id="rId17"/>
    <p:sldId id="377" r:id="rId18"/>
    <p:sldId id="293" r:id="rId19"/>
    <p:sldId id="388" r:id="rId20"/>
    <p:sldId id="295" r:id="rId21"/>
    <p:sldId id="296" r:id="rId22"/>
    <p:sldId id="297" r:id="rId23"/>
    <p:sldId id="300" r:id="rId24"/>
    <p:sldId id="381" r:id="rId25"/>
    <p:sldId id="389" r:id="rId26"/>
    <p:sldId id="311" r:id="rId27"/>
    <p:sldId id="312" r:id="rId28"/>
    <p:sldId id="390" r:id="rId29"/>
    <p:sldId id="392" r:id="rId30"/>
    <p:sldId id="363" r:id="rId31"/>
    <p:sldId id="313" r:id="rId32"/>
    <p:sldId id="314" r:id="rId33"/>
    <p:sldId id="315" r:id="rId34"/>
    <p:sldId id="317" r:id="rId35"/>
    <p:sldId id="372" r:id="rId36"/>
    <p:sldId id="393" r:id="rId37"/>
    <p:sldId id="333" r:id="rId38"/>
    <p:sldId id="334" r:id="rId39"/>
    <p:sldId id="335" r:id="rId40"/>
    <p:sldId id="356" r:id="rId41"/>
    <p:sldId id="336" r:id="rId42"/>
    <p:sldId id="337" r:id="rId43"/>
    <p:sldId id="395" r:id="rId44"/>
    <p:sldId id="396" r:id="rId45"/>
    <p:sldId id="394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9" r:id="rId54"/>
    <p:sldId id="351" r:id="rId55"/>
    <p:sldId id="352" r:id="rId56"/>
    <p:sldId id="353" r:id="rId57"/>
    <p:sldId id="354" r:id="rId58"/>
    <p:sldId id="355" r:id="rId59"/>
    <p:sldId id="373" r:id="rId6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424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4E267EA-2303-480B-8239-B4C264ACC5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050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4F83BBF-DD05-49B5-8B39-24938F9A877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5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267EA-2303-480B-8239-B4C264ACC519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92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0235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5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7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269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4368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57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0016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670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321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19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124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735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892C7495-EB13-403B-9493-AA8674B00C2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moire.com/Unix/Sed.html" TargetMode="External"/><Relationship Id="rId2" Type="http://schemas.openxmlformats.org/officeDocument/2006/relationships/hyperlink" Target="http://www.grymoire.com/Unix/Aw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gular_express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Shell Programming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Put distinctive simple tools together to accomplish your goal…</a:t>
            </a:r>
            <a:endParaRPr lang="zh-TW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24075" y="4263509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hwlin1414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Predefined shell variables</a:t>
            </a:r>
          </a:p>
        </p:txBody>
      </p:sp>
      <p:sp>
        <p:nvSpPr>
          <p:cNvPr id="10243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Environment Variables</a:t>
            </a:r>
          </a:p>
          <a:p>
            <a:pPr eaLnBrk="1" hangingPunct="1"/>
            <a:r>
              <a:rPr lang="en-US" altLang="zh-TW" smtClean="0"/>
              <a:t>Other useful variables:</a:t>
            </a:r>
          </a:p>
        </p:txBody>
      </p:sp>
      <p:graphicFrame>
        <p:nvGraphicFramePr>
          <p:cNvPr id="59539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01864"/>
              </p:ext>
            </p:extLst>
          </p:nvPr>
        </p:nvGraphicFramePr>
        <p:xfrm>
          <a:off x="1371600" y="2489200"/>
          <a:ext cx="7162800" cy="3760788"/>
        </p:xfrm>
        <a:graphic>
          <a:graphicData uri="http://schemas.openxmlformats.org/drawingml/2006/table">
            <a:tbl>
              <a:tblPr/>
              <a:tblGrid>
                <a:gridCol w="1742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19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$#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Number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of positional arguments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Command name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 $2, ..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Positional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arguments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$*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List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positional arguments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(useful in for loop)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$?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Return code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from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last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$$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Process number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current command (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$!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Process number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last background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82" name="矩形 1"/>
          <p:cNvSpPr>
            <a:spLocks noChangeArrowheads="1"/>
          </p:cNvSpPr>
          <p:nvPr/>
        </p:nvSpPr>
        <p:spPr bwMode="auto">
          <a:xfrm>
            <a:off x="914400" y="877888"/>
            <a:ext cx="752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Similar to C program’s “Int main(argc, args)” – </a:t>
            </a:r>
            <a:r>
              <a:rPr lang="en-US" altLang="zh-TW" b="1">
                <a:solidFill>
                  <a:srgbClr val="0000FF"/>
                </a:solidFill>
              </a:rPr>
              <a:t>arguments of program</a:t>
            </a:r>
            <a:r>
              <a:rPr lang="en-US" altLang="zh-TW">
                <a:solidFill>
                  <a:srgbClr val="FF0000"/>
                </a:solidFill>
              </a:rPr>
              <a:t>, </a:t>
            </a:r>
          </a:p>
          <a:p>
            <a:r>
              <a:rPr lang="en-US" altLang="zh-TW">
                <a:solidFill>
                  <a:srgbClr val="FF0000"/>
                </a:solidFill>
              </a:rPr>
              <a:t>e.g. ls –a ~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Usage of $* and $@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The difference between $* and $@</a:t>
            </a:r>
          </a:p>
          <a:p>
            <a:pPr lvl="1" eaLnBrk="1" hangingPunct="1"/>
            <a:r>
              <a:rPr lang="en-US" altLang="zh-TW" sz="1800" dirty="0" smtClean="0"/>
              <a:t>$*   : all arguments are formed into </a:t>
            </a:r>
            <a:r>
              <a:rPr lang="en-US" altLang="zh-TW" sz="1800" u="sng" dirty="0" smtClean="0"/>
              <a:t>a long string</a:t>
            </a:r>
          </a:p>
          <a:p>
            <a:pPr lvl="1" eaLnBrk="1" hangingPunct="1"/>
            <a:r>
              <a:rPr lang="en-US" altLang="zh-TW" sz="1800" dirty="0" smtClean="0"/>
              <a:t>$@  : all arguments are formed into </a:t>
            </a:r>
            <a:r>
              <a:rPr lang="en-US" altLang="zh-TW" sz="1800" u="sng" dirty="0" smtClean="0"/>
              <a:t>separated strings</a:t>
            </a:r>
          </a:p>
          <a:p>
            <a:pPr eaLnBrk="1" hangingPunct="1"/>
            <a:endParaRPr lang="en-US" altLang="zh-TW" sz="2000" dirty="0" smtClean="0"/>
          </a:p>
          <a:p>
            <a:pPr eaLnBrk="1" hangingPunct="1"/>
            <a:r>
              <a:rPr lang="en-US" altLang="zh-TW" sz="2000" dirty="0" smtClean="0"/>
              <a:t>Examples: test.sh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30480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for </a:t>
            </a:r>
            <a:r>
              <a:rPr kumimoji="1" lang="en-US" altLang="zh-TW" sz="2000" dirty="0" err="1">
                <a:latin typeface="Consolas" panose="020B0609020204030204" pitchFamily="49" charset="0"/>
              </a:rPr>
              <a:t>i</a:t>
            </a:r>
            <a:r>
              <a:rPr kumimoji="1" lang="en-US" altLang="zh-TW" sz="2000" dirty="0">
                <a:latin typeface="Consolas" panose="020B0609020204030204" pitchFamily="49" charset="0"/>
              </a:rPr>
              <a:t> in </a:t>
            </a:r>
            <a:r>
              <a:rPr kumimoji="1" lang="en-US" altLang="zh-TW" sz="2000" dirty="0" smtClean="0">
                <a:latin typeface="Consolas" panose="020B0609020204030204" pitchFamily="49" charset="0"/>
              </a:rPr>
              <a:t>"$*" </a:t>
            </a:r>
            <a:r>
              <a:rPr kumimoji="1" lang="en-US" altLang="zh-TW" sz="2000" dirty="0">
                <a:latin typeface="Consolas" panose="020B0609020204030204" pitchFamily="49" charset="0"/>
              </a:rPr>
              <a:t>;  do</a:t>
            </a: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    echo $</a:t>
            </a:r>
            <a:r>
              <a:rPr kumimoji="1" lang="en-US" altLang="zh-TW" sz="2000" dirty="0" err="1">
                <a:latin typeface="Consolas" panose="020B0609020204030204" pitchFamily="49" charset="0"/>
              </a:rPr>
              <a:t>i</a:t>
            </a:r>
            <a:endParaRPr kumimoji="1" lang="en-US" altLang="zh-TW" sz="2000" dirty="0">
              <a:latin typeface="Consolas" panose="020B0609020204030204" pitchFamily="49" charset="0"/>
            </a:endParaRP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done</a:t>
            </a:r>
          </a:p>
          <a:p>
            <a:pPr eaLnBrk="1" hangingPunct="1"/>
            <a:endParaRPr kumimoji="1" lang="en-US" altLang="zh-TW" sz="2000" dirty="0">
              <a:latin typeface="Consolas" panose="020B0609020204030204" pitchFamily="49" charset="0"/>
            </a:endParaRP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% test.sh 1 2 3</a:t>
            </a: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1 2 3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19600" y="3578225"/>
            <a:ext cx="3048000" cy="275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for </a:t>
            </a:r>
            <a:r>
              <a:rPr kumimoji="1" lang="en-US" altLang="zh-TW" sz="2000" dirty="0" err="1">
                <a:latin typeface="Consolas" panose="020B0609020204030204" pitchFamily="49" charset="0"/>
              </a:rPr>
              <a:t>i</a:t>
            </a:r>
            <a:r>
              <a:rPr kumimoji="1" lang="en-US" altLang="zh-TW" sz="2000" dirty="0">
                <a:latin typeface="Consolas" panose="020B0609020204030204" pitchFamily="49" charset="0"/>
              </a:rPr>
              <a:t> in </a:t>
            </a:r>
            <a:r>
              <a:rPr kumimoji="1" lang="en-US" altLang="zh-TW" sz="2000" dirty="0" smtClean="0">
                <a:latin typeface="Consolas" panose="020B0609020204030204" pitchFamily="49" charset="0"/>
              </a:rPr>
              <a:t>"$@" </a:t>
            </a:r>
            <a:r>
              <a:rPr kumimoji="1" lang="en-US" altLang="zh-TW" sz="2000" dirty="0">
                <a:latin typeface="Consolas" panose="020B0609020204030204" pitchFamily="49" charset="0"/>
              </a:rPr>
              <a:t>;  do</a:t>
            </a: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    echo $</a:t>
            </a:r>
            <a:r>
              <a:rPr kumimoji="1" lang="en-US" altLang="zh-TW" sz="2000" dirty="0" err="1">
                <a:latin typeface="Consolas" panose="020B0609020204030204" pitchFamily="49" charset="0"/>
              </a:rPr>
              <a:t>i</a:t>
            </a:r>
            <a:endParaRPr kumimoji="1" lang="en-US" altLang="zh-TW" sz="2000" dirty="0">
              <a:latin typeface="Consolas" panose="020B0609020204030204" pitchFamily="49" charset="0"/>
            </a:endParaRP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done</a:t>
            </a:r>
          </a:p>
          <a:p>
            <a:pPr eaLnBrk="1" hangingPunct="1"/>
            <a:endParaRPr kumimoji="1" lang="en-US" altLang="zh-TW" sz="2000" dirty="0">
              <a:latin typeface="Consolas" panose="020B0609020204030204" pitchFamily="49" charset="0"/>
            </a:endParaRP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% test.sh 1 2 3</a:t>
            </a: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1</a:t>
            </a: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2</a:t>
            </a:r>
          </a:p>
          <a:p>
            <a:pPr eaLnBrk="1" hangingPunct="1"/>
            <a:r>
              <a:rPr kumimoji="1" lang="en-US" altLang="zh-TW" sz="2000" dirty="0">
                <a:latin typeface="Consolas" panose="020B0609020204030204" pitchFamily="49" charset="0"/>
              </a:rPr>
              <a:t>3</a:t>
            </a:r>
          </a:p>
        </p:txBody>
      </p:sp>
      <p:sp>
        <p:nvSpPr>
          <p:cNvPr id="6" name="橢圓 5"/>
          <p:cNvSpPr/>
          <p:nvPr/>
        </p:nvSpPr>
        <p:spPr bwMode="auto">
          <a:xfrm>
            <a:off x="4343400" y="5073650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1147010" y="5105400"/>
            <a:ext cx="1203158" cy="397042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test command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test(1)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test expression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 expression ]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Test for: file, string, number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Test and return 0 (true) or 1 (false) in $?</a:t>
            </a:r>
          </a:p>
          <a:p>
            <a:pPr lvl="1" eaLnBrk="1" hangingPunct="1"/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test –e News ; echo $?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If there </a:t>
            </a:r>
            <a:r>
              <a:rPr lang="en-US" altLang="zh-TW" u="sng" dirty="0" smtClean="0">
                <a:ea typeface="新細明體" panose="02020500000000000000" pitchFamily="18" charset="-120"/>
              </a:rPr>
              <a:t>exist the file named “News”</a:t>
            </a:r>
          </a:p>
          <a:p>
            <a:pPr lvl="1" eaLnBrk="1" hangingPunct="1"/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test "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haha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" = "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hehe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" ; echo $?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Whether 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haha</a:t>
            </a:r>
            <a:r>
              <a:rPr lang="en-US" altLang="zh-TW" dirty="0" smtClean="0">
                <a:ea typeface="新細明體" panose="02020500000000000000" pitchFamily="18" charset="-120"/>
              </a:rPr>
              <a:t>” </a:t>
            </a:r>
            <a:r>
              <a:rPr lang="en-US" altLang="zh-TW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equal</a:t>
            </a:r>
            <a:r>
              <a:rPr lang="en-US" altLang="zh-TW" dirty="0" smtClean="0">
                <a:ea typeface="新細明體" panose="02020500000000000000" pitchFamily="18" charset="-120"/>
              </a:rPr>
              <a:t> 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hehe</a:t>
            </a:r>
            <a:r>
              <a:rPr lang="en-US" altLang="zh-TW" dirty="0" smtClean="0">
                <a:ea typeface="新細明體" panose="02020500000000000000" pitchFamily="18" charset="-120"/>
              </a:rPr>
              <a:t>”</a:t>
            </a:r>
          </a:p>
          <a:p>
            <a:pPr lvl="1" eaLnBrk="1" hangingPunct="1"/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test 10 -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eq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11 ; echo $?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Whether 10 </a:t>
            </a:r>
            <a:r>
              <a:rPr lang="en-US" altLang="zh-TW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equal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990600" y="762000"/>
            <a:ext cx="563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Checking things for us… e.g. file status, statements</a:t>
            </a:r>
            <a:endParaRPr lang="zh-TW" altLang="en-US"/>
          </a:p>
        </p:txBody>
      </p:sp>
      <p:sp>
        <p:nvSpPr>
          <p:cNvPr id="12294" name="矩形 6"/>
          <p:cNvSpPr>
            <a:spLocks noChangeArrowheads="1"/>
          </p:cNvSpPr>
          <p:nvPr/>
        </p:nvSpPr>
        <p:spPr bwMode="auto">
          <a:xfrm>
            <a:off x="5181600" y="3886200"/>
            <a:ext cx="3343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TW" dirty="0">
                <a:solidFill>
                  <a:srgbClr val="FF0000"/>
                </a:solidFill>
              </a:rPr>
              <a:t> $? To obtain the return code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Details on the capability of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test command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File test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5105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-e file</a:t>
            </a:r>
          </a:p>
          <a:p>
            <a:pPr lvl="1">
              <a:defRPr/>
            </a:pPr>
            <a:r>
              <a:rPr lang="en-US" altLang="zh-TW" sz="1100" dirty="0" smtClean="0"/>
              <a:t>True if file </a:t>
            </a:r>
            <a:r>
              <a:rPr lang="en-US" altLang="zh-TW" sz="1100" dirty="0" smtClean="0">
                <a:solidFill>
                  <a:srgbClr val="FF0000"/>
                </a:solidFill>
              </a:rPr>
              <a:t>e</a:t>
            </a:r>
            <a:r>
              <a:rPr lang="en-US" altLang="zh-TW" sz="1100" dirty="0" smtClean="0"/>
              <a:t>xists (regardless of type)</a:t>
            </a:r>
          </a:p>
          <a:p>
            <a:pPr>
              <a:defRPr/>
            </a:pPr>
            <a:r>
              <a:rPr lang="en-US" altLang="zh-TW" sz="1200" dirty="0" smtClean="0"/>
              <a:t>-s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has a </a:t>
            </a:r>
            <a:r>
              <a:rPr lang="en-US" altLang="zh-TW" sz="1100" dirty="0" smtClean="0">
                <a:solidFill>
                  <a:srgbClr val="FF0000"/>
                </a:solidFill>
              </a:rPr>
              <a:t>s</a:t>
            </a:r>
            <a:r>
              <a:rPr lang="en-US" altLang="zh-TW" sz="1100" dirty="0" smtClean="0"/>
              <a:t>ize greater than zero</a:t>
            </a:r>
            <a:endParaRPr lang="zh-TW" altLang="en-US" sz="1100" dirty="0" smtClean="0"/>
          </a:p>
          <a:p>
            <a:pPr>
              <a:defRPr/>
            </a:pPr>
            <a:r>
              <a:rPr lang="en-US" altLang="zh-TW" sz="1200" dirty="0" smtClean="0"/>
              <a:t>-b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a </a:t>
            </a:r>
            <a:r>
              <a:rPr lang="en-US" altLang="zh-TW" sz="1100" dirty="0" smtClean="0">
                <a:solidFill>
                  <a:srgbClr val="FF0000"/>
                </a:solidFill>
              </a:rPr>
              <a:t>b</a:t>
            </a:r>
            <a:r>
              <a:rPr lang="en-US" altLang="zh-TW" sz="1100" dirty="0" smtClean="0"/>
              <a:t>lock special file</a:t>
            </a:r>
          </a:p>
          <a:p>
            <a:pPr>
              <a:defRPr/>
            </a:pPr>
            <a:r>
              <a:rPr lang="en-US" altLang="zh-TW" sz="1200" dirty="0" smtClean="0"/>
              <a:t>-c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a </a:t>
            </a:r>
            <a:r>
              <a:rPr lang="en-US" altLang="zh-TW" sz="1100" dirty="0" smtClean="0">
                <a:solidFill>
                  <a:srgbClr val="FF0000"/>
                </a:solidFill>
              </a:rPr>
              <a:t>c</a:t>
            </a:r>
            <a:r>
              <a:rPr lang="en-US" altLang="zh-TW" sz="1100" dirty="0" smtClean="0"/>
              <a:t>haracter special file</a:t>
            </a:r>
          </a:p>
          <a:p>
            <a:pPr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-d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a </a:t>
            </a:r>
            <a:r>
              <a:rPr lang="en-US" altLang="zh-TW" sz="1100" dirty="0" smtClean="0">
                <a:solidFill>
                  <a:srgbClr val="FF0000"/>
                </a:solidFill>
              </a:rPr>
              <a:t>d</a:t>
            </a:r>
            <a:r>
              <a:rPr lang="en-US" altLang="zh-TW" sz="1100" dirty="0" smtClean="0"/>
              <a:t>irectory</a:t>
            </a:r>
          </a:p>
          <a:p>
            <a:pPr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-f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a regular </a:t>
            </a:r>
            <a:r>
              <a:rPr lang="en-US" altLang="zh-TW" sz="1100" dirty="0" smtClean="0">
                <a:solidFill>
                  <a:srgbClr val="FF0000"/>
                </a:solidFill>
              </a:rPr>
              <a:t>f</a:t>
            </a:r>
            <a:r>
              <a:rPr lang="en-US" altLang="zh-TW" sz="1100" dirty="0" smtClean="0"/>
              <a:t>ile</a:t>
            </a:r>
          </a:p>
          <a:p>
            <a:pPr>
              <a:defRPr/>
            </a:pPr>
            <a:r>
              <a:rPr lang="en-US" altLang="zh-TW" sz="1200" dirty="0" smtClean="0"/>
              <a:t>-p file</a:t>
            </a:r>
          </a:p>
          <a:p>
            <a:pPr lvl="1">
              <a:defRPr/>
            </a:pPr>
            <a:r>
              <a:rPr lang="en-US" altLang="zh-TW" sz="1100" dirty="0" smtClean="0"/>
              <a:t>True if file is a named </a:t>
            </a:r>
            <a:r>
              <a:rPr lang="en-US" altLang="zh-TW" sz="1100" dirty="0" smtClean="0">
                <a:solidFill>
                  <a:srgbClr val="FF0000"/>
                </a:solidFill>
              </a:rPr>
              <a:t>p</a:t>
            </a:r>
            <a:r>
              <a:rPr lang="en-US" altLang="zh-TW" sz="1100" dirty="0" smtClean="0"/>
              <a:t>ipe (FIFO)</a:t>
            </a:r>
          </a:p>
          <a:p>
            <a:pPr>
              <a:defRPr/>
            </a:pPr>
            <a:r>
              <a:rPr lang="en-US" altLang="zh-TW" sz="1200" dirty="0" smtClean="0"/>
              <a:t>-L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a symbolic </a:t>
            </a:r>
            <a:r>
              <a:rPr lang="en-US" altLang="zh-TW" sz="1100" dirty="0" smtClean="0">
                <a:solidFill>
                  <a:srgbClr val="FF0000"/>
                </a:solidFill>
              </a:rPr>
              <a:t>l</a:t>
            </a:r>
            <a:r>
              <a:rPr lang="en-US" altLang="zh-TW" sz="1100" dirty="0" smtClean="0"/>
              <a:t>ink</a:t>
            </a:r>
          </a:p>
          <a:p>
            <a:pPr>
              <a:defRPr/>
            </a:pPr>
            <a:r>
              <a:rPr lang="en-US" altLang="zh-TW" sz="1200" dirty="0" smtClean="0"/>
              <a:t>-S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a </a:t>
            </a:r>
            <a:r>
              <a:rPr lang="en-US" altLang="zh-TW" sz="1100" dirty="0" smtClean="0">
                <a:solidFill>
                  <a:srgbClr val="FF0000"/>
                </a:solidFill>
              </a:rPr>
              <a:t>s</a:t>
            </a:r>
            <a:r>
              <a:rPr lang="en-US" altLang="zh-TW" sz="1100" dirty="0" smtClean="0"/>
              <a:t>ocket</a:t>
            </a:r>
          </a:p>
          <a:p>
            <a:pPr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-r file</a:t>
            </a:r>
          </a:p>
          <a:p>
            <a:pPr lvl="1">
              <a:defRPr/>
            </a:pPr>
            <a:r>
              <a:rPr lang="en-US" altLang="zh-TW" sz="1100" dirty="0" smtClean="0"/>
              <a:t>True if file exists and is </a:t>
            </a:r>
            <a:r>
              <a:rPr lang="en-US" altLang="zh-TW" sz="1100" dirty="0" smtClean="0">
                <a:solidFill>
                  <a:srgbClr val="FF0000"/>
                </a:solidFill>
              </a:rPr>
              <a:t>r</a:t>
            </a:r>
            <a:r>
              <a:rPr lang="en-US" altLang="zh-TW" sz="1100" dirty="0" smtClean="0"/>
              <a:t>eadable</a:t>
            </a:r>
          </a:p>
          <a:p>
            <a:pPr lvl="1">
              <a:defRPr/>
            </a:pPr>
            <a:endParaRPr lang="en-US" altLang="zh-TW" sz="1100" dirty="0" smtClean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5181600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altLang="zh-TW" dirty="0" smtClean="0"/>
              <a:t>-w file</a:t>
            </a:r>
          </a:p>
          <a:p>
            <a:pPr lvl="1">
              <a:defRPr/>
            </a:pPr>
            <a:r>
              <a:rPr lang="en-US" altLang="zh-TW" dirty="0" smtClean="0"/>
              <a:t>True if file exists and is </a:t>
            </a:r>
            <a:r>
              <a:rPr lang="en-US" altLang="zh-TW" dirty="0" smtClean="0">
                <a:solidFill>
                  <a:srgbClr val="FF0000"/>
                </a:solidFill>
              </a:rPr>
              <a:t>w</a:t>
            </a:r>
            <a:r>
              <a:rPr lang="en-US" altLang="zh-TW" dirty="0" smtClean="0"/>
              <a:t>ritable</a:t>
            </a:r>
          </a:p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-x file</a:t>
            </a:r>
          </a:p>
          <a:p>
            <a:pPr lvl="1">
              <a:defRPr/>
            </a:pPr>
            <a:r>
              <a:rPr lang="en-US" altLang="zh-TW" dirty="0" smtClean="0"/>
              <a:t>True if file exists and is e</a:t>
            </a:r>
            <a:r>
              <a:rPr lang="en-US" altLang="zh-TW" dirty="0" smtClean="0">
                <a:solidFill>
                  <a:srgbClr val="FF0000"/>
                </a:solidFill>
              </a:rPr>
              <a:t>x</a:t>
            </a:r>
            <a:r>
              <a:rPr lang="en-US" altLang="zh-TW" dirty="0" smtClean="0"/>
              <a:t>ecutable</a:t>
            </a:r>
          </a:p>
          <a:p>
            <a:pPr>
              <a:defRPr/>
            </a:pPr>
            <a:r>
              <a:rPr lang="en-US" altLang="zh-TW" dirty="0" smtClean="0"/>
              <a:t>-u file</a:t>
            </a:r>
          </a:p>
          <a:p>
            <a:pPr lvl="1">
              <a:defRPr/>
            </a:pPr>
            <a:r>
              <a:rPr lang="en-US" altLang="zh-TW" dirty="0" smtClean="0"/>
              <a:t>True if file exists and its set </a:t>
            </a:r>
            <a:r>
              <a:rPr lang="en-US" altLang="zh-TW" dirty="0" smtClean="0">
                <a:solidFill>
                  <a:srgbClr val="FF0000"/>
                </a:solidFill>
              </a:rPr>
              <a:t>u</a:t>
            </a:r>
            <a:r>
              <a:rPr lang="en-US" altLang="zh-TW" dirty="0" smtClean="0"/>
              <a:t>ser ID flag is set</a:t>
            </a:r>
          </a:p>
          <a:p>
            <a:pPr>
              <a:defRPr/>
            </a:pPr>
            <a:r>
              <a:rPr lang="en-US" altLang="zh-TW" dirty="0" smtClean="0"/>
              <a:t>-g file</a:t>
            </a:r>
          </a:p>
          <a:p>
            <a:pPr lvl="1">
              <a:defRPr/>
            </a:pPr>
            <a:r>
              <a:rPr lang="en-US" altLang="zh-TW" dirty="0" smtClean="0"/>
              <a:t>True if file exists and its set </a:t>
            </a:r>
            <a:r>
              <a:rPr lang="en-US" altLang="zh-TW" dirty="0" smtClean="0">
                <a:solidFill>
                  <a:srgbClr val="FF0000"/>
                </a:solidFill>
              </a:rPr>
              <a:t>g</a:t>
            </a:r>
            <a:r>
              <a:rPr lang="en-US" altLang="zh-TW" dirty="0" smtClean="0"/>
              <a:t>roup ID flag is set</a:t>
            </a:r>
          </a:p>
          <a:p>
            <a:pPr>
              <a:defRPr/>
            </a:pPr>
            <a:r>
              <a:rPr lang="en-US" altLang="zh-TW" dirty="0" smtClean="0"/>
              <a:t>-k file</a:t>
            </a:r>
          </a:p>
          <a:p>
            <a:pPr lvl="1">
              <a:defRPr/>
            </a:pPr>
            <a:r>
              <a:rPr lang="en-US" altLang="zh-TW" dirty="0" smtClean="0"/>
              <a:t>True if file exists and its stic</a:t>
            </a:r>
            <a:r>
              <a:rPr lang="en-US" altLang="zh-TW" dirty="0" smtClean="0">
                <a:solidFill>
                  <a:srgbClr val="FF0000"/>
                </a:solidFill>
              </a:rPr>
              <a:t>k</a:t>
            </a:r>
            <a:r>
              <a:rPr lang="en-US" altLang="zh-TW" dirty="0" smtClean="0"/>
              <a:t>y bit is set</a:t>
            </a:r>
          </a:p>
          <a:p>
            <a:pPr>
              <a:defRPr/>
            </a:pPr>
            <a:r>
              <a:rPr lang="en-US" altLang="zh-TW" dirty="0" smtClean="0"/>
              <a:t>-O file</a:t>
            </a:r>
          </a:p>
          <a:p>
            <a:pPr lvl="1">
              <a:defRPr/>
            </a:pPr>
            <a:r>
              <a:rPr lang="en-US" altLang="zh-TW" dirty="0" smtClean="0"/>
              <a:t>True </a:t>
            </a:r>
            <a:r>
              <a:rPr lang="en-US" altLang="zh-TW" u="sng" dirty="0" smtClean="0"/>
              <a:t>if file exists </a:t>
            </a:r>
            <a:r>
              <a:rPr lang="en-US" altLang="zh-TW" dirty="0" smtClean="0"/>
              <a:t>and </a:t>
            </a:r>
            <a:r>
              <a:rPr lang="en-US" altLang="zh-TW" u="sng" dirty="0" smtClean="0"/>
              <a:t>its owner matches the effective user id of this process</a:t>
            </a:r>
          </a:p>
          <a:p>
            <a:pPr>
              <a:defRPr/>
            </a:pPr>
            <a:r>
              <a:rPr lang="en-US" altLang="zh-TW" dirty="0" smtClean="0"/>
              <a:t>-G file</a:t>
            </a:r>
          </a:p>
          <a:p>
            <a:pPr lvl="1">
              <a:defRPr/>
            </a:pPr>
            <a:r>
              <a:rPr lang="en-US" altLang="zh-TW" dirty="0" smtClean="0"/>
              <a:t>True </a:t>
            </a:r>
            <a:r>
              <a:rPr lang="en-US" altLang="zh-TW" u="sng" dirty="0" smtClean="0"/>
              <a:t>if file exists </a:t>
            </a:r>
            <a:r>
              <a:rPr lang="en-US" altLang="zh-TW" dirty="0" smtClean="0"/>
              <a:t>and </a:t>
            </a:r>
            <a:r>
              <a:rPr lang="en-US" altLang="zh-TW" u="sng" dirty="0" smtClean="0"/>
              <a:t>its group matches the effective group id of this process</a:t>
            </a:r>
          </a:p>
          <a:p>
            <a:pPr>
              <a:defRPr/>
            </a:pPr>
            <a:r>
              <a:rPr lang="en-US" altLang="zh-TW" dirty="0" smtClean="0"/>
              <a:t>file1 -</a:t>
            </a:r>
            <a:r>
              <a:rPr lang="en-US" altLang="zh-TW" dirty="0" err="1" smtClean="0"/>
              <a:t>nt</a:t>
            </a:r>
            <a:r>
              <a:rPr lang="en-US" altLang="zh-TW" dirty="0" smtClean="0"/>
              <a:t> file2</a:t>
            </a:r>
          </a:p>
          <a:p>
            <a:pPr lvl="1">
              <a:defRPr/>
            </a:pPr>
            <a:r>
              <a:rPr lang="en-US" altLang="zh-TW" dirty="0" smtClean="0"/>
              <a:t>True if file1 exists and is 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en-US" altLang="zh-TW" dirty="0" smtClean="0"/>
              <a:t>ewer </a:t>
            </a:r>
            <a:r>
              <a:rPr lang="en-US" altLang="zh-TW" dirty="0" smtClean="0">
                <a:solidFill>
                  <a:srgbClr val="FF0000"/>
                </a:solidFill>
              </a:rPr>
              <a:t>t</a:t>
            </a:r>
            <a:r>
              <a:rPr lang="en-US" altLang="zh-TW" dirty="0" smtClean="0"/>
              <a:t>han file2</a:t>
            </a:r>
          </a:p>
          <a:p>
            <a:pPr>
              <a:defRPr/>
            </a:pPr>
            <a:r>
              <a:rPr lang="en-US" altLang="zh-TW" dirty="0" smtClean="0"/>
              <a:t>file1 -</a:t>
            </a:r>
            <a:r>
              <a:rPr lang="en-US" altLang="zh-TW" dirty="0" err="1" smtClean="0"/>
              <a:t>ot</a:t>
            </a:r>
            <a:r>
              <a:rPr lang="en-US" altLang="zh-TW" dirty="0" smtClean="0"/>
              <a:t> file2</a:t>
            </a:r>
          </a:p>
          <a:p>
            <a:pPr lvl="1">
              <a:defRPr/>
            </a:pPr>
            <a:r>
              <a:rPr lang="en-US" altLang="zh-TW" dirty="0" smtClean="0"/>
              <a:t>True if file1 exists and is </a:t>
            </a:r>
            <a:r>
              <a:rPr lang="en-US" altLang="zh-TW" dirty="0" smtClean="0">
                <a:solidFill>
                  <a:srgbClr val="FF0000"/>
                </a:solidFill>
              </a:rPr>
              <a:t>o</a:t>
            </a:r>
            <a:r>
              <a:rPr lang="en-US" altLang="zh-TW" dirty="0" smtClean="0"/>
              <a:t>lder </a:t>
            </a:r>
            <a:r>
              <a:rPr lang="en-US" altLang="zh-TW" dirty="0" smtClean="0">
                <a:solidFill>
                  <a:srgbClr val="FF0000"/>
                </a:solidFill>
              </a:rPr>
              <a:t>t</a:t>
            </a:r>
            <a:r>
              <a:rPr lang="en-US" altLang="zh-TW" dirty="0" smtClean="0"/>
              <a:t>han file2</a:t>
            </a:r>
          </a:p>
          <a:p>
            <a:pPr>
              <a:defRPr/>
            </a:pPr>
            <a:r>
              <a:rPr lang="en-US" altLang="zh-TW" dirty="0" smtClean="0"/>
              <a:t>file1 -</a:t>
            </a:r>
            <a:r>
              <a:rPr lang="en-US" altLang="zh-TW" dirty="0" err="1" smtClean="0"/>
              <a:t>ef</a:t>
            </a:r>
            <a:r>
              <a:rPr lang="en-US" altLang="zh-TW" dirty="0" smtClean="0"/>
              <a:t> file2</a:t>
            </a:r>
          </a:p>
          <a:p>
            <a:pPr lvl="1">
              <a:defRPr/>
            </a:pPr>
            <a:r>
              <a:rPr lang="en-US" altLang="zh-TW" dirty="0" smtClean="0"/>
              <a:t>True if file1 and file2 </a:t>
            </a:r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/>
              <a:t>xist and re</a:t>
            </a:r>
            <a:r>
              <a:rPr lang="en-US" altLang="zh-TW" dirty="0" smtClean="0">
                <a:solidFill>
                  <a:srgbClr val="FF0000"/>
                </a:solidFill>
              </a:rPr>
              <a:t>f</a:t>
            </a:r>
            <a:r>
              <a:rPr lang="en-US" altLang="zh-TW" dirty="0" smtClean="0"/>
              <a:t>er to the same file</a:t>
            </a:r>
            <a:endParaRPr lang="zh-TW" altLang="en-US" dirty="0"/>
          </a:p>
        </p:txBody>
      </p:sp>
      <p:sp>
        <p:nvSpPr>
          <p:cNvPr id="13317" name="矩形 5"/>
          <p:cNvSpPr>
            <a:spLocks noChangeArrowheads="1"/>
          </p:cNvSpPr>
          <p:nvPr/>
        </p:nvSpPr>
        <p:spPr bwMode="auto">
          <a:xfrm>
            <a:off x="6324600" y="6340475"/>
            <a:ext cx="258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Hard links to same file..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test command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String test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-z string</a:t>
            </a:r>
          </a:p>
          <a:p>
            <a:pPr lvl="1">
              <a:defRPr/>
            </a:pPr>
            <a:r>
              <a:rPr lang="en-US" altLang="zh-TW" dirty="0" smtClean="0"/>
              <a:t>True if the length of string is </a:t>
            </a:r>
            <a:r>
              <a:rPr lang="en-US" altLang="zh-TW" dirty="0" smtClean="0">
                <a:solidFill>
                  <a:srgbClr val="FF0000"/>
                </a:solidFill>
              </a:rPr>
              <a:t>z</a:t>
            </a:r>
            <a:r>
              <a:rPr lang="en-US" altLang="zh-TW" dirty="0" smtClean="0"/>
              <a:t>ero</a:t>
            </a:r>
          </a:p>
          <a:p>
            <a:pPr>
              <a:defRPr/>
            </a:pPr>
            <a:r>
              <a:rPr lang="en-US" altLang="zh-TW" dirty="0" smtClean="0"/>
              <a:t>-n string</a:t>
            </a:r>
          </a:p>
          <a:p>
            <a:pPr lvl="1">
              <a:defRPr/>
            </a:pPr>
            <a:r>
              <a:rPr lang="en-US" altLang="zh-TW" dirty="0" smtClean="0"/>
              <a:t>True if the length of string is 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en-US" altLang="zh-TW" dirty="0" smtClean="0"/>
              <a:t>onzero</a:t>
            </a:r>
          </a:p>
          <a:p>
            <a:pPr>
              <a:defRPr/>
            </a:pPr>
            <a:r>
              <a:rPr lang="en-US" altLang="zh-TW" dirty="0" smtClean="0"/>
              <a:t>string</a:t>
            </a:r>
          </a:p>
          <a:p>
            <a:pPr lvl="1">
              <a:defRPr/>
            </a:pPr>
            <a:r>
              <a:rPr lang="en-US" altLang="zh-TW" dirty="0" smtClean="0"/>
              <a:t>True if string is not the null string</a:t>
            </a:r>
          </a:p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s1 = s2</a:t>
            </a:r>
          </a:p>
          <a:p>
            <a:pPr lvl="1">
              <a:defRPr/>
            </a:pPr>
            <a:r>
              <a:rPr lang="en-US" altLang="zh-TW" dirty="0" smtClean="0"/>
              <a:t>True if the strings s1 and s2 are identical</a:t>
            </a:r>
          </a:p>
          <a:p>
            <a:pPr>
              <a:defRPr/>
            </a:pPr>
            <a:r>
              <a:rPr lang="en-US" altLang="zh-TW" dirty="0" smtClean="0"/>
              <a:t>s1 != s2</a:t>
            </a:r>
          </a:p>
          <a:p>
            <a:pPr lvl="1">
              <a:defRPr/>
            </a:pPr>
            <a:r>
              <a:rPr lang="en-US" altLang="zh-TW" dirty="0" smtClean="0"/>
              <a:t>True if the strings s1 and s2 are not identical</a:t>
            </a:r>
          </a:p>
          <a:p>
            <a:pPr>
              <a:defRPr/>
            </a:pPr>
            <a:r>
              <a:rPr lang="en-US" altLang="zh-TW" dirty="0" smtClean="0"/>
              <a:t>s1 &lt; s2</a:t>
            </a:r>
          </a:p>
          <a:p>
            <a:pPr lvl="1">
              <a:defRPr/>
            </a:pPr>
            <a:r>
              <a:rPr lang="en-US" altLang="zh-TW" dirty="0" smtClean="0"/>
              <a:t>True if string s1 comes </a:t>
            </a:r>
            <a:r>
              <a:rPr lang="en-US" altLang="zh-TW" u="sng" dirty="0" smtClean="0"/>
              <a:t>before</a:t>
            </a:r>
            <a:r>
              <a:rPr lang="en-US" altLang="zh-TW" dirty="0" smtClean="0"/>
              <a:t> s2 based on the </a:t>
            </a:r>
            <a:r>
              <a:rPr lang="en-US" altLang="zh-TW" u="sng" dirty="0" smtClean="0"/>
              <a:t>binary value of their characters</a:t>
            </a:r>
          </a:p>
          <a:p>
            <a:pPr>
              <a:defRPr/>
            </a:pPr>
            <a:r>
              <a:rPr lang="en-US" altLang="zh-TW" dirty="0" smtClean="0"/>
              <a:t>s1 &gt; s2</a:t>
            </a:r>
          </a:p>
          <a:p>
            <a:pPr lvl="1">
              <a:defRPr/>
            </a:pPr>
            <a:r>
              <a:rPr lang="en-US" altLang="zh-TW" dirty="0" smtClean="0"/>
              <a:t>True if string s1 comes </a:t>
            </a:r>
            <a:r>
              <a:rPr lang="en-US" altLang="zh-TW" u="sng" dirty="0" smtClean="0"/>
              <a:t>after</a:t>
            </a:r>
            <a:r>
              <a:rPr lang="en-US" altLang="zh-TW" dirty="0" smtClean="0"/>
              <a:t> s2 based on the </a:t>
            </a:r>
            <a:r>
              <a:rPr lang="en-US" altLang="zh-TW" u="sng" dirty="0" smtClean="0"/>
              <a:t>binary value of their characters</a:t>
            </a:r>
            <a:endParaRPr lang="zh-TW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test command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Number test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n1 -</a:t>
            </a:r>
            <a:r>
              <a:rPr lang="en-US" altLang="zh-TW" dirty="0" err="1" smtClean="0"/>
              <a:t>eq</a:t>
            </a:r>
            <a:r>
              <a:rPr lang="en-US" altLang="zh-TW" dirty="0" smtClean="0"/>
              <a:t> n2</a:t>
            </a:r>
          </a:p>
          <a:p>
            <a:pPr lvl="1">
              <a:defRPr/>
            </a:pPr>
            <a:r>
              <a:rPr lang="en-US" altLang="zh-TW" dirty="0" smtClean="0"/>
              <a:t>True if the integers n1 and n2 are algebraically </a:t>
            </a:r>
            <a:r>
              <a:rPr lang="en-US" altLang="zh-TW" dirty="0" smtClean="0">
                <a:solidFill>
                  <a:srgbClr val="FF0000"/>
                </a:solidFill>
              </a:rPr>
              <a:t>eq</a:t>
            </a:r>
            <a:r>
              <a:rPr lang="en-US" altLang="zh-TW" dirty="0" smtClean="0"/>
              <a:t>ual</a:t>
            </a:r>
          </a:p>
          <a:p>
            <a:pPr>
              <a:defRPr/>
            </a:pPr>
            <a:r>
              <a:rPr lang="en-US" altLang="zh-TW" dirty="0" smtClean="0"/>
              <a:t>n1 -ne n2</a:t>
            </a:r>
          </a:p>
          <a:p>
            <a:pPr lvl="1">
              <a:defRPr/>
            </a:pPr>
            <a:r>
              <a:rPr lang="en-US" altLang="zh-TW" dirty="0" smtClean="0"/>
              <a:t>True if the integers n1 and n2 are 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en-US" altLang="zh-TW" dirty="0" smtClean="0"/>
              <a:t>ot algebraically </a:t>
            </a:r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/>
              <a:t>qual</a:t>
            </a:r>
          </a:p>
          <a:p>
            <a:pPr>
              <a:defRPr/>
            </a:pPr>
            <a:r>
              <a:rPr lang="en-US" altLang="zh-TW" dirty="0" smtClean="0"/>
              <a:t>n1 -</a:t>
            </a:r>
            <a:r>
              <a:rPr lang="en-US" altLang="zh-TW" dirty="0" err="1" smtClean="0"/>
              <a:t>gt</a:t>
            </a:r>
            <a:r>
              <a:rPr lang="en-US" altLang="zh-TW" dirty="0" smtClean="0"/>
              <a:t> n2</a:t>
            </a:r>
          </a:p>
          <a:p>
            <a:pPr lvl="1">
              <a:defRPr/>
            </a:pPr>
            <a:r>
              <a:rPr lang="en-US" altLang="zh-TW" dirty="0" smtClean="0"/>
              <a:t>True if the integer n1 is algebraically </a:t>
            </a:r>
            <a:r>
              <a:rPr lang="en-US" altLang="zh-TW" dirty="0" smtClean="0">
                <a:solidFill>
                  <a:srgbClr val="FF0000"/>
                </a:solidFill>
              </a:rPr>
              <a:t>g</a:t>
            </a:r>
            <a:r>
              <a:rPr lang="en-US" altLang="zh-TW" dirty="0" smtClean="0"/>
              <a:t>reater </a:t>
            </a:r>
            <a:r>
              <a:rPr lang="en-US" altLang="zh-TW" dirty="0" smtClean="0">
                <a:solidFill>
                  <a:srgbClr val="FF0000"/>
                </a:solidFill>
              </a:rPr>
              <a:t>t</a:t>
            </a:r>
            <a:r>
              <a:rPr lang="en-US" altLang="zh-TW" dirty="0" smtClean="0"/>
              <a:t>han the integer n2</a:t>
            </a:r>
          </a:p>
          <a:p>
            <a:pPr>
              <a:defRPr/>
            </a:pPr>
            <a:r>
              <a:rPr lang="en-US" altLang="zh-TW" dirty="0" smtClean="0"/>
              <a:t>n1 -</a:t>
            </a:r>
            <a:r>
              <a:rPr lang="en-US" altLang="zh-TW" dirty="0" err="1" smtClean="0"/>
              <a:t>ge</a:t>
            </a:r>
            <a:r>
              <a:rPr lang="en-US" altLang="zh-TW" dirty="0" smtClean="0"/>
              <a:t> n2</a:t>
            </a:r>
          </a:p>
          <a:p>
            <a:pPr lvl="1">
              <a:defRPr/>
            </a:pPr>
            <a:r>
              <a:rPr lang="en-US" altLang="zh-TW" dirty="0" smtClean="0"/>
              <a:t>True if the integer n1 is algebraically </a:t>
            </a:r>
            <a:r>
              <a:rPr lang="en-US" altLang="zh-TW" dirty="0" smtClean="0">
                <a:solidFill>
                  <a:srgbClr val="FF0000"/>
                </a:solidFill>
              </a:rPr>
              <a:t>g</a:t>
            </a:r>
            <a:r>
              <a:rPr lang="en-US" altLang="zh-TW" dirty="0" smtClean="0"/>
              <a:t>reater than or </a:t>
            </a:r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/>
              <a:t>qual to the integer n2</a:t>
            </a:r>
          </a:p>
          <a:p>
            <a:pPr>
              <a:defRPr/>
            </a:pPr>
            <a:r>
              <a:rPr lang="en-US" altLang="zh-TW" dirty="0" smtClean="0"/>
              <a:t>n1 -</a:t>
            </a:r>
            <a:r>
              <a:rPr lang="en-US" altLang="zh-TW" dirty="0" err="1" smtClean="0"/>
              <a:t>lt</a:t>
            </a:r>
            <a:r>
              <a:rPr lang="en-US" altLang="zh-TW" dirty="0" smtClean="0"/>
              <a:t> n2</a:t>
            </a:r>
          </a:p>
          <a:p>
            <a:pPr lvl="1">
              <a:defRPr/>
            </a:pPr>
            <a:r>
              <a:rPr lang="en-US" altLang="zh-TW" dirty="0" smtClean="0"/>
              <a:t>True if the integer n1 is algebraically </a:t>
            </a:r>
            <a:r>
              <a:rPr lang="en-US" altLang="zh-TW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/>
              <a:t>ess </a:t>
            </a:r>
            <a:r>
              <a:rPr lang="en-US" altLang="zh-TW" dirty="0" smtClean="0">
                <a:solidFill>
                  <a:srgbClr val="FF0000"/>
                </a:solidFill>
              </a:rPr>
              <a:t>t</a:t>
            </a:r>
            <a:r>
              <a:rPr lang="en-US" altLang="zh-TW" dirty="0" smtClean="0"/>
              <a:t>han the integer n2</a:t>
            </a:r>
          </a:p>
          <a:p>
            <a:pPr>
              <a:defRPr/>
            </a:pPr>
            <a:r>
              <a:rPr lang="en-US" altLang="zh-TW" dirty="0" smtClean="0"/>
              <a:t>n1 -le n2</a:t>
            </a:r>
          </a:p>
          <a:p>
            <a:pPr lvl="1">
              <a:defRPr/>
            </a:pPr>
            <a:r>
              <a:rPr lang="en-US" altLang="zh-TW" dirty="0" smtClean="0"/>
              <a:t>True if the integer n1 is algebraically </a:t>
            </a:r>
            <a:r>
              <a:rPr lang="en-US" altLang="zh-TW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/>
              <a:t>ess than or </a:t>
            </a:r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/>
              <a:t>qual to the integer n2</a:t>
            </a:r>
            <a:endParaRPr lang="zh-TW" altLang="en-US" dirty="0"/>
          </a:p>
        </p:txBody>
      </p:sp>
      <p:sp>
        <p:nvSpPr>
          <p:cNvPr id="15364" name="矩形 5"/>
          <p:cNvSpPr>
            <a:spLocks noChangeArrowheads="1"/>
          </p:cNvSpPr>
          <p:nvPr/>
        </p:nvSpPr>
        <p:spPr bwMode="auto">
          <a:xfrm>
            <a:off x="2743200" y="1371600"/>
            <a:ext cx="5581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==, !=, &gt;, &lt;, &gt;=, &lt;= fashion does not apply here…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test command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combination</a:t>
            </a:r>
          </a:p>
        </p:txBody>
      </p:sp>
      <p:sp>
        <p:nvSpPr>
          <p:cNvPr id="16387" name="內容版面配置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! expression</a:t>
            </a:r>
          </a:p>
          <a:p>
            <a:pPr lvl="1"/>
            <a:r>
              <a:rPr lang="en-US" altLang="zh-TW" smtClean="0"/>
              <a:t>True if expression is false.</a:t>
            </a:r>
          </a:p>
          <a:p>
            <a:r>
              <a:rPr lang="en-US" altLang="zh-TW" smtClean="0"/>
              <a:t>expression1 -a expression2</a:t>
            </a:r>
          </a:p>
          <a:p>
            <a:pPr lvl="1"/>
            <a:r>
              <a:rPr lang="en-US" altLang="zh-TW" smtClean="0"/>
              <a:t>True if both expression1 and expression2 are true.</a:t>
            </a:r>
          </a:p>
          <a:p>
            <a:r>
              <a:rPr lang="en-US" altLang="zh-TW" smtClean="0"/>
              <a:t>expression1 -o expression2</a:t>
            </a:r>
          </a:p>
          <a:p>
            <a:pPr lvl="1"/>
            <a:r>
              <a:rPr lang="en-US" altLang="zh-TW" smtClean="0"/>
              <a:t>True if either expression1 or expression2 are true.</a:t>
            </a:r>
          </a:p>
          <a:p>
            <a:pPr lvl="1"/>
            <a:r>
              <a:rPr lang="en-US" altLang="zh-TW" smtClean="0">
                <a:solidFill>
                  <a:srgbClr val="FF0000"/>
                </a:solidFill>
              </a:rPr>
              <a:t>The -a operator has </a:t>
            </a:r>
            <a:r>
              <a:rPr lang="en-US" altLang="zh-TW" u="sng" smtClean="0">
                <a:solidFill>
                  <a:srgbClr val="FF0000"/>
                </a:solidFill>
              </a:rPr>
              <a:t>higher</a:t>
            </a:r>
            <a:r>
              <a:rPr lang="en-US" altLang="zh-TW" smtClean="0">
                <a:solidFill>
                  <a:srgbClr val="FF0000"/>
                </a:solidFill>
              </a:rPr>
              <a:t> precedence than the -o operator.</a:t>
            </a:r>
          </a:p>
          <a:p>
            <a:r>
              <a:rPr lang="en-US" altLang="zh-TW" smtClean="0"/>
              <a:t>(expression)</a:t>
            </a:r>
          </a:p>
          <a:p>
            <a:pPr lvl="1"/>
            <a:r>
              <a:rPr lang="en-US" altLang="zh-TW" smtClean="0"/>
              <a:t>True if expression is true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test command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zh-TW" altLang="en-US" sz="3000" dirty="0">
                <a:ea typeface="新細明體" pitchFamily="18" charset="-120"/>
              </a:rPr>
              <a:t> </a:t>
            </a:r>
            <a:r>
              <a:rPr lang="en-US" altLang="zh-TW" sz="3000" dirty="0" smtClean="0">
                <a:ea typeface="新細明體" pitchFamily="18" charset="-120"/>
              </a:rPr>
              <a:t>in</a:t>
            </a:r>
            <a:r>
              <a:rPr lang="zh-TW" altLang="en-US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ea typeface="新細明體" pitchFamily="18" charset="-120"/>
              </a:rPr>
              <a:t>script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test command short format using [] or ()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test "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haha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" = "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hehe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" ; echo $?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143000" y="2654300"/>
            <a:ext cx="6553200" cy="1631216"/>
          </a:xfrm>
          <a:prstGeom prst="rect">
            <a:avLst/>
          </a:prstGeom>
          <a:noFill/>
          <a:ln w="1270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if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[</a:t>
            </a:r>
            <a:r>
              <a:rPr lang="zh-TW" alt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"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haha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" 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=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"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hehe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" 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  <a:ea typeface="微軟正黑體" panose="020B0604030504040204" pitchFamily="34" charset="-120"/>
              </a:rPr>
              <a:t>] ; </a:t>
            </a:r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then</a:t>
            </a:r>
          </a:p>
          <a:p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        echo “</a:t>
            </a:r>
            <a:r>
              <a:rPr lang="en-US" altLang="zh-TW" sz="2000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haha</a:t>
            </a:r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 equals </a:t>
            </a:r>
            <a:r>
              <a:rPr lang="en-US" altLang="zh-TW" sz="2000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hehe</a:t>
            </a:r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”</a:t>
            </a:r>
          </a:p>
          <a:p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else</a:t>
            </a:r>
          </a:p>
          <a:p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        echo “</a:t>
            </a:r>
            <a:r>
              <a:rPr lang="en-US" altLang="zh-TW" sz="2000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haha</a:t>
            </a:r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 doesn’t equal </a:t>
            </a:r>
            <a:r>
              <a:rPr lang="en-US" altLang="zh-TW" sz="2000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hehe</a:t>
            </a:r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”</a:t>
            </a:r>
          </a:p>
          <a:p>
            <a:r>
              <a:rPr lang="en-US" altLang="zh-TW" sz="2000" dirty="0">
                <a:latin typeface="Consolas" panose="020B0609020204030204" pitchFamily="49" charset="0"/>
                <a:ea typeface="微軟正黑體" panose="020B0604030504040204" pitchFamily="34" charset="-120"/>
              </a:rPr>
              <a:t>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expr command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# AND - OR – NOT</a:t>
            </a: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$ [ 1 -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en-US" altLang="zh-TW" sz="1600" dirty="0" smtClean="0">
                <a:latin typeface="Consolas" panose="020B0609020204030204" pitchFamily="49" charset="0"/>
              </a:rPr>
              <a:t> 2 ] || [ 1 -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en-US" altLang="zh-TW" sz="1600" dirty="0" smtClean="0">
                <a:latin typeface="Consolas" panose="020B0609020204030204" pitchFamily="49" charset="0"/>
              </a:rPr>
              <a:t> 1 ] ; echo $?</a:t>
            </a: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1600" dirty="0" smtClean="0"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$ [ 1 -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en-US" altLang="zh-TW" sz="1600" dirty="0" smtClean="0">
                <a:latin typeface="Consolas" panose="020B0609020204030204" pitchFamily="49" charset="0"/>
              </a:rPr>
              <a:t> 1 ] || </a:t>
            </a:r>
            <a:r>
              <a:rPr lang="en-US" altLang="zh-TW" sz="1600" strike="sngStrike" dirty="0" smtClean="0">
                <a:solidFill>
                  <a:srgbClr val="FF0000"/>
                </a:solidFill>
                <a:latin typeface="Consolas" panose="020B0609020204030204" pitchFamily="49" charset="0"/>
              </a:rPr>
              <a:t>[ 1 -</a:t>
            </a:r>
            <a:r>
              <a:rPr lang="en-US" altLang="zh-TW" sz="1600" strike="sngStrike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eq</a:t>
            </a:r>
            <a:r>
              <a:rPr lang="en-US" altLang="zh-TW" sz="1600" strike="sngStrike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2 ]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; echo $?</a:t>
            </a: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1600" dirty="0" smtClean="0"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$ [ 1 -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en-US" altLang="zh-TW" sz="1600" dirty="0" smtClean="0">
                <a:latin typeface="Consolas" panose="020B0609020204030204" pitchFamily="49" charset="0"/>
              </a:rPr>
              <a:t> 1 ] &amp;&amp; [ 1 -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en-US" altLang="zh-TW" sz="1600" dirty="0" smtClean="0">
                <a:latin typeface="Consolas" panose="020B0609020204030204" pitchFamily="49" charset="0"/>
              </a:rPr>
              <a:t> 2 ] ; echo $? </a:t>
            </a: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1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zh-TW" sz="1600" dirty="0" smtClean="0"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$ </a:t>
            </a:r>
            <a:r>
              <a:rPr lang="en-US" altLang="zh-TW" sz="1600" dirty="0">
                <a:latin typeface="Consolas" panose="020B0609020204030204" pitchFamily="49" charset="0"/>
              </a:rPr>
              <a:t>[ 1 -</a:t>
            </a:r>
            <a:r>
              <a:rPr lang="en-US" altLang="zh-TW" sz="1600" dirty="0" err="1">
                <a:latin typeface="Consolas" panose="020B0609020204030204" pitchFamily="49" charset="0"/>
              </a:rPr>
              <a:t>eq</a:t>
            </a:r>
            <a:r>
              <a:rPr lang="en-US" altLang="zh-TW" sz="1600" dirty="0">
                <a:latin typeface="Consolas" panose="020B0609020204030204" pitchFamily="49" charset="0"/>
              </a:rPr>
              <a:t> 2 ] &amp;&amp; </a:t>
            </a:r>
            <a:r>
              <a:rPr lang="en-US" altLang="zh-TW" sz="1600" strike="sngStrike" dirty="0">
                <a:solidFill>
                  <a:srgbClr val="FF0000"/>
                </a:solidFill>
                <a:latin typeface="Consolas" panose="020B0609020204030204" pitchFamily="49" charset="0"/>
              </a:rPr>
              <a:t>[ 1 -</a:t>
            </a:r>
            <a:r>
              <a:rPr lang="en-US" altLang="zh-TW" sz="1600" strike="sngStrike" dirty="0" err="1">
                <a:solidFill>
                  <a:srgbClr val="FF0000"/>
                </a:solidFill>
                <a:latin typeface="Consolas" panose="020B0609020204030204" pitchFamily="49" charset="0"/>
              </a:rPr>
              <a:t>eq</a:t>
            </a:r>
            <a:r>
              <a:rPr lang="en-US" altLang="zh-TW" sz="1600" strike="sngStrike" dirty="0">
                <a:solidFill>
                  <a:srgbClr val="FF0000"/>
                </a:solidFill>
                <a:latin typeface="Consolas" panose="020B0609020204030204" pitchFamily="49" charset="0"/>
              </a:rPr>
              <a:t> 1 ] </a:t>
            </a:r>
            <a:r>
              <a:rPr lang="en-US" altLang="zh-TW" sz="1600" dirty="0">
                <a:latin typeface="Consolas" panose="020B0609020204030204" pitchFamily="49" charset="0"/>
              </a:rPr>
              <a:t>; echo $?</a:t>
            </a:r>
          </a:p>
          <a:p>
            <a:pPr marL="0" indent="0" eaLnBrk="1" hangingPunct="1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1</a:t>
            </a:r>
          </a:p>
          <a:p>
            <a:pPr marL="0" indent="0" eaLnBrk="1" hangingPunct="1">
              <a:buNone/>
            </a:pPr>
            <a:endParaRPr lang="en-US" altLang="zh-TW" sz="1600" dirty="0"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$ ! [ 1 -</a:t>
            </a:r>
            <a:r>
              <a:rPr lang="en-US" altLang="zh-TW" sz="1600" dirty="0" err="1">
                <a:latin typeface="Consolas" panose="020B0609020204030204" pitchFamily="49" charset="0"/>
              </a:rPr>
              <a:t>eq</a:t>
            </a:r>
            <a:r>
              <a:rPr lang="en-US" altLang="zh-TW" sz="1600" dirty="0">
                <a:latin typeface="Consolas" panose="020B0609020204030204" pitchFamily="49" charset="0"/>
              </a:rPr>
              <a:t> 2 ] ; echo $?</a:t>
            </a:r>
          </a:p>
          <a:p>
            <a:pPr marL="0" indent="0" eaLnBrk="1" hangingPunct="1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1600" dirty="0"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$ [ 1 -</a:t>
            </a:r>
            <a:r>
              <a:rPr lang="en-US" altLang="zh-TW" sz="1600" dirty="0" err="1">
                <a:latin typeface="Consolas" panose="020B0609020204030204" pitchFamily="49" charset="0"/>
              </a:rPr>
              <a:t>eq</a:t>
            </a:r>
            <a:r>
              <a:rPr lang="en-US" altLang="zh-TW" sz="1600" dirty="0">
                <a:latin typeface="Consolas" panose="020B0609020204030204" pitchFamily="49" charset="0"/>
              </a:rPr>
              <a:t> 2 ] ; echo $?</a:t>
            </a:r>
          </a:p>
          <a:p>
            <a:pPr marL="0" indent="0" eaLnBrk="1" hangingPunct="1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1</a:t>
            </a:r>
            <a:endParaRPr lang="zh-TW" altLang="en-US" sz="16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Arithmetic</a:t>
            </a:r>
            <a:r>
              <a:rPr lang="zh-TW" altLang="en-US" dirty="0" smtClean="0"/>
              <a:t> </a:t>
            </a:r>
            <a:r>
              <a:rPr lang="en-US" altLang="zh-TW" dirty="0" smtClean="0"/>
              <a:t>Expansion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echo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$((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1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+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2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endParaRPr lang="en-US" altLang="zh-TW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a=8</a:t>
            </a: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a=$((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$a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+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9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a=$((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$a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+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17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a=$((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$a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+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9453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echo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$a</a:t>
            </a:r>
            <a:endParaRPr lang="zh-TW" altLang="en-US" dirty="0">
              <a:latin typeface="Consolas" panose="020B0609020204030204" pitchFamily="49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3</a:t>
            </a:r>
          </a:p>
          <a:p>
            <a:pPr marL="0" indent="0">
              <a:buNone/>
            </a:pPr>
            <a:endParaRPr lang="en-US" altLang="zh-TW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//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a=8</a:t>
            </a: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//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a=17</a:t>
            </a: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//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a=34</a:t>
            </a: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//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a=9487</a:t>
            </a:r>
          </a:p>
          <a:p>
            <a:pPr marL="0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9487</a:t>
            </a:r>
            <a:endParaRPr lang="en-US" altLang="zh-TW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z="2200" dirty="0" smtClean="0"/>
              <a:t>Variable pre-operations</a:t>
            </a:r>
          </a:p>
          <a:p>
            <a:r>
              <a:rPr lang="en-US" altLang="zh-TW" sz="2200" dirty="0" err="1" smtClean="0"/>
              <a:t>args</a:t>
            </a:r>
            <a:r>
              <a:rPr lang="en-US" altLang="zh-TW" sz="2200" dirty="0" smtClean="0"/>
              <a:t>, </a:t>
            </a:r>
            <a:r>
              <a:rPr lang="en-US" altLang="zh-TW" sz="2200" dirty="0" err="1" smtClean="0"/>
              <a:t>argc</a:t>
            </a:r>
            <a:r>
              <a:rPr lang="en-US" altLang="zh-TW" sz="2200" dirty="0" smtClean="0"/>
              <a:t> in Shell Scripts</a:t>
            </a:r>
          </a:p>
          <a:p>
            <a:r>
              <a:rPr lang="en-US" altLang="zh-TW" sz="2200" dirty="0" smtClean="0"/>
              <a:t>Arithmetic and Logics</a:t>
            </a:r>
            <a:endParaRPr lang="en-US" altLang="zh-TW" sz="22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Test commands</a:t>
            </a:r>
          </a:p>
          <a:p>
            <a:r>
              <a:rPr lang="en-US" altLang="zh-TW" sz="2200" dirty="0" smtClean="0"/>
              <a:t>Control Structures: if-else, switch-case, for/while loops</a:t>
            </a:r>
          </a:p>
          <a:p>
            <a:r>
              <a:rPr lang="en-US" altLang="zh-TW" sz="2200" dirty="0" smtClean="0"/>
              <a:t>Input/output: Read from screen </a:t>
            </a:r>
          </a:p>
          <a:p>
            <a:r>
              <a:rPr lang="en-US" altLang="zh-TW" sz="2200" dirty="0" smtClean="0"/>
              <a:t>Defining Functions &amp; Parsing Arguments</a:t>
            </a:r>
          </a:p>
          <a:p>
            <a:r>
              <a:rPr lang="en-US" altLang="zh-TW" sz="2200" dirty="0" smtClean="0"/>
              <a:t>Error Handling and Debug tool (</a:t>
            </a:r>
            <a:r>
              <a:rPr lang="en-US" altLang="zh-TW" sz="2200" dirty="0" err="1" smtClean="0"/>
              <a:t>sh</a:t>
            </a:r>
            <a:r>
              <a:rPr lang="en-US" altLang="zh-TW" sz="2200" dirty="0" smtClean="0"/>
              <a:t> -x)</a:t>
            </a:r>
          </a:p>
          <a:p>
            <a:r>
              <a:rPr lang="en-US" altLang="zh-TW" sz="2200" dirty="0" smtClean="0"/>
              <a:t>A Shell Script Sample: Failure Detection on Servers</a:t>
            </a:r>
          </a:p>
          <a:p>
            <a:endParaRPr lang="en-US" altLang="zh-TW" sz="2200" dirty="0" smtClean="0"/>
          </a:p>
          <a:p>
            <a:r>
              <a:rPr lang="en-US" altLang="zh-TW" sz="2200" dirty="0" smtClean="0"/>
              <a:t>Appendix: Regular Expression</a:t>
            </a:r>
          </a:p>
          <a:p>
            <a:r>
              <a:rPr lang="en-US" altLang="zh-TW" sz="2200" dirty="0" smtClean="0"/>
              <a:t>Appendix B: </a:t>
            </a:r>
            <a:r>
              <a:rPr lang="en-US" altLang="zh-TW" sz="2200" dirty="0" err="1" smtClean="0"/>
              <a:t>sed</a:t>
            </a:r>
            <a:r>
              <a:rPr lang="en-US" altLang="zh-TW" sz="2200" dirty="0" smtClean="0"/>
              <a:t> and </a:t>
            </a:r>
            <a:r>
              <a:rPr lang="en-US" altLang="zh-TW" sz="2200" dirty="0" err="1" smtClean="0"/>
              <a:t>awk</a:t>
            </a:r>
            <a:endParaRPr lang="zh-TW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if-then-else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altLang="zh-TW" dirty="0" smtClean="0">
                <a:latin typeface="Consolas" panose="020B0609020204030204" pitchFamily="49" charset="0"/>
              </a:rPr>
              <a:t> [ test conditions ] ; </a:t>
            </a: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Elif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[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test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</a:rPr>
              <a:t>contitions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]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;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then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else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fi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000" dirty="0" smtClean="0">
              <a:latin typeface="Consolas" panose="020B0609020204030204" pitchFamily="49" charset="0"/>
              <a:ea typeface="細明體" panose="02020509000000000000" pitchFamily="49" charset="-12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000" dirty="0" smtClean="0">
              <a:latin typeface="Consolas" panose="020B0609020204030204" pitchFamily="49" charset="0"/>
              <a:ea typeface="細明體" panose="02020509000000000000" pitchFamily="49" charset="-120"/>
            </a:endParaRPr>
          </a:p>
        </p:txBody>
      </p:sp>
      <p:pic>
        <p:nvPicPr>
          <p:cNvPr id="19465" name="Picture 11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switch-case structure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case</a:t>
            </a:r>
            <a:r>
              <a:rPr lang="en-US" altLang="zh-TW" sz="1800" dirty="0" smtClean="0">
                <a:latin typeface="Consolas" panose="020B0609020204030204" pitchFamily="49" charset="0"/>
              </a:rPr>
              <a:t> $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value1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	action1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value2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	action2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value3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|</a:t>
            </a:r>
            <a:r>
              <a:rPr lang="en-US" altLang="zh-TW" sz="1800" dirty="0" smtClean="0">
                <a:latin typeface="Consolas" panose="020B0609020204030204" pitchFamily="49" charset="0"/>
              </a:rPr>
              <a:t>value4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	action3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	default-action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esac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case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$</a:t>
            </a:r>
            <a:r>
              <a:rPr lang="en-US" altLang="zh-TW" sz="1800" dirty="0" err="1" smtClean="0">
                <a:latin typeface="Consolas" panose="020B0609020204030204" pitchFamily="49" charset="0"/>
                <a:ea typeface="細明體" panose="02020509000000000000" pitchFamily="49" charset="-120"/>
              </a:rPr>
              <a:t>sshd_enable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in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</a:t>
            </a:r>
            <a:r>
              <a:rPr lang="en-US" altLang="zh-TW" sz="1800" dirty="0">
                <a:latin typeface="Consolas" panose="020B0609020204030204" pitchFamily="49" charset="0"/>
                <a:ea typeface="細明體" panose="02020509000000000000" pitchFamily="49" charset="-120"/>
              </a:rPr>
              <a:t>[</a:t>
            </a:r>
            <a:r>
              <a:rPr lang="en-US" altLang="zh-TW" sz="1800" dirty="0" err="1">
                <a:latin typeface="Consolas" panose="020B0609020204030204" pitchFamily="49" charset="0"/>
                <a:ea typeface="細明體" panose="02020509000000000000" pitchFamily="49" charset="-120"/>
              </a:rPr>
              <a:t>Yy</a:t>
            </a:r>
            <a:r>
              <a:rPr lang="en-US" altLang="zh-TW" sz="1800" dirty="0">
                <a:latin typeface="Consolas" panose="020B0609020204030204" pitchFamily="49" charset="0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Consolas" panose="020B0609020204030204" pitchFamily="49" charset="0"/>
                <a:ea typeface="細明體" panose="02020509000000000000" pitchFamily="49" charset="-120"/>
              </a:rPr>
              <a:t>Ee</a:t>
            </a:r>
            <a:r>
              <a:rPr lang="en-US" altLang="zh-TW" sz="1800" dirty="0">
                <a:latin typeface="Consolas" panose="020B0609020204030204" pitchFamily="49" charset="0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Consolas" panose="020B0609020204030204" pitchFamily="49" charset="0"/>
                <a:ea typeface="細明體" panose="02020509000000000000" pitchFamily="49" charset="-120"/>
              </a:rPr>
              <a:t>Ss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]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     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action1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[</a:t>
            </a:r>
            <a:r>
              <a:rPr lang="en-US" altLang="zh-TW" sz="1800" dirty="0" err="1" smtClean="0">
                <a:latin typeface="Consolas" panose="020B0609020204030204" pitchFamily="49" charset="0"/>
                <a:ea typeface="細明體" panose="02020509000000000000" pitchFamily="49" charset="-120"/>
              </a:rPr>
              <a:t>Nn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][</a:t>
            </a:r>
            <a:r>
              <a:rPr lang="en-US" altLang="zh-TW" sz="1800" dirty="0" err="1" smtClean="0">
                <a:latin typeface="Consolas" panose="020B0609020204030204" pitchFamily="49" charset="0"/>
                <a:ea typeface="細明體" panose="02020509000000000000" pitchFamily="49" charset="-120"/>
              </a:rPr>
              <a:t>Oo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]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    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action2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*)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Consolas" panose="020B0609020204030204" pitchFamily="49" charset="0"/>
                <a:ea typeface="細明體" panose="02020509000000000000" pitchFamily="49" charset="-120"/>
              </a:rPr>
              <a:t> </a:t>
            </a: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    </a:t>
            </a:r>
            <a:r>
              <a:rPr lang="en-US" altLang="zh-TW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???</a:t>
            </a:r>
          </a:p>
          <a:p>
            <a:pPr marL="0" indent="0" eaLnBrk="1" hangingPunct="1">
              <a:buNone/>
            </a:pPr>
            <a:r>
              <a:rPr lang="zh-TW" altLang="en-US" sz="1800" dirty="0" smtClean="0">
                <a:latin typeface="Consolas" panose="020B0609020204030204" pitchFamily="49" charset="0"/>
                <a:ea typeface="細明體" panose="02020509000000000000" pitchFamily="49" charset="-120"/>
              </a:rPr>
              <a:t>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</a:rPr>
              <a:t>esac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  <a:ea typeface="細明體" panose="02020509000000000000" pitchFamily="49" charset="-120"/>
            </a:endParaRP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4572000" y="14478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For loop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var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in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var1 var2 …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;</a:t>
            </a:r>
            <a:r>
              <a:rPr lang="zh-TW" altLang="en-US" sz="2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done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a=“”</a:t>
            </a:r>
          </a:p>
          <a:p>
            <a:pPr marL="0" indent="0" eaLnBrk="1" hangingPunct="1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in</a:t>
            </a:r>
            <a:r>
              <a:rPr lang="en-US" altLang="zh-TW" sz="2000" dirty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`ls`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;</a:t>
            </a:r>
            <a:r>
              <a:rPr lang="zh-TW" altLang="en-US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Consolas" panose="020B0609020204030204" pitchFamily="49" charset="0"/>
                <a:ea typeface="新細明體" panose="02020500000000000000" pitchFamily="18" charset="-120"/>
              </a:rPr>
              <a:t>	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a=“$a</a:t>
            </a:r>
            <a:r>
              <a:rPr lang="zh-TW" altLang="en-US" sz="2000" dirty="0"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$</a:t>
            </a:r>
            <a:r>
              <a:rPr lang="en-US" altLang="zh-TW" sz="20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var</a:t>
            </a:r>
            <a:r>
              <a:rPr lang="en-US" altLang="zh-TW" sz="20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”</a:t>
            </a:r>
          </a:p>
          <a:p>
            <a:pPr marL="0" indent="0" eaLnBrk="1" hangingPunct="1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done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</a:rPr>
              <a:t>echo</a:t>
            </a:r>
            <a:r>
              <a:rPr lang="zh-TW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</a:rPr>
              <a:t>$a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pic>
        <p:nvPicPr>
          <p:cNvPr id="22537" name="Picture 12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539" name="直線單箭頭接點 2"/>
          <p:cNvCxnSpPr>
            <a:cxnSpLocks noChangeShapeType="1"/>
          </p:cNvCxnSpPr>
          <p:nvPr/>
        </p:nvCxnSpPr>
        <p:spPr bwMode="auto">
          <a:xfrm flipH="1">
            <a:off x="2895600" y="1143000"/>
            <a:ext cx="381000" cy="3048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While loop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6172200" cy="4648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while</a:t>
            </a:r>
            <a:r>
              <a:rPr lang="en-US" altLang="zh-TW" sz="2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[…] 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;</a:t>
            </a:r>
            <a:r>
              <a:rPr lang="zh-TW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done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break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continue</a:t>
            </a:r>
          </a:p>
        </p:txBody>
      </p:sp>
      <p:pic>
        <p:nvPicPr>
          <p:cNvPr id="23561" name="Picture 11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Read from </a:t>
            </a:r>
            <a:r>
              <a:rPr lang="en-US" altLang="zh-TW" dirty="0" err="1" smtClean="0">
                <a:solidFill>
                  <a:srgbClr val="FF0000"/>
                </a:solidFill>
                <a:ea typeface="新細明體" pitchFamily="18" charset="-120"/>
              </a:rPr>
              <a:t>stdin</a:t>
            </a:r>
            <a:endParaRPr lang="en-US" altLang="zh-TW" dirty="0" smtClean="0">
              <a:solidFill>
                <a:srgbClr val="FF0000"/>
              </a:solidFill>
              <a:ea typeface="新細明體" pitchFamily="18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#!/bin/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sh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echo -n "Do you want to '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rm</a:t>
            </a:r>
            <a:r>
              <a:rPr lang="en-US" altLang="zh-TW" sz="1800" dirty="0" smtClean="0">
                <a:latin typeface="Consolas" panose="020B0609020204030204" pitchFamily="49" charset="0"/>
              </a:rPr>
              <a:t> -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rf</a:t>
            </a:r>
            <a:r>
              <a:rPr lang="en-US" altLang="zh-TW" sz="1800" dirty="0" smtClean="0">
                <a:latin typeface="Consolas" panose="020B0609020204030204" pitchFamily="49" charset="0"/>
              </a:rPr>
              <a:t> /'  (yes/no)? "</a:t>
            </a:r>
          </a:p>
          <a:p>
            <a:pPr marL="0" indent="0"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read</a:t>
            </a:r>
            <a:r>
              <a:rPr lang="en-US" altLang="zh-TW" sz="1800" dirty="0" smtClean="0">
                <a:latin typeface="Consolas" panose="020B0609020204030204" pitchFamily="49" charset="0"/>
              </a:rPr>
              <a:t> answer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case $answer in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[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Yy</a:t>
            </a:r>
            <a:r>
              <a:rPr lang="en-US" altLang="zh-TW" sz="1800" dirty="0" smtClean="0">
                <a:latin typeface="Consolas" panose="020B0609020204030204" pitchFamily="49" charset="0"/>
              </a:rPr>
              <a:t>][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Ee</a:t>
            </a:r>
            <a:r>
              <a:rPr lang="en-US" altLang="zh-TW" sz="1800" dirty="0" smtClean="0">
                <a:latin typeface="Consolas" panose="020B0609020204030204" pitchFamily="49" charset="0"/>
              </a:rPr>
              <a:t>][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Ss</a:t>
            </a:r>
            <a:r>
              <a:rPr lang="en-US" altLang="zh-TW" sz="1800" dirty="0" smtClean="0">
                <a:latin typeface="Consolas" panose="020B0609020204030204" pitchFamily="49" charset="0"/>
              </a:rPr>
              <a:t>])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echo "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Hahaha</a:t>
            </a:r>
            <a:r>
              <a:rPr lang="en-US" altLang="zh-TW" sz="1800" dirty="0" smtClean="0">
                <a:latin typeface="Consolas" panose="020B06090202040302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;;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[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Nn</a:t>
            </a:r>
            <a:r>
              <a:rPr lang="en-US" altLang="zh-TW" sz="1800" dirty="0" smtClean="0">
                <a:latin typeface="Consolas" panose="020B0609020204030204" pitchFamily="49" charset="0"/>
              </a:rPr>
              <a:t>][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Oo</a:t>
            </a:r>
            <a:r>
              <a:rPr lang="en-US" altLang="zh-TW" sz="1800" dirty="0" smtClean="0">
                <a:latin typeface="Consolas" panose="020B0609020204030204" pitchFamily="49" charset="0"/>
              </a:rPr>
              <a:t>])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echo "No~~~"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;;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*)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echo "removing..."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;;</a:t>
            </a:r>
          </a:p>
          <a:p>
            <a:pPr marL="0" indent="0">
              <a:buNone/>
            </a:pPr>
            <a:r>
              <a:rPr lang="en-US" altLang="zh-TW" sz="1800" dirty="0" err="1" smtClean="0">
                <a:latin typeface="Consolas" panose="020B0609020204030204" pitchFamily="49" charset="0"/>
              </a:rPr>
              <a:t>esac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Create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tmp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file/</a:t>
            </a:r>
            <a:r>
              <a:rPr lang="en-US" altLang="zh-TW" dirty="0" err="1" smtClean="0"/>
              <a:t>dir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Consolas" panose="020B0609020204030204" pitchFamily="49" charset="0"/>
              </a:rPr>
              <a:t>TMPDIR=`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mktemp</a:t>
            </a:r>
            <a:r>
              <a:rPr lang="en-US" altLang="zh-TW" dirty="0" smtClean="0">
                <a:latin typeface="Consolas" panose="020B0609020204030204" pitchFamily="49" charset="0"/>
              </a:rPr>
              <a:t> –d </a:t>
            </a:r>
            <a:r>
              <a:rPr lang="en-US" altLang="zh-TW" dirty="0" err="1" smtClean="0">
                <a:latin typeface="Consolas" panose="020B0609020204030204" pitchFamily="49" charset="0"/>
              </a:rPr>
              <a:t>tmp.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XXXXXX</a:t>
            </a:r>
            <a:r>
              <a:rPr lang="en-US" altLang="zh-TW" dirty="0" smtClean="0">
                <a:latin typeface="Consolas" panose="020B0609020204030204" pitchFamily="49" charset="0"/>
              </a:rPr>
              <a:t>`</a:t>
            </a:r>
          </a:p>
          <a:p>
            <a:r>
              <a:rPr lang="en-US" altLang="zh-TW" dirty="0" smtClean="0">
                <a:latin typeface="Consolas" panose="020B0609020204030204" pitchFamily="49" charset="0"/>
              </a:rPr>
              <a:t>TMPFILE=`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mktemp</a:t>
            </a:r>
            <a:r>
              <a:rPr lang="en-US" altLang="zh-TW" dirty="0" smtClean="0">
                <a:latin typeface="Consolas" panose="020B0609020204030204" pitchFamily="49" charset="0"/>
              </a:rPr>
              <a:t> ${TMPDIR}/</a:t>
            </a:r>
            <a:r>
              <a:rPr lang="en-US" altLang="zh-TW" dirty="0" err="1" smtClean="0">
                <a:latin typeface="Consolas" panose="020B0609020204030204" pitchFamily="49" charset="0"/>
              </a:rPr>
              <a:t>tmp.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XXXXXX</a:t>
            </a:r>
            <a:r>
              <a:rPr lang="en-US" altLang="zh-TW" dirty="0" smtClean="0">
                <a:latin typeface="Consolas" panose="020B0609020204030204" pitchFamily="49" charset="0"/>
              </a:rPr>
              <a:t>`</a:t>
            </a:r>
          </a:p>
          <a:p>
            <a:r>
              <a:rPr lang="en-US" altLang="zh-TW" dirty="0" smtClean="0">
                <a:latin typeface="Consolas" panose="020B0609020204030204" pitchFamily="49" charset="0"/>
              </a:rPr>
              <a:t>echo "program output" &gt;&gt; ${TMPFILE}</a:t>
            </a:r>
            <a:endParaRPr lang="zh-TW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functions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Define function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function_name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 ( 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	</a:t>
            </a: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command_list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Removing function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unset </a:t>
            </a: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function_name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Function execution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</a:rPr>
              <a:t>function_name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Function definition is </a:t>
            </a:r>
            <a:r>
              <a:rPr lang="en-US" altLang="zh-TW" sz="2000" u="sng" dirty="0" smtClean="0">
                <a:ea typeface="新細明體" panose="02020500000000000000" pitchFamily="18" charset="-120"/>
              </a:rPr>
              <a:t>local to the current shell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</a:t>
            </a:r>
          </a:p>
        </p:txBody>
      </p:sp>
      <p:sp>
        <p:nvSpPr>
          <p:cNvPr id="27657" name="矩形 8"/>
          <p:cNvSpPr>
            <a:spLocks noChangeArrowheads="1"/>
          </p:cNvSpPr>
          <p:nvPr/>
        </p:nvSpPr>
        <p:spPr bwMode="auto">
          <a:xfrm>
            <a:off x="847725" y="5257800"/>
            <a:ext cx="394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※ Define the function before first use…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functions (2)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scoping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func () {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s-ES" altLang="zh-TW" sz="1800" dirty="0" smtClean="0">
                <a:latin typeface="Consolas" panose="020B0609020204030204" pitchFamily="49" charset="0"/>
              </a:rPr>
              <a:t># </a:t>
            </a:r>
            <a:r>
              <a:rPr lang="es-ES" altLang="zh-TW" sz="1800" dirty="0">
                <a:latin typeface="Consolas" panose="020B0609020204030204" pitchFamily="49" charset="0"/>
              </a:rPr>
              <a:t>global variable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s-ES" altLang="zh-TW" sz="1800" dirty="0" smtClean="0">
                <a:latin typeface="Consolas" panose="020B0609020204030204" pitchFamily="49" charset="0"/>
              </a:rPr>
              <a:t>echo </a:t>
            </a:r>
            <a:r>
              <a:rPr lang="es-E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$a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s-E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s-ES" altLang="zh-TW" sz="1800" dirty="0">
                <a:latin typeface="Consolas" panose="020B0609020204030204" pitchFamily="49" charset="0"/>
              </a:rPr>
              <a:t>="hello"</a:t>
            </a: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s-E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s-ES" altLang="zh-TW" sz="1800" dirty="0">
                <a:latin typeface="Consolas" panose="020B0609020204030204" pitchFamily="49" charset="0"/>
              </a:rPr>
              <a:t>="</a:t>
            </a:r>
            <a:r>
              <a:rPr lang="es-ES" altLang="zh-TW" sz="1800" dirty="0" smtClean="0">
                <a:latin typeface="Consolas" panose="020B0609020204030204" pitchFamily="49" charset="0"/>
              </a:rPr>
              <a:t>5566</a:t>
            </a:r>
            <a:r>
              <a:rPr lang="es-ES" altLang="zh-TW" sz="1800" dirty="0">
                <a:latin typeface="Consolas" panose="020B0609020204030204" pitchFamily="49" charset="0"/>
              </a:rPr>
              <a:t>"</a:t>
            </a:r>
            <a:endParaRPr lang="es-E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s-E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func</a:t>
            </a: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echo $</a:t>
            </a:r>
            <a:r>
              <a:rPr lang="es-ES" altLang="zh-TW" sz="1800" dirty="0" smtClean="0">
                <a:latin typeface="Consolas" panose="020B0609020204030204" pitchFamily="49" charset="0"/>
              </a:rPr>
              <a:t>a</a:t>
            </a:r>
          </a:p>
          <a:p>
            <a:pPr marL="0" indent="0">
              <a:buNone/>
            </a:pPr>
            <a:endParaRPr lang="es-E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800" dirty="0" smtClean="0">
                <a:latin typeface="Consolas" panose="020B0609020204030204" pitchFamily="49" charset="0"/>
              </a:rPr>
              <a:t>Result:</a:t>
            </a:r>
            <a:endParaRPr lang="es-E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5566</a:t>
            </a: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hello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func () {</a:t>
            </a:r>
          </a:p>
          <a:p>
            <a:pPr marL="0" indent="0">
              <a:buNone/>
            </a:pPr>
            <a:r>
              <a:rPr lang="zh-TW" altLang="en-US" sz="1800" dirty="0">
                <a:latin typeface="Consolas" panose="020B0609020204030204" pitchFamily="49" charset="0"/>
              </a:rPr>
              <a:t>        </a:t>
            </a:r>
            <a:r>
              <a:rPr lang="es-ES" altLang="zh-TW" sz="1800" dirty="0">
                <a:latin typeface="Consolas" panose="020B0609020204030204" pitchFamily="49" charset="0"/>
              </a:rPr>
              <a:t># global </a:t>
            </a:r>
            <a:r>
              <a:rPr lang="es-ES" altLang="zh-TW" sz="1800" dirty="0" smtClean="0">
                <a:latin typeface="Consolas" panose="020B0609020204030204" pitchFamily="49" charset="0"/>
              </a:rPr>
              <a:t>variable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800" dirty="0">
                <a:latin typeface="Consolas" panose="020B0609020204030204" pitchFamily="49" charset="0"/>
              </a:rPr>
              <a:t>local</a:t>
            </a:r>
            <a:r>
              <a:rPr lang="zh-TW" altLang="en-US" sz="1800" dirty="0">
                <a:latin typeface="Consolas" panose="020B0609020204030204" pitchFamily="49" charset="0"/>
              </a:rPr>
              <a:t> </a:t>
            </a:r>
            <a:r>
              <a:rPr lang="es-E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s-ES" altLang="zh-TW" sz="1800" dirty="0">
                <a:latin typeface="Consolas" panose="020B0609020204030204" pitchFamily="49" charset="0"/>
              </a:rPr>
              <a:t>="hello</a:t>
            </a:r>
            <a:r>
              <a:rPr lang="es-ES" altLang="zh-TW" sz="1800" dirty="0" smtClean="0">
                <a:latin typeface="Consolas" panose="020B0609020204030204" pitchFamily="49" charset="0"/>
              </a:rPr>
              <a:t>"</a:t>
            </a:r>
            <a:endParaRPr lang="es-E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zh-TW" altLang="en-US" sz="1800" dirty="0">
                <a:latin typeface="Consolas" panose="020B0609020204030204" pitchFamily="49" charset="0"/>
              </a:rPr>
              <a:t>        </a:t>
            </a:r>
            <a:r>
              <a:rPr lang="es-ES" altLang="zh-TW" sz="1800" dirty="0">
                <a:latin typeface="Consolas" panose="020B0609020204030204" pitchFamily="49" charset="0"/>
              </a:rPr>
              <a:t>echo </a:t>
            </a:r>
            <a:r>
              <a:rPr lang="es-E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$a</a:t>
            </a:r>
          </a:p>
          <a:p>
            <a:pPr marL="0" indent="0">
              <a:buNone/>
            </a:pPr>
            <a:r>
              <a:rPr lang="es-ES" altLang="zh-TW" sz="1800" dirty="0" smtClean="0">
                <a:latin typeface="Consolas" panose="020B0609020204030204" pitchFamily="49" charset="0"/>
              </a:rPr>
              <a:t>}</a:t>
            </a:r>
            <a:endParaRPr lang="es-E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s-ES" altLang="zh-TW" sz="1800" dirty="0">
                <a:latin typeface="Consolas" panose="020B0609020204030204" pitchFamily="49" charset="0"/>
              </a:rPr>
              <a:t>="</a:t>
            </a:r>
            <a:r>
              <a:rPr lang="es-ES" altLang="zh-TW" sz="1800" dirty="0" smtClean="0">
                <a:latin typeface="Consolas" panose="020B0609020204030204" pitchFamily="49" charset="0"/>
              </a:rPr>
              <a:t>5566</a:t>
            </a:r>
            <a:r>
              <a:rPr lang="es-ES" altLang="zh-TW" sz="1800" dirty="0">
                <a:latin typeface="Consolas" panose="020B0609020204030204" pitchFamily="49" charset="0"/>
              </a:rPr>
              <a:t>"</a:t>
            </a:r>
          </a:p>
          <a:p>
            <a:pPr marL="0" indent="0">
              <a:buNone/>
            </a:pPr>
            <a:endParaRPr lang="es-E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func</a:t>
            </a: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echo $a</a:t>
            </a:r>
          </a:p>
          <a:p>
            <a:pPr marL="0" indent="0">
              <a:buNone/>
            </a:pPr>
            <a:endParaRPr lang="es-E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800" dirty="0">
                <a:latin typeface="Consolas" panose="020B0609020204030204" pitchFamily="49" charset="0"/>
              </a:rPr>
              <a:t>Result:</a:t>
            </a:r>
          </a:p>
          <a:p>
            <a:pPr marL="0" indent="0">
              <a:buNone/>
            </a:pPr>
            <a:r>
              <a:rPr lang="es-ES" altLang="zh-TW" sz="1800" dirty="0" smtClean="0">
                <a:latin typeface="Consolas" panose="020B0609020204030204" pitchFamily="49" charset="0"/>
              </a:rPr>
              <a:t>hello</a:t>
            </a:r>
          </a:p>
          <a:p>
            <a:pPr marL="0" indent="0">
              <a:buNone/>
            </a:pPr>
            <a:r>
              <a:rPr lang="es-ES" altLang="zh-TW" sz="1800" dirty="0" smtClean="0">
                <a:latin typeface="Consolas" panose="020B0609020204030204" pitchFamily="49" charset="0"/>
              </a:rPr>
              <a:t>5566</a:t>
            </a:r>
            <a:endParaRPr lang="zh-TW" alt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zh-TW" altLang="en-US" sz="18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functions (3)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arguments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check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600" dirty="0">
                <a:latin typeface="Consolas" panose="020B0609020204030204" pitchFamily="49" charset="0"/>
              </a:rPr>
              <a:t>func () </a:t>
            </a:r>
            <a:r>
              <a:rPr lang="es-ES" altLang="zh-TW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if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[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$#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2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]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;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then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echo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$1</a:t>
            </a:r>
            <a:r>
              <a:rPr lang="zh-TW" alt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$2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echo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“Wrong”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fi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s-E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</a:p>
          <a:p>
            <a:pPr marL="0" indent="0">
              <a:buNone/>
            </a:pPr>
            <a:r>
              <a:rPr lang="es-E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hi</a:t>
            </a:r>
          </a:p>
          <a:p>
            <a:pPr marL="0" indent="0">
              <a:buNone/>
            </a:pPr>
            <a:r>
              <a:rPr lang="en-US" altLang="zh-TW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hello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world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s-ES" altLang="zh-TW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Result: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Wrong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Wrong</a:t>
            </a:r>
            <a:endParaRPr lang="en-US" altLang="zh-TW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hello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world</a:t>
            </a:r>
            <a:endParaRPr lang="zh-TW" alt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functions (4)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return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value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600" dirty="0">
                <a:latin typeface="Consolas" panose="020B0609020204030204" pitchFamily="49" charset="0"/>
              </a:rPr>
              <a:t>func () </a:t>
            </a:r>
            <a:r>
              <a:rPr lang="es-ES" altLang="zh-TW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if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[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$#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-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eq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2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]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;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then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       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return</a:t>
            </a:r>
            <a:r>
              <a:rPr lang="zh-TW" alt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       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return</a:t>
            </a:r>
            <a:r>
              <a:rPr lang="zh-TW" alt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zh-TW" sz="1600" dirty="0" smtClean="0">
                <a:latin typeface="Consolas" panose="020B0609020204030204" pitchFamily="49" charset="0"/>
              </a:rPr>
              <a:t>fi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s-E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$?</a:t>
            </a:r>
          </a:p>
          <a:p>
            <a:pPr marL="0" indent="0">
              <a:buNone/>
            </a:pPr>
            <a:r>
              <a:rPr lang="en-US" altLang="zh-TW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hello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world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</a:t>
            </a:r>
            <a:r>
              <a:rPr lang="zh-TW" altLang="en-US" sz="1600" dirty="0" smtClean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$?</a:t>
            </a:r>
            <a:endParaRPr lang="es-E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s-ES" altLang="zh-TW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Result:</a:t>
            </a:r>
          </a:p>
          <a:p>
            <a:pPr marL="0" indent="0">
              <a:buNone/>
            </a:pPr>
            <a:r>
              <a:rPr lang="es-ES" altLang="zh-TW" sz="1600" dirty="0" smtClean="0">
                <a:latin typeface="Consolas" panose="020B0609020204030204" pitchFamily="49" charset="0"/>
              </a:rPr>
              <a:t>2</a:t>
            </a:r>
          </a:p>
          <a:p>
            <a:pPr marL="0" indent="0">
              <a:buNone/>
            </a:pPr>
            <a:r>
              <a:rPr lang="es-ES" altLang="zh-TW" sz="1600" dirty="0">
                <a:latin typeface="Consolas" panose="020B06090202040302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82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Bourne</a:t>
            </a:r>
            <a:r>
              <a:rPr lang="zh-TW" altLang="en-US" dirty="0" smtClean="0"/>
              <a:t> </a:t>
            </a:r>
            <a:r>
              <a:rPr lang="en-US" altLang="zh-TW" dirty="0" smtClean="0"/>
              <a:t>Shell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smtClean="0"/>
              <a:t>Bourne</a:t>
            </a:r>
            <a:r>
              <a:rPr lang="zh-TW" altLang="en-US" dirty="0" smtClean="0"/>
              <a:t> </a:t>
            </a:r>
            <a:r>
              <a:rPr lang="en-US" altLang="zh-TW" dirty="0" smtClean="0"/>
              <a:t>Shell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this</a:t>
            </a:r>
            <a:r>
              <a:rPr lang="zh-TW" altLang="en-US" dirty="0" smtClean="0"/>
              <a:t> </a:t>
            </a:r>
            <a:r>
              <a:rPr lang="en-US" altLang="zh-TW" dirty="0" smtClean="0"/>
              <a:t>slide.</a:t>
            </a:r>
          </a:p>
          <a:p>
            <a:endParaRPr lang="en-US" altLang="zh-TW" dirty="0"/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%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echo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$SHELL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</a:rPr>
              <a:t>/local/bin/bash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%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</a:rPr>
              <a:t>sh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$</a:t>
            </a:r>
            <a:endParaRPr lang="zh-TW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Parsing arguments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Use </a:t>
            </a:r>
            <a:r>
              <a:rPr lang="en-US" altLang="zh-TW" dirty="0" err="1" smtClean="0"/>
              <a:t>getopt</a:t>
            </a:r>
            <a:r>
              <a:rPr lang="zh-TW" altLang="en-US" dirty="0" smtClean="0"/>
              <a:t> </a:t>
            </a:r>
            <a:r>
              <a:rPr lang="en-US" altLang="zh-TW" dirty="0" smtClean="0"/>
              <a:t>(recommended)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42963" y="2060575"/>
            <a:ext cx="3673475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1600" dirty="0" smtClean="0">
                <a:latin typeface="Consolas" panose="020B0609020204030204" pitchFamily="49" charset="0"/>
              </a:rPr>
              <a:t>#!/bin/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sh</a:t>
            </a:r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/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/>
            <a:r>
              <a:rPr kumimoji="1" lang="en-US" altLang="zh-TW" sz="1600" dirty="0" smtClean="0">
                <a:latin typeface="Consolas" panose="020B0609020204030204" pitchFamily="49" charset="0"/>
              </a:rPr>
              <a:t>while </a:t>
            </a:r>
            <a:r>
              <a:rPr kumimoji="1" lang="en-US" altLang="zh-TW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getopts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 </a:t>
            </a:r>
            <a:r>
              <a:rPr kumimoji="1" lang="en-US" altLang="zh-TW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abcf</a:t>
            </a:r>
            <a:r>
              <a:rPr kumimoji="1"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: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 </a:t>
            </a:r>
            <a:r>
              <a:rPr kumimoji="1"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op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 ; do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echo "</a:t>
            </a:r>
            <a:r>
              <a:rPr kumimoji="1"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${OPTIND}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-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th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arg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“</a:t>
            </a:r>
          </a:p>
          <a:p>
            <a:pPr eaLnBrk="1" hangingPunct="1"/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case $op in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a|b|c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)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echo "one of ABC" ;;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f)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echo </a:t>
            </a:r>
            <a:r>
              <a:rPr kumimoji="1"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$OPTARG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 ;;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*)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    </a:t>
            </a:r>
            <a:r>
              <a:rPr kumimoji="1" lang="en-US" altLang="zh-TW" sz="1600" dirty="0" smtClean="0">
                <a:latin typeface="Consolas" panose="020B0609020204030204" pitchFamily="49" charset="0"/>
              </a:rPr>
              <a:t>echo "Default" ;;</a:t>
            </a:r>
          </a:p>
          <a:p>
            <a:pPr eaLnBrk="1" hangingPunct="1"/>
            <a:r>
              <a:rPr kumimoji="1" lang="zh-TW" altLang="en-US" sz="1600" dirty="0" smtClean="0">
                <a:latin typeface="Consolas" panose="020B0609020204030204" pitchFamily="49" charset="0"/>
              </a:rPr>
              <a:t>       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esac</a:t>
            </a:r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/>
            <a:r>
              <a:rPr kumimoji="1" lang="en-US" altLang="zh-TW" sz="1600" dirty="0" smtClean="0">
                <a:latin typeface="Consolas" panose="020B0609020204030204" pitchFamily="49" charset="0"/>
              </a:rPr>
              <a:t>done</a:t>
            </a:r>
            <a:endParaRPr kumimoji="1" lang="en-US" altLang="zh-TW" sz="1600" dirty="0">
              <a:latin typeface="Consolas" panose="020B0609020204030204" pitchFamily="49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64075" y="2060575"/>
            <a:ext cx="3794125" cy="208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$ ./test.sh -a -b -c -f gg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2-th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arg</a:t>
            </a:r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3-th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arg</a:t>
            </a:r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4-th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arg</a:t>
            </a:r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6-th </a:t>
            </a:r>
            <a:r>
              <a:rPr kumimoji="1" lang="en-US" altLang="zh-TW" sz="1600" dirty="0" err="1" smtClean="0">
                <a:latin typeface="Consolas" panose="020B0609020204030204" pitchFamily="49" charset="0"/>
              </a:rPr>
              <a:t>arg</a:t>
            </a:r>
            <a:endParaRPr kumimoji="1" lang="en-US" altLang="zh-TW" sz="1600" dirty="0" smtClean="0"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 smtClean="0">
                <a:latin typeface="Consolas" panose="020B0609020204030204" pitchFamily="49" charset="0"/>
              </a:rPr>
              <a:t>gg</a:t>
            </a:r>
            <a:endParaRPr kumimoji="1" lang="en-US" altLang="zh-TW" sz="1600" dirty="0">
              <a:latin typeface="Consolas" panose="020B0609020204030204" pitchFamily="49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664075" y="4378711"/>
            <a:ext cx="3815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“:”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means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additional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arg.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$OPTARG: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content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of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arguments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$OPTIND: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index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of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arguments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Handling Error Conditions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Internal error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Caused by some command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failing to perform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User-error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Invalid input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Unmatched shell-script usage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Command failure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External error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By the </a:t>
            </a:r>
            <a:r>
              <a:rPr lang="en-US" altLang="zh-TW" u="sng" dirty="0" smtClean="0">
                <a:ea typeface="新細明體" panose="02020500000000000000" pitchFamily="18" charset="-120"/>
              </a:rPr>
              <a:t>system telling you that some system-level event has occurred </a:t>
            </a:r>
            <a:r>
              <a:rPr lang="en-US" altLang="zh-TW" dirty="0" smtClean="0">
                <a:ea typeface="新細明體" panose="02020500000000000000" pitchFamily="18" charset="-120"/>
              </a:rPr>
              <a:t>by sending signal</a:t>
            </a:r>
          </a:p>
        </p:txBody>
      </p:sp>
      <p:cxnSp>
        <p:nvCxnSpPr>
          <p:cNvPr id="31748" name="直線單箭頭接點 3"/>
          <p:cNvCxnSpPr>
            <a:cxnSpLocks noChangeShapeType="1"/>
          </p:cNvCxnSpPr>
          <p:nvPr/>
        </p:nvCxnSpPr>
        <p:spPr bwMode="auto">
          <a:xfrm flipH="1">
            <a:off x="3719513" y="1631950"/>
            <a:ext cx="9556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4737100" y="1447800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program crash</a:t>
            </a:r>
            <a:endParaRPr lang="zh-TW" altLang="en-US">
              <a:cs typeface="Arial" panose="020B0604020202020204" pitchFamily="34" charset="0"/>
            </a:endParaRPr>
          </a:p>
        </p:txBody>
      </p:sp>
      <p:cxnSp>
        <p:nvCxnSpPr>
          <p:cNvPr id="31750" name="直線單箭頭接點 5"/>
          <p:cNvCxnSpPr>
            <a:cxnSpLocks noChangeShapeType="1"/>
          </p:cNvCxnSpPr>
          <p:nvPr/>
        </p:nvCxnSpPr>
        <p:spPr bwMode="auto">
          <a:xfrm flipH="1">
            <a:off x="3719513" y="3733800"/>
            <a:ext cx="9556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矩形 6"/>
          <p:cNvSpPr>
            <a:spLocks noChangeArrowheads="1"/>
          </p:cNvSpPr>
          <p:nvPr/>
        </p:nvSpPr>
        <p:spPr bwMode="auto">
          <a:xfrm>
            <a:off x="4737100" y="3549650"/>
            <a:ext cx="171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signal from OS</a:t>
            </a:r>
            <a:endParaRPr lang="zh-TW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Handling Error Conditions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Internal Error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5743575" cy="40544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#!/bin/</a:t>
            </a:r>
            <a:r>
              <a:rPr lang="en-US" altLang="zh-TW" sz="2000" b="1" dirty="0" err="1">
                <a:solidFill>
                  <a:schemeClr val="bg1"/>
                </a:solidFill>
                <a:latin typeface="Times" panose="02020603050405020304" pitchFamily="18" charset="0"/>
              </a:rPr>
              <a:t>sh</a:t>
            </a:r>
            <a:endParaRPr lang="en-US" altLang="zh-TW" sz="2000" b="1" dirty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sz="2000" b="1" dirty="0" err="1">
                <a:solidFill>
                  <a:schemeClr val="bg1"/>
                </a:solidFill>
                <a:latin typeface="Times" panose="02020603050405020304" pitchFamily="18" charset="0"/>
              </a:rPr>
              <a:t>UsageString</a:t>
            </a:r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="Usage: $0 -man=val1 -woman=val2"</a:t>
            </a:r>
          </a:p>
          <a:p>
            <a:endParaRPr lang="en-US" altLang="zh-TW" sz="2000" b="1" dirty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if [ $# != 2 ] ; then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    echo "$</a:t>
            </a:r>
            <a:r>
              <a:rPr lang="en-US" altLang="zh-TW" sz="2000" b="1" dirty="0" err="1">
                <a:solidFill>
                  <a:schemeClr val="bg1"/>
                </a:solidFill>
                <a:latin typeface="Times" panose="02020603050405020304" pitchFamily="18" charset="0"/>
              </a:rPr>
              <a:t>UsageString</a:t>
            </a:r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else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    echo "ok!"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    man=`echo $1 | cut -c 6-`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    woman=`echo $2 | cut -c 8-`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    echo "Man is ${man}"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    echo "Woman is ${woman}"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Times" panose="02020603050405020304" pitchFamily="18" charset="0"/>
              </a:rPr>
              <a:t>fi</a:t>
            </a:r>
          </a:p>
          <a:p>
            <a:endParaRPr lang="en-US" altLang="zh-TW" sz="2000" b="1" dirty="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3827463" y="2209800"/>
            <a:ext cx="492125" cy="609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cxnSp>
        <p:nvCxnSpPr>
          <p:cNvPr id="32774" name="直線單箭頭接點 5"/>
          <p:cNvCxnSpPr>
            <a:cxnSpLocks noChangeShapeType="1"/>
            <a:endCxn id="5" idx="7"/>
          </p:cNvCxnSpPr>
          <p:nvPr/>
        </p:nvCxnSpPr>
        <p:spPr bwMode="auto">
          <a:xfrm flipH="1">
            <a:off x="4248150" y="1631950"/>
            <a:ext cx="427038" cy="6667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5" name="矩形 6"/>
          <p:cNvSpPr>
            <a:spLocks noChangeArrowheads="1"/>
          </p:cNvSpPr>
          <p:nvPr/>
        </p:nvSpPr>
        <p:spPr bwMode="auto">
          <a:xfrm>
            <a:off x="4737100" y="1447800"/>
            <a:ext cx="168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program name</a:t>
            </a:r>
            <a:endParaRPr lang="zh-TW" altLang="en-US">
              <a:cs typeface="Arial" panose="020B0604020202020204" pitchFamily="34" charset="0"/>
            </a:endParaRPr>
          </a:p>
        </p:txBody>
      </p:sp>
      <p:cxnSp>
        <p:nvCxnSpPr>
          <p:cNvPr id="32776" name="直線單箭頭接點 10"/>
          <p:cNvCxnSpPr>
            <a:cxnSpLocks noChangeShapeType="1"/>
          </p:cNvCxnSpPr>
          <p:nvPr/>
        </p:nvCxnSpPr>
        <p:spPr bwMode="auto">
          <a:xfrm flipH="1">
            <a:off x="4471988" y="4375150"/>
            <a:ext cx="957262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7" name="矩形 11"/>
          <p:cNvSpPr>
            <a:spLocks noChangeArrowheads="1"/>
          </p:cNvSpPr>
          <p:nvPr/>
        </p:nvSpPr>
        <p:spPr bwMode="auto">
          <a:xfrm>
            <a:off x="5491163" y="4191000"/>
            <a:ext cx="1800225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cs typeface="Arial" panose="020B0604020202020204" pitchFamily="34" charset="0"/>
              </a:rPr>
              <a:t>start from char6</a:t>
            </a:r>
            <a:endParaRPr lang="zh-TW" altLang="en-US" dirty="0">
              <a:cs typeface="Arial" panose="020B0604020202020204" pitchFamily="34" charset="0"/>
            </a:endParaRPr>
          </a:p>
        </p:txBody>
      </p:sp>
      <p:cxnSp>
        <p:nvCxnSpPr>
          <p:cNvPr id="32778" name="直線單箭頭接點 12"/>
          <p:cNvCxnSpPr>
            <a:cxnSpLocks noChangeShapeType="1"/>
          </p:cNvCxnSpPr>
          <p:nvPr/>
        </p:nvCxnSpPr>
        <p:spPr bwMode="auto">
          <a:xfrm flipH="1">
            <a:off x="3962400" y="3043238"/>
            <a:ext cx="1466850" cy="114776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9" name="矩形 13"/>
          <p:cNvSpPr>
            <a:spLocks noChangeArrowheads="1"/>
          </p:cNvSpPr>
          <p:nvPr/>
        </p:nvSpPr>
        <p:spPr bwMode="auto">
          <a:xfrm>
            <a:off x="5491163" y="2859088"/>
            <a:ext cx="1504950" cy="6461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How about</a:t>
            </a:r>
            <a:b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c but not –c?</a:t>
            </a:r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32780" name="矩形 16"/>
          <p:cNvSpPr>
            <a:spLocks noChangeArrowheads="1"/>
          </p:cNvSpPr>
          <p:nvPr/>
        </p:nvSpPr>
        <p:spPr bwMode="auto">
          <a:xfrm>
            <a:off x="4737100" y="6172200"/>
            <a:ext cx="354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Handling the errors yourself…</a:t>
            </a:r>
            <a:endParaRPr lang="zh-TW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Handling Error Conditions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External Error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Using trap in Bourne shell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trap [command-list] [signal-list]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Perform command-list when receiving any signal in signal-list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133600" y="4343400"/>
            <a:ext cx="1844675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>
                <a:solidFill>
                  <a:schemeClr val="bg1"/>
                </a:solidFill>
                <a:latin typeface="Times" panose="02020603050405020304" pitchFamily="18" charset="0"/>
              </a:rPr>
              <a:t>trap "" 1 2 3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098925" y="4308475"/>
            <a:ext cx="246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Ignore signal 1 2 3</a:t>
            </a:r>
          </a:p>
        </p:txBody>
      </p:sp>
      <p:pic>
        <p:nvPicPr>
          <p:cNvPr id="33798" name="Picture 7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820863" y="2895600"/>
            <a:ext cx="695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rgbClr val="FF0000"/>
                </a:solidFill>
                <a:latin typeface="Times" panose="02020603050405020304" pitchFamily="18" charset="0"/>
              </a:rPr>
              <a:t>Usag: trap “[commands]” list of signals looking for…</a:t>
            </a:r>
          </a:p>
        </p:txBody>
      </p:sp>
      <p:sp>
        <p:nvSpPr>
          <p:cNvPr id="33800" name="Text Box 4"/>
          <p:cNvSpPr txBox="1">
            <a:spLocks noChangeArrowheads="1"/>
          </p:cNvSpPr>
          <p:nvPr/>
        </p:nvSpPr>
        <p:spPr bwMode="auto">
          <a:xfrm>
            <a:off x="2154238" y="3657600"/>
            <a:ext cx="457835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>
                <a:solidFill>
                  <a:schemeClr val="bg1"/>
                </a:solidFill>
                <a:latin typeface="Times" panose="02020603050405020304" pitchFamily="18" charset="0"/>
              </a:rPr>
              <a:t>trap “rm tmp*; exit0” 1 2 3 14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Handling Error Conditions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External Error (2)</a:t>
            </a:r>
          </a:p>
        </p:txBody>
      </p:sp>
      <p:pic>
        <p:nvPicPr>
          <p:cNvPr id="34819" name="Picture 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"/>
          <a:stretch>
            <a:fillRect/>
          </a:stretch>
        </p:blipFill>
        <p:spPr bwMode="auto">
          <a:xfrm>
            <a:off x="838200" y="1524000"/>
            <a:ext cx="81534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#!/bin/</a:t>
            </a:r>
            <a:r>
              <a:rPr lang="en-US" altLang="zh-TW" sz="1600" dirty="0" err="1" smtClean="0"/>
              <a:t>sh</a:t>
            </a:r>
            <a:r>
              <a:rPr lang="en-US" altLang="zh-TW" sz="1600" dirty="0" smtClean="0"/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-x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var1="</a:t>
            </a:r>
            <a:r>
              <a:rPr lang="en-US" altLang="zh-TW" sz="1600" dirty="0" err="1" smtClean="0"/>
              <a:t>haha</a:t>
            </a:r>
            <a:r>
              <a:rPr lang="en-US" altLang="zh-TW" sz="1600" dirty="0" smtClean="0"/>
              <a:t>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"01" ${var1:+"</a:t>
            </a:r>
            <a:r>
              <a:rPr lang="en-US" altLang="zh-TW" sz="1600" dirty="0" err="1" smtClean="0"/>
              <a:t>hehe</a:t>
            </a:r>
            <a:r>
              <a:rPr lang="en-US" altLang="zh-TW" sz="1600" dirty="0" smtClean="0"/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"02"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"03" ${var2:+"</a:t>
            </a:r>
            <a:r>
              <a:rPr lang="en-US" altLang="zh-TW" sz="1600" dirty="0" err="1" smtClean="0"/>
              <a:t>hehe</a:t>
            </a:r>
            <a:r>
              <a:rPr lang="en-US" altLang="zh-TW" sz="1600" dirty="0" smtClean="0"/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"04"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"05" ${var1:="</a:t>
            </a:r>
            <a:r>
              <a:rPr lang="en-US" altLang="zh-TW" sz="1600" dirty="0" err="1" smtClean="0"/>
              <a:t>hehehe</a:t>
            </a:r>
            <a:r>
              <a:rPr lang="en-US" altLang="zh-TW" sz="1600" dirty="0" smtClean="0"/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"06"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"07" ${var2:="</a:t>
            </a:r>
            <a:r>
              <a:rPr lang="en-US" altLang="zh-TW" sz="1600" dirty="0" err="1" smtClean="0"/>
              <a:t>hehehe</a:t>
            </a:r>
            <a:r>
              <a:rPr lang="en-US" altLang="zh-TW" sz="1600" dirty="0" smtClean="0"/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"08"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"09" ${var1:-"he"}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"10"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"11" ${var3:-"he"}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"12" ${var3}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"13" ${var1:?"</a:t>
            </a:r>
            <a:r>
              <a:rPr lang="en-US" altLang="zh-TW" sz="1600" dirty="0" err="1" smtClean="0"/>
              <a:t>hoho</a:t>
            </a:r>
            <a:r>
              <a:rPr lang="en-US" altLang="zh-TW" sz="1600" dirty="0" smtClean="0"/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"14"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"15" ${var3:?"</a:t>
            </a:r>
            <a:r>
              <a:rPr lang="en-US" altLang="zh-TW" sz="1600" dirty="0" err="1" smtClean="0"/>
              <a:t>hoho</a:t>
            </a:r>
            <a:r>
              <a:rPr lang="en-US" altLang="zh-TW" sz="1600" dirty="0" smtClean="0"/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/>
              <a:t>echo "16" ${var3}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10000" cy="5181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Result: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fi-FI" altLang="zh-TW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var1=haha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01 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01 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02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02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05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05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06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06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09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09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10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10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11 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11 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12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12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13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13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>
                <a:solidFill>
                  <a:srgbClr val="FF0000"/>
                </a:solidFill>
              </a:rPr>
              <a:t>+ echo 14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14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 smtClean="0"/>
              <a:t>hoho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Debugging Shell Script</a:t>
            </a:r>
            <a:endParaRPr lang="zh-TW" altLang="en-US" dirty="0"/>
          </a:p>
        </p:txBody>
      </p:sp>
      <p:sp>
        <p:nvSpPr>
          <p:cNvPr id="36869" name="矩形 5"/>
          <p:cNvSpPr>
            <a:spLocks noChangeArrowheads="1"/>
          </p:cNvSpPr>
          <p:nvPr/>
        </p:nvSpPr>
        <p:spPr bwMode="auto">
          <a:xfrm>
            <a:off x="2819400" y="141446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Debug mode</a:t>
            </a:r>
          </a:p>
        </p:txBody>
      </p:sp>
      <p:sp>
        <p:nvSpPr>
          <p:cNvPr id="6" name="橢圓 5"/>
          <p:cNvSpPr/>
          <p:nvPr/>
        </p:nvSpPr>
        <p:spPr bwMode="auto">
          <a:xfrm>
            <a:off x="2133600" y="1481138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cxnSp>
        <p:nvCxnSpPr>
          <p:cNvPr id="36871" name="直線單箭頭接點 2"/>
          <p:cNvCxnSpPr>
            <a:cxnSpLocks noChangeShapeType="1"/>
          </p:cNvCxnSpPr>
          <p:nvPr/>
        </p:nvCxnSpPr>
        <p:spPr bwMode="auto">
          <a:xfrm>
            <a:off x="3124200" y="1981200"/>
            <a:ext cx="175260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矩形 5"/>
          <p:cNvSpPr>
            <a:spLocks noChangeArrowheads="1"/>
          </p:cNvSpPr>
          <p:nvPr/>
        </p:nvSpPr>
        <p:spPr bwMode="auto">
          <a:xfrm>
            <a:off x="6781800" y="1438275"/>
            <a:ext cx="2290763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u="sng">
                <a:solidFill>
                  <a:srgbClr val="FF0000"/>
                </a:solidFill>
                <a:latin typeface="Times" panose="02020603050405020304" pitchFamily="18" charset="0"/>
              </a:rPr>
              <a:t>Debug msgs.</a:t>
            </a:r>
          </a:p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print out the </a:t>
            </a:r>
          </a:p>
          <a:p>
            <a:r>
              <a:rPr lang="en-US" altLang="zh-TW" b="1" u="sng">
                <a:solidFill>
                  <a:srgbClr val="FF0000"/>
                </a:solidFill>
                <a:latin typeface="Times" panose="02020603050405020304" pitchFamily="18" charset="0"/>
              </a:rPr>
              <a:t>substitution results…</a:t>
            </a:r>
          </a:p>
        </p:txBody>
      </p:sp>
      <p:sp>
        <p:nvSpPr>
          <p:cNvPr id="36873" name="矩形 5"/>
          <p:cNvSpPr>
            <a:spLocks noChangeArrowheads="1"/>
          </p:cNvSpPr>
          <p:nvPr/>
        </p:nvSpPr>
        <p:spPr bwMode="auto">
          <a:xfrm>
            <a:off x="1022350" y="762000"/>
            <a:ext cx="203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Debug tools in sh…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Useful</a:t>
            </a:r>
            <a:r>
              <a:rPr lang="zh-TW" altLang="en-US" dirty="0" smtClean="0"/>
              <a:t> </a:t>
            </a:r>
            <a:r>
              <a:rPr lang="en-US" altLang="zh-TW" dirty="0" smtClean="0"/>
              <a:t>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head</a:t>
            </a:r>
          </a:p>
          <a:p>
            <a:r>
              <a:rPr lang="en-US" altLang="zh-TW" dirty="0" smtClean="0"/>
              <a:t>tail</a:t>
            </a:r>
          </a:p>
          <a:p>
            <a:r>
              <a:rPr lang="en-US" altLang="zh-TW" dirty="0" err="1" smtClean="0"/>
              <a:t>grep</a:t>
            </a:r>
            <a:endParaRPr lang="en-US" altLang="zh-TW" dirty="0" smtClean="0"/>
          </a:p>
          <a:p>
            <a:r>
              <a:rPr lang="en-US" altLang="zh-TW" dirty="0" smtClean="0"/>
              <a:t>find</a:t>
            </a:r>
          </a:p>
          <a:p>
            <a:r>
              <a:rPr lang="en-US" altLang="zh-TW" dirty="0" err="1" smtClean="0"/>
              <a:t>ps</a:t>
            </a:r>
            <a:endParaRPr lang="en-US" altLang="zh-TW" dirty="0" smtClean="0"/>
          </a:p>
          <a:p>
            <a:r>
              <a:rPr lang="en-US" altLang="zh-TW" dirty="0" err="1" smtClean="0"/>
              <a:t>xargs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93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Shell Script Examples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check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alive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(1)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ping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/ping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c 3 bsd1.cs.nctu.edu.tw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PING bsd1.cs.nctu.edu.tw (140.113.235.131): 56 data bytes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64 bytes from 140.113.235.131: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icmp_seq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=0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ttl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=60 time=0.472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ms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64 bytes from 140.113.235.131: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icmp_seq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=1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ttl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=60 time=0.473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ms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64 bytes from 140.113.235.131: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icmp_seq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=2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ttl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=60 time=0.361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ms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--- bsd1.cs.nctu.edu.tw ping statistics ---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3 packets transmitted, 3 packets received, 0% packet loss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		round-trip min/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avg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/max/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stddev</a:t>
            </a:r>
            <a:r>
              <a:rPr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= 0.361/0.435/0.473/0.053 </a:t>
            </a:r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ms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40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check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alive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431925" y="1262063"/>
            <a:ext cx="6791325" cy="5367337"/>
          </a:xfrm>
          <a:prstGeom prst="rect">
            <a:avLst/>
          </a:prstGeom>
          <a:solidFill>
            <a:schemeClr val="bg2"/>
          </a:solidFill>
          <a:ln w="57150" cmpd="thinThick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#!/bin/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sh</a:t>
            </a:r>
            <a:endParaRPr lang="en-US" altLang="zh-TW" b="1" dirty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# [Usage] isAlive.sh ccbsd1</a:t>
            </a:r>
          </a:p>
          <a:p>
            <a:endParaRPr lang="en-US" altLang="zh-TW" b="1" dirty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Usage="[Usage] $0 host"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temp="$1.ping"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Admin="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liuyh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"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count="20"</a:t>
            </a:r>
          </a:p>
          <a:p>
            <a:endParaRPr lang="en-US" altLang="zh-TW" b="1" dirty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if [ $# != 1 ] ; then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echo $Usage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else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/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sbin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/ping -c ${count:=10} $1 | /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usr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/bin/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grep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'transmitted' &gt; $temp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Lost=`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awk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–F" " '{print $7}' $temp | 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awk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–F"%" '{print $1}' `</a:t>
            </a:r>
          </a:p>
          <a:p>
            <a:endParaRPr lang="en-US" altLang="zh-TW" b="1" dirty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if [ ${Lost:=0} -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ge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50 ] ; then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  mail –s  "$1 failed" $Admin &lt; $temp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fi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 /bin/</a:t>
            </a:r>
            <a:r>
              <a:rPr lang="en-US" altLang="zh-TW" b="1" dirty="0" err="1">
                <a:solidFill>
                  <a:schemeClr val="bg1"/>
                </a:solidFill>
                <a:latin typeface="Times" panose="02020603050405020304" pitchFamily="18" charset="0"/>
              </a:rPr>
              <a:t>rm</a:t>
            </a:r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 $temp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Times" panose="02020603050405020304" pitchFamily="18" charset="0"/>
              </a:rPr>
              <a:t>fi</a:t>
            </a:r>
          </a:p>
        </p:txBody>
      </p:sp>
      <p:cxnSp>
        <p:nvCxnSpPr>
          <p:cNvPr id="39940" name="直線單箭頭接點 3"/>
          <p:cNvCxnSpPr>
            <a:cxnSpLocks noChangeShapeType="1"/>
          </p:cNvCxnSpPr>
          <p:nvPr/>
        </p:nvCxnSpPr>
        <p:spPr bwMode="auto">
          <a:xfrm flipH="1">
            <a:off x="3962400" y="3043238"/>
            <a:ext cx="1466850" cy="114776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1" name="矩形 4"/>
          <p:cNvSpPr>
            <a:spLocks noChangeArrowheads="1"/>
          </p:cNvSpPr>
          <p:nvPr/>
        </p:nvSpPr>
        <p:spPr bwMode="auto">
          <a:xfrm>
            <a:off x="5491163" y="2859088"/>
            <a:ext cx="1812925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default 10 times</a:t>
            </a:r>
            <a:endParaRPr lang="zh-TW" altLang="en-US">
              <a:cs typeface="Arial" panose="020B0604020202020204" pitchFamily="34" charset="0"/>
            </a:endParaRPr>
          </a:p>
        </p:txBody>
      </p:sp>
      <p:cxnSp>
        <p:nvCxnSpPr>
          <p:cNvPr id="39942" name="直線單箭頭接點 5"/>
          <p:cNvCxnSpPr>
            <a:cxnSpLocks noChangeShapeType="1"/>
          </p:cNvCxnSpPr>
          <p:nvPr/>
        </p:nvCxnSpPr>
        <p:spPr bwMode="auto">
          <a:xfrm flipH="1">
            <a:off x="6172200" y="3700463"/>
            <a:ext cx="627063" cy="49053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3" name="矩形 7"/>
          <p:cNvSpPr>
            <a:spLocks noChangeArrowheads="1"/>
          </p:cNvSpPr>
          <p:nvPr/>
        </p:nvSpPr>
        <p:spPr bwMode="auto">
          <a:xfrm>
            <a:off x="6781800" y="3335338"/>
            <a:ext cx="1549400" cy="3698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Grep “tran…”</a:t>
            </a:r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39944" name="矩形 9"/>
          <p:cNvSpPr>
            <a:spLocks noChangeArrowheads="1"/>
          </p:cNvSpPr>
          <p:nvPr/>
        </p:nvSpPr>
        <p:spPr bwMode="auto">
          <a:xfrm>
            <a:off x="6742113" y="3822700"/>
            <a:ext cx="2249487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wrtie to the temp file</a:t>
            </a:r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39945" name="矩形 10"/>
          <p:cNvSpPr>
            <a:spLocks noChangeArrowheads="1"/>
          </p:cNvSpPr>
          <p:nvPr/>
        </p:nvSpPr>
        <p:spPr bwMode="auto">
          <a:xfrm>
            <a:off x="5735638" y="4953000"/>
            <a:ext cx="3179762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awk on $temp using</a:t>
            </a:r>
            <a:b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space as delimeter</a:t>
            </a:r>
            <a:endParaRPr lang="en-US" altLang="zh-TW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How many % packet loss?</a:t>
            </a:r>
          </a:p>
        </p:txBody>
      </p:sp>
      <p:sp>
        <p:nvSpPr>
          <p:cNvPr id="12" name="橢圓 11"/>
          <p:cNvSpPr/>
          <p:nvPr/>
        </p:nvSpPr>
        <p:spPr bwMode="auto">
          <a:xfrm>
            <a:off x="914400" y="4953000"/>
            <a:ext cx="4821238" cy="15240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39947" name="矩形 12"/>
          <p:cNvSpPr>
            <a:spLocks noChangeArrowheads="1"/>
          </p:cNvSpPr>
          <p:nvPr/>
        </p:nvSpPr>
        <p:spPr bwMode="auto">
          <a:xfrm>
            <a:off x="3325813" y="5876925"/>
            <a:ext cx="2197100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cs typeface="Arial" panose="020B0604020202020204" pitchFamily="34" charset="0"/>
              </a:rPr>
              <a:t>Mail and del. $temp</a:t>
            </a:r>
            <a:endParaRPr lang="zh-TW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Executable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script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 smtClean="0"/>
              <a:t>Shebang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#!/bin/</a:t>
            </a:r>
            <a:r>
              <a:rPr lang="en-US" altLang="zh-TW" dirty="0" err="1" smtClean="0">
                <a:latin typeface="Consolas" panose="020B0609020204030204" pitchFamily="49" charset="0"/>
              </a:rPr>
              <a:t>sh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#!/bin/bash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#!/</a:t>
            </a:r>
            <a:r>
              <a:rPr lang="en-US" altLang="zh-TW" dirty="0" err="1" smtClean="0">
                <a:latin typeface="Consolas" panose="020B0609020204030204" pitchFamily="49" charset="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</a:rPr>
              <a:t>/local/bin/bash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#!/</a:t>
            </a:r>
            <a:r>
              <a:rPr lang="en-US" altLang="zh-TW" dirty="0" err="1" smtClean="0">
                <a:latin typeface="Consolas" panose="020B0609020204030204" pitchFamily="49" charset="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</a:rPr>
              <a:t>/bin/</a:t>
            </a:r>
            <a:r>
              <a:rPr lang="en-US" altLang="zh-TW" dirty="0" err="1" smtClean="0">
                <a:latin typeface="Consolas" panose="020B0609020204030204" pitchFamily="49" charset="0"/>
              </a:rPr>
              <a:t>env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bash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Execution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$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</a:rPr>
              <a:t>sh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test.sh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$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</a:rPr>
              <a:t>chmod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</a:rPr>
              <a:t>a+x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test.sh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$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./test.sh</a:t>
            </a:r>
            <a:endParaRPr lang="zh-TW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4074" y="2205038"/>
            <a:ext cx="6715125" cy="966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Appendix A: Regular Expression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pattern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matching</a:t>
            </a:r>
            <a:endParaRPr lang="zh-TW" altLang="zh-TW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Regular Expression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Informal 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Basis: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A single character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a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is a R.E.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Hypothesis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If r and s are R.E.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Inductive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Union: r + s is R.E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a + b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Concatenation: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rs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is R.E.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ab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Kleene closure: r* is R.E.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a*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Regular Expression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Pattern-matching 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Special operators</a:t>
            </a:r>
          </a:p>
        </p:txBody>
      </p:sp>
      <p:graphicFrame>
        <p:nvGraphicFramePr>
          <p:cNvPr id="136284" name="Group 9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52591087"/>
              </p:ext>
            </p:extLst>
          </p:nvPr>
        </p:nvGraphicFramePr>
        <p:xfrm>
          <a:off x="1600200" y="2209800"/>
          <a:ext cx="6934200" cy="4359277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7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Any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single character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[]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Any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character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[^]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Any character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not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^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start</a:t>
                      </a:r>
                      <a:r>
                        <a:rPr kumimoji="1" lang="en-US" altLang="zh-TW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1" lang="en-US" altLang="zh-TW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of a line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end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of a line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zero or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more</a:t>
                      </a: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zero or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one</a:t>
                      </a: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one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or more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{m,n}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At least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times and at most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times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{m,}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At least 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times.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{m}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Exactly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m times.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\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Escape character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Regular Expression (3)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r.n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Any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3-character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string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that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start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with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and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end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with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n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r1n,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rxn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r&amp;n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r1xn,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axn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not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..Z..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Any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5-character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strings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that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have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Z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3</a:t>
            </a:r>
            <a:r>
              <a:rPr lang="en-US" altLang="zh-TW" baseline="30000" dirty="0" smtClean="0">
                <a:ea typeface="新細明體" panose="02020500000000000000" pitchFamily="18" charset="-120"/>
              </a:rPr>
              <a:t>rd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character</a:t>
            </a:r>
          </a:p>
          <a:p>
            <a:pPr lvl="3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aeZoo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12Zos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aeooZ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aeZoom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not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r[a-z]n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Any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3-character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string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that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start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with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and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end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with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and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the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2</a:t>
            </a:r>
            <a:r>
              <a:rPr lang="en-US" altLang="zh-TW" baseline="30000" dirty="0" smtClean="0">
                <a:ea typeface="新細明體" panose="02020500000000000000" pitchFamily="18" charset="-120"/>
              </a:rPr>
              <a:t>nd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character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is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alphabet</a:t>
            </a:r>
          </a:p>
          <a:p>
            <a:pPr lvl="3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rxn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r1n,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r&amp;n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not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85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Regular Expression (4)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^John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Any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string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starts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with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John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John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Snow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-&gt;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John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-&gt;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not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[En][</a:t>
            </a:r>
            <a:r>
              <a:rPr lang="en-US" altLang="zh-TW" dirty="0" err="1" smtClean="0">
                <a:ea typeface="新細明體" panose="02020500000000000000" pitchFamily="18" charset="-120"/>
              </a:rPr>
              <a:t>Nn</a:t>
            </a:r>
            <a:r>
              <a:rPr lang="en-US" altLang="zh-TW" dirty="0" smtClean="0">
                <a:ea typeface="新細明體" panose="02020500000000000000" pitchFamily="18" charset="-120"/>
              </a:rPr>
              <a:t>][</a:t>
            </a:r>
            <a:r>
              <a:rPr lang="en-US" altLang="zh-TW" dirty="0" err="1" smtClean="0">
                <a:ea typeface="新細明體" panose="02020500000000000000" pitchFamily="18" charset="-120"/>
              </a:rPr>
              <a:t>Dd</a:t>
            </a:r>
            <a:r>
              <a:rPr lang="en-US" altLang="zh-TW" dirty="0" smtClean="0">
                <a:ea typeface="新細明體" panose="02020500000000000000" pitchFamily="18" charset="-120"/>
              </a:rPr>
              <a:t>]$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Any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string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ends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with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any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combination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of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“end”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[A-Za-z0-9]+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String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of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characters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9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Regular Expression (5)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r>
              <a:rPr lang="en-US" altLang="zh-TW" dirty="0" smtClean="0"/>
              <a:t>Utilities</a:t>
            </a:r>
            <a:r>
              <a:rPr lang="zh-TW" altLang="en-US" dirty="0" smtClean="0"/>
              <a:t> </a:t>
            </a:r>
            <a:r>
              <a:rPr lang="en-US" altLang="zh-TW" dirty="0" smtClean="0"/>
              <a:t>using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RE</a:t>
            </a:r>
          </a:p>
          <a:p>
            <a:pPr lvl="1"/>
            <a:r>
              <a:rPr lang="en-US" altLang="zh-TW" dirty="0" err="1" smtClean="0"/>
              <a:t>grep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awk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sed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find</a:t>
            </a:r>
          </a:p>
          <a:p>
            <a:r>
              <a:rPr lang="en-US" altLang="zh-TW" dirty="0" smtClean="0"/>
              <a:t>Different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tools,</a:t>
            </a:r>
            <a:r>
              <a:rPr lang="zh-TW" altLang="en-US" dirty="0" smtClean="0"/>
              <a:t> </a:t>
            </a:r>
            <a:r>
              <a:rPr lang="en-US" altLang="zh-TW" dirty="0" smtClean="0"/>
              <a:t>different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RE</a:t>
            </a:r>
          </a:p>
          <a:p>
            <a:pPr lvl="1"/>
            <a:r>
              <a:rPr lang="en-US" altLang="zh-TW" dirty="0" smtClean="0"/>
              <a:t>BRE</a:t>
            </a:r>
            <a:r>
              <a:rPr lang="zh-TW" altLang="en-US" dirty="0" smtClean="0"/>
              <a:t> </a:t>
            </a:r>
            <a:r>
              <a:rPr lang="en-US" altLang="zh-TW" dirty="0" smtClean="0"/>
              <a:t>(Basic)</a:t>
            </a:r>
          </a:p>
          <a:p>
            <a:pPr lvl="1"/>
            <a:r>
              <a:rPr lang="en-US" altLang="zh-TW" dirty="0" smtClean="0"/>
              <a:t>ERE</a:t>
            </a:r>
            <a:r>
              <a:rPr lang="zh-TW" altLang="en-US" dirty="0" smtClean="0"/>
              <a:t> </a:t>
            </a:r>
            <a:r>
              <a:rPr lang="en-US" altLang="zh-TW" dirty="0" smtClean="0"/>
              <a:t>(Extended)</a:t>
            </a:r>
          </a:p>
          <a:p>
            <a:pPr lvl="1"/>
            <a:r>
              <a:rPr lang="en-US" altLang="zh-TW" dirty="0" smtClean="0"/>
              <a:t>PCRE</a:t>
            </a:r>
            <a:r>
              <a:rPr lang="zh-TW" altLang="en-US" dirty="0" smtClean="0"/>
              <a:t> </a:t>
            </a:r>
            <a:r>
              <a:rPr lang="en-US" altLang="zh-TW" dirty="0" smtClean="0"/>
              <a:t>(Perl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Compatible)</a:t>
            </a:r>
          </a:p>
          <a:p>
            <a:pPr lvl="1"/>
            <a:r>
              <a:rPr lang="en-US" altLang="zh-TW" dirty="0" smtClean="0"/>
              <a:t>https://en.wikipedia.org/wiki/Regular_expression#Standards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80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Appendix B: </a:t>
            </a:r>
            <a:r>
              <a:rPr lang="en-US" altLang="zh-TW" dirty="0" err="1" smtClean="0">
                <a:ea typeface="新細明體" pitchFamily="18" charset="-120"/>
              </a:rPr>
              <a:t>sed</a:t>
            </a:r>
            <a:r>
              <a:rPr lang="en-US" altLang="zh-TW" dirty="0" smtClean="0">
                <a:ea typeface="新細明體" pitchFamily="18" charset="-120"/>
              </a:rPr>
              <a:t> and </a:t>
            </a:r>
            <a:r>
              <a:rPr lang="en-US" altLang="zh-TW" dirty="0" err="1" smtClean="0">
                <a:ea typeface="新細明體" pitchFamily="18" charset="-120"/>
              </a:rPr>
              <a:t>awk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Details on using sed and awk…</a:t>
            </a:r>
            <a:endParaRPr lang="zh-TW" altLang="zh-TW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sed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> Stream EDitor (1)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sed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(1)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sed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e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command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e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command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”…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file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sed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f script-file file</a:t>
            </a: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Sed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will (1) </a:t>
            </a:r>
            <a:r>
              <a:rPr lang="en-US" altLang="zh-TW" sz="1600" u="sng" dirty="0" smtClean="0">
                <a:ea typeface="新細明體" panose="02020500000000000000" pitchFamily="18" charset="-120"/>
              </a:rPr>
              <a:t>read the file line by line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and (2) </a:t>
            </a:r>
            <a:r>
              <a:rPr lang="en-US" altLang="zh-TW" sz="1600" u="sng" dirty="0" smtClean="0">
                <a:ea typeface="新細明體" panose="02020500000000000000" pitchFamily="18" charset="-120"/>
              </a:rPr>
              <a:t>do the commands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, </a:t>
            </a:r>
            <a:br>
              <a:rPr lang="en-US" altLang="zh-TW" sz="1600" dirty="0" smtClean="0">
                <a:ea typeface="新細明體" panose="02020500000000000000" pitchFamily="18" charset="-120"/>
              </a:rPr>
            </a:br>
            <a:r>
              <a:rPr lang="en-US" altLang="zh-TW" sz="1600" dirty="0" smtClean="0">
                <a:ea typeface="新細明體" panose="02020500000000000000" pitchFamily="18" charset="-120"/>
              </a:rPr>
              <a:t>then (3) </a:t>
            </a:r>
            <a:r>
              <a:rPr lang="en-US" altLang="zh-TW" sz="1600" u="sng" dirty="0" smtClean="0">
                <a:ea typeface="新細明體" panose="02020500000000000000" pitchFamily="18" charset="-120"/>
              </a:rPr>
              <a:t>output to </a:t>
            </a:r>
            <a:r>
              <a:rPr lang="en-US" altLang="zh-TW" sz="1600" u="sng" dirty="0" err="1" smtClean="0">
                <a:ea typeface="新細明體" panose="02020500000000000000" pitchFamily="18" charset="-120"/>
              </a:rPr>
              <a:t>stdout</a:t>
            </a:r>
            <a:endParaRPr lang="en-US" altLang="zh-TW" sz="1600" u="sng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e.g.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s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ed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-e </a:t>
            </a:r>
            <a:r>
              <a:rPr lang="en-US" altLang="zh-TW" sz="14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'1,10d'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-e </a:t>
            </a:r>
            <a:r>
              <a:rPr lang="en-US" altLang="zh-TW" sz="14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's/yellow/black/g'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yel.dat 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Command format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0000FF"/>
                </a:solidFill>
                <a:ea typeface="新細明體" panose="02020500000000000000" pitchFamily="18" charset="-120"/>
              </a:rPr>
              <a:t>[address1[,address2]]function[argument]</a:t>
            </a:r>
          </a:p>
          <a:p>
            <a:pPr lvl="2" eaLnBrk="1" hangingPunct="1"/>
            <a:r>
              <a:rPr lang="en-US" altLang="zh-TW" sz="1600" u="sng" dirty="0" smtClean="0">
                <a:ea typeface="新細明體" panose="02020500000000000000" pitchFamily="18" charset="-120"/>
              </a:rPr>
              <a:t>From address 1 to address 2</a:t>
            </a:r>
          </a:p>
          <a:p>
            <a:pPr lvl="2" eaLnBrk="1" hangingPunct="1"/>
            <a:r>
              <a:rPr lang="en-US" altLang="zh-TW" sz="1600" u="sng" dirty="0" smtClean="0">
                <a:ea typeface="新細明體" panose="02020500000000000000" pitchFamily="18" charset="-120"/>
              </a:rPr>
              <a:t>Do what action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Address format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n 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line number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/R.E./	 the line that matches R.E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sed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> Stream EDitor (2)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of </a:t>
            </a:r>
            <a:r>
              <a:rPr lang="en-US" altLang="zh-TW" u="sng" dirty="0" smtClean="0">
                <a:ea typeface="新細明體" panose="02020500000000000000" pitchFamily="18" charset="-120"/>
              </a:rPr>
              <a:t>address format</a:t>
            </a:r>
          </a:p>
          <a:p>
            <a:pPr lvl="2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10d</a:t>
            </a:r>
          </a:p>
          <a:p>
            <a:pPr lvl="2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/man/d</a:t>
            </a:r>
          </a:p>
          <a:p>
            <a:pPr lvl="2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10,100d</a:t>
            </a:r>
          </a:p>
          <a:p>
            <a:pPr lvl="2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10,/man/d</a:t>
            </a:r>
          </a:p>
          <a:p>
            <a:pPr lvl="3" eaLnBrk="1" hangingPunct="1"/>
            <a:r>
              <a:rPr lang="en-US" altLang="zh-TW" u="sng" dirty="0" smtClean="0">
                <a:ea typeface="新細明體" panose="02020500000000000000" pitchFamily="18" charset="-120"/>
              </a:rPr>
              <a:t>Delete line from line 10 to the line contain </a:t>
            </a:r>
            <a:r>
              <a:rPr lang="en-US" altLang="zh-TW" u="sng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u="sng" dirty="0" smtClean="0">
                <a:ea typeface="新細明體" panose="02020500000000000000" pitchFamily="18" charset="-120"/>
              </a:rPr>
              <a:t>man</a:t>
            </a:r>
            <a:r>
              <a:rPr lang="en-US" altLang="zh-TW" u="sng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u="sng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sed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Stream </a:t>
            </a:r>
            <a:r>
              <a:rPr lang="en-US" altLang="zh-TW" sz="3000" dirty="0" err="1" smtClean="0">
                <a:ea typeface="新細明體" pitchFamily="18" charset="-120"/>
              </a:rPr>
              <a:t>EDitor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Function: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substitution</a:t>
            </a:r>
            <a:r>
              <a:rPr lang="en-US" altLang="zh-TW" sz="3000" dirty="0" smtClean="0">
                <a:ea typeface="新細明體" pitchFamily="18" charset="-120"/>
              </a:rPr>
              <a:t> (1)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Arial Unicode MS" pitchFamily="34" charset="-120"/>
              </a:rPr>
              <a:t>substitution </a:t>
            </a:r>
          </a:p>
          <a:p>
            <a:pPr lvl="1" eaLnBrk="1" hangingPunct="1"/>
            <a:r>
              <a:rPr lang="en-US" altLang="zh-TW" dirty="0" smtClean="0">
                <a:ea typeface="Arial Unicode MS" pitchFamily="34" charset="-120"/>
              </a:rPr>
              <a:t>Syntax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Arial Unicode MS" pitchFamily="34" charset="-120"/>
              </a:rPr>
              <a:t>s/pattern/replace/flags</a:t>
            </a:r>
          </a:p>
          <a:p>
            <a:pPr lvl="1" eaLnBrk="1" hangingPunct="1"/>
            <a:r>
              <a:rPr lang="en-US" altLang="zh-TW" dirty="0" smtClean="0">
                <a:ea typeface="Arial Unicode MS" pitchFamily="34" charset="-120"/>
              </a:rPr>
              <a:t>Flags</a:t>
            </a:r>
          </a:p>
          <a:p>
            <a:pPr lvl="2" eaLnBrk="1" hangingPunct="1"/>
            <a:r>
              <a:rPr lang="en-US" altLang="zh-TW" dirty="0" smtClean="0">
                <a:ea typeface="Arial Unicode MS" pitchFamily="34" charset="-120"/>
              </a:rPr>
              <a:t>N: Make the substitution only for the </a:t>
            </a:r>
            <a:r>
              <a:rPr lang="en-US" altLang="zh-TW" dirty="0" err="1" smtClean="0">
                <a:ea typeface="Arial Unicode MS" pitchFamily="34" charset="-120"/>
              </a:rPr>
              <a:t>N'th</a:t>
            </a:r>
            <a:r>
              <a:rPr lang="en-US" altLang="zh-TW" dirty="0" smtClean="0">
                <a:ea typeface="Arial Unicode MS" pitchFamily="34" charset="-120"/>
              </a:rPr>
              <a:t> occurrence</a:t>
            </a:r>
          </a:p>
          <a:p>
            <a:pPr lvl="2" eaLnBrk="1" hangingPunct="1"/>
            <a:r>
              <a:rPr lang="en-US" altLang="zh-TW" dirty="0" smtClean="0">
                <a:ea typeface="Arial Unicode MS" pitchFamily="34" charset="-120"/>
              </a:rPr>
              <a:t>g: replace all matches</a:t>
            </a:r>
          </a:p>
          <a:p>
            <a:pPr lvl="2" eaLnBrk="1" hangingPunct="1"/>
            <a:r>
              <a:rPr lang="en-US" altLang="zh-TW" dirty="0" smtClean="0">
                <a:ea typeface="Arial Unicode MS" pitchFamily="34" charset="-120"/>
              </a:rPr>
              <a:t>p: print the matched and replaced line</a:t>
            </a:r>
          </a:p>
          <a:p>
            <a:pPr lvl="2" eaLnBrk="1" hangingPunct="1"/>
            <a:r>
              <a:rPr lang="en-US" altLang="zh-TW" dirty="0" smtClean="0">
                <a:ea typeface="Arial Unicode MS" pitchFamily="34" charset="-120"/>
              </a:rPr>
              <a:t>w: write the matched and replaced line to a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Shell variables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Assignment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$ export PAGER=/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setenv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PAGER 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/bin/less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current_month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=`date +%m`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set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current_month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=`date +%m`</a:t>
            </a:r>
          </a:p>
        </p:txBody>
      </p:sp>
      <p:graphicFrame>
        <p:nvGraphicFramePr>
          <p:cNvPr id="57380" name="Group 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89905726"/>
              </p:ext>
            </p:extLst>
          </p:nvPr>
        </p:nvGraphicFramePr>
        <p:xfrm>
          <a:off x="1408113" y="1981200"/>
          <a:ext cx="7278687" cy="1295400"/>
        </p:xfrm>
        <a:graphic>
          <a:graphicData uri="http://schemas.openxmlformats.org/drawingml/2006/table">
            <a:tbl>
              <a:tblPr/>
              <a:tblGrid>
                <a:gridCol w="2560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Bourne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Local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set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6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Global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export my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 my 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142" name="Picture 28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672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0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626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31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578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sed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Stream </a:t>
            </a:r>
            <a:r>
              <a:rPr lang="en-US" altLang="zh-TW" sz="3000" dirty="0" err="1" smtClean="0">
                <a:ea typeface="新細明體" pitchFamily="18" charset="-120"/>
              </a:rPr>
              <a:t>EDitor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Function: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substitution</a:t>
            </a:r>
            <a:r>
              <a:rPr lang="en-US" altLang="zh-TW" sz="3000" dirty="0" smtClean="0">
                <a:ea typeface="新細明體" pitchFamily="18" charset="-120"/>
              </a:rPr>
              <a:t>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mtClean="0">
                <a:ea typeface="新細明體" panose="02020500000000000000" pitchFamily="18" charset="-120"/>
              </a:rPr>
              <a:t>s/liuyh/LIUYH/2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mtClean="0">
                <a:ea typeface="新細明體" panose="02020500000000000000" pitchFamily="18" charset="-120"/>
              </a:rPr>
              <a:t>s/liuyh/LIUYH/g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mtClean="0">
                <a:ea typeface="新細明體" panose="02020500000000000000" pitchFamily="18" charset="-120"/>
              </a:rPr>
              <a:t>s/liuyh/LIUYH/p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n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mtClean="0">
                <a:ea typeface="新細明體" panose="02020500000000000000" pitchFamily="18" charset="-120"/>
              </a:rPr>
              <a:t>s/liuyh/LIUYH/p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mtClean="0">
                <a:ea typeface="新細明體" panose="02020500000000000000" pitchFamily="18" charset="-120"/>
              </a:rPr>
              <a:t>s/liuyh/LIUYH/w wfile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file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324600" y="1398588"/>
            <a:ext cx="1905000" cy="26781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u="sng">
                <a:latin typeface="Times" panose="02020603050405020304" pitchFamily="18" charset="0"/>
              </a:rPr>
              <a:t>file 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jon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john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liuyh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liuyh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nothing</a:t>
            </a:r>
          </a:p>
          <a:p>
            <a:endParaRPr lang="en-US" altLang="zh-TW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sed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Stream </a:t>
            </a:r>
            <a:r>
              <a:rPr lang="en-US" altLang="zh-TW" sz="3000" dirty="0" err="1" smtClean="0">
                <a:ea typeface="新細明體" pitchFamily="18" charset="-120"/>
              </a:rPr>
              <a:t>EDitor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Function: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delete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delete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Syntax: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[address]d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10d</a:t>
            </a:r>
          </a:p>
          <a:p>
            <a:pPr lvl="1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/man/d</a:t>
            </a:r>
          </a:p>
          <a:p>
            <a:pPr lvl="1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10,100d</a:t>
            </a:r>
          </a:p>
          <a:p>
            <a:pPr lvl="1" eaLnBrk="1" hangingPunct="1"/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sed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–e 10,/man/d</a:t>
            </a: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sed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Stream </a:t>
            </a:r>
            <a:r>
              <a:rPr lang="en-US" altLang="zh-TW" sz="3000" dirty="0" err="1" smtClean="0">
                <a:ea typeface="新細明體" pitchFamily="18" charset="-120"/>
              </a:rPr>
              <a:t>EDitor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Function: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append</a:t>
            </a:r>
            <a:r>
              <a:rPr lang="en-US" altLang="zh-TW" sz="3000" dirty="0" smtClean="0">
                <a:ea typeface="新細明體" pitchFamily="18" charset="-120"/>
              </a:rPr>
              <a:t>,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insert</a:t>
            </a:r>
            <a:r>
              <a:rPr lang="en-US" altLang="zh-TW" sz="3000" dirty="0" smtClean="0">
                <a:ea typeface="新細明體" pitchFamily="18" charset="-120"/>
              </a:rPr>
              <a:t>,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change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append, insert, change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Syntax: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f sed.src file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447800" y="4419600"/>
            <a:ext cx="2819400" cy="15700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 u="sng">
                <a:solidFill>
                  <a:schemeClr val="bg1"/>
                </a:solidFill>
                <a:latin typeface="Times" panose="02020603050405020304" pitchFamily="18" charset="0"/>
              </a:rPr>
              <a:t>sed.src</a:t>
            </a:r>
          </a:p>
          <a:p>
            <a:endParaRPr lang="en-US" altLang="zh-TW" sz="2400" b="1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sz="2400" b="1">
                <a:solidFill>
                  <a:schemeClr val="bg1"/>
                </a:solidFill>
                <a:latin typeface="Times" panose="02020603050405020304" pitchFamily="18" charset="0"/>
              </a:rPr>
              <a:t>/liuyh/i \</a:t>
            </a:r>
          </a:p>
          <a:p>
            <a:r>
              <a:rPr lang="en-US" altLang="zh-TW" sz="2400" b="1">
                <a:solidFill>
                  <a:schemeClr val="bg1"/>
                </a:solidFill>
                <a:latin typeface="Times" panose="02020603050405020304" pitchFamily="18" charset="0"/>
              </a:rPr>
              <a:t>Meet liuyh, Hello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419600" y="3657600"/>
            <a:ext cx="1905000" cy="26574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u="sng">
                <a:latin typeface="Times" panose="02020603050405020304" pitchFamily="18" charset="0"/>
              </a:rPr>
              <a:t>file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jon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john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liuyh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liuyh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nothing</a:t>
            </a:r>
          </a:p>
          <a:p>
            <a:endParaRPr lang="en-US" altLang="zh-TW" sz="2400">
              <a:latin typeface="Times" panose="02020603050405020304" pitchFamily="18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400800" y="3581400"/>
            <a:ext cx="2362200" cy="30464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Results: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jon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john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Meet liuyh, Hello</a:t>
            </a:r>
          </a:p>
          <a:p>
            <a:r>
              <a:rPr lang="en-US" altLang="zh-TW" sz="2400">
                <a:solidFill>
                  <a:srgbClr val="FF0000"/>
                </a:solidFill>
                <a:latin typeface="Times" panose="02020603050405020304" pitchFamily="18" charset="0"/>
              </a:rPr>
              <a:t>I am liuyh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Meet liuyh, Hello</a:t>
            </a:r>
          </a:p>
          <a:p>
            <a:r>
              <a:rPr lang="en-US" altLang="zh-TW" sz="2400">
                <a:solidFill>
                  <a:srgbClr val="FF0000"/>
                </a:solidFill>
                <a:latin typeface="Times" panose="02020603050405020304" pitchFamily="18" charset="0"/>
              </a:rPr>
              <a:t>I am liuyh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I am nothing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581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Times New Roman" panose="02020603050405020304" pitchFamily="18" charset="0"/>
              </a:rPr>
              <a:t>[address]i\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105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Times New Roman" panose="02020603050405020304" pitchFamily="18" charset="0"/>
              </a:rPr>
              <a:t>[address]c\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057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Times New Roman" panose="02020603050405020304" pitchFamily="18" charset="0"/>
              </a:rPr>
              <a:t>[address]a\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53258" name="矩形 5"/>
          <p:cNvSpPr>
            <a:spLocks noChangeArrowheads="1"/>
          </p:cNvSpPr>
          <p:nvPr/>
        </p:nvSpPr>
        <p:spPr bwMode="auto">
          <a:xfrm>
            <a:off x="5044440" y="1447800"/>
            <a:ext cx="323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insert 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 insert before the 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change  replace whole line</a:t>
            </a:r>
            <a:endParaRPr lang="en-US" altLang="zh-TW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sed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Stream </a:t>
            </a:r>
            <a:r>
              <a:rPr lang="en-US" altLang="zh-TW" sz="3000" dirty="0" err="1" smtClean="0">
                <a:ea typeface="新細明體" pitchFamily="18" charset="-120"/>
              </a:rPr>
              <a:t>EDitor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Function: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print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print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Syntax: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[addr1, addr2]p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sed -n -e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mtClean="0">
                <a:ea typeface="新細明體" panose="02020500000000000000" pitchFamily="18" charset="-120"/>
              </a:rPr>
              <a:t>/^liuyh/p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55300" name="矩形 1"/>
          <p:cNvSpPr>
            <a:spLocks noChangeArrowheads="1"/>
          </p:cNvSpPr>
          <p:nvPr/>
        </p:nvSpPr>
        <p:spPr bwMode="auto">
          <a:xfrm>
            <a:off x="914400" y="3810000"/>
            <a:ext cx="6629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-n: By default, each line of input is echoed to the standard output after all of the commands have been applied to it.  The -n option suppresses this behavior.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5301" name="矩形 5"/>
          <p:cNvSpPr>
            <a:spLocks noChangeArrowheads="1"/>
          </p:cNvSpPr>
          <p:nvPr/>
        </p:nvSpPr>
        <p:spPr bwMode="auto">
          <a:xfrm>
            <a:off x="4216908" y="3048000"/>
            <a:ext cx="388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Print out the lines that begins with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liuyh</a:t>
            </a:r>
            <a:endParaRPr lang="en-US" altLang="zh-TW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awk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ea typeface="新細明體" panose="02020500000000000000" pitchFamily="18" charset="-120"/>
              </a:rPr>
              <a:t>(1)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[-F fs] [ ‘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awk_program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’ | -f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program_file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] [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data_file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……]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ea typeface="新細明體" panose="02020500000000000000" pitchFamily="18" charset="-120"/>
              </a:rPr>
              <a:t> will read the file </a:t>
            </a:r>
            <a:r>
              <a:rPr lang="en-US" altLang="zh-TW" u="sng" dirty="0" smtClean="0">
                <a:ea typeface="新細明體" panose="02020500000000000000" pitchFamily="18" charset="-120"/>
              </a:rPr>
              <a:t>line by line and evaluate the pattern</a:t>
            </a:r>
            <a:r>
              <a:rPr lang="en-US" altLang="zh-TW" dirty="0" smtClean="0">
                <a:ea typeface="新細明體" panose="02020500000000000000" pitchFamily="18" charset="-120"/>
              </a:rPr>
              <a:t>, then </a:t>
            </a:r>
            <a:r>
              <a:rPr lang="en-US" altLang="zh-TW" u="sng" dirty="0" smtClean="0">
                <a:ea typeface="新細明體" panose="02020500000000000000" pitchFamily="18" charset="-120"/>
              </a:rPr>
              <a:t>do the action if the test is true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‘{print “Hello World”}’ file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</a:rPr>
              <a:t>awk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‘{print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$1}’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file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Program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Consolas" panose="020B0609020204030204" pitchFamily="49" charset="0"/>
              </a:rPr>
              <a:t>pattern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{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action</a:t>
            </a:r>
            <a:r>
              <a:rPr lang="zh-TW" altLang="en-US" dirty="0" smtClean="0"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missing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pattern</a:t>
            </a:r>
            <a:r>
              <a:rPr lang="zh-TW" altLang="en-US" dirty="0" smtClean="0"/>
              <a:t> </a:t>
            </a:r>
            <a:r>
              <a:rPr lang="en-US" altLang="zh-TW" dirty="0" smtClean="0"/>
              <a:t>means</a:t>
            </a:r>
            <a:r>
              <a:rPr lang="zh-TW" altLang="en-US" dirty="0" smtClean="0"/>
              <a:t> </a:t>
            </a:r>
            <a:r>
              <a:rPr lang="en-US" altLang="zh-TW" dirty="0" smtClean="0"/>
              <a:t>always</a:t>
            </a:r>
            <a:r>
              <a:rPr lang="zh-TW" altLang="en-US" dirty="0" smtClean="0"/>
              <a:t> </a:t>
            </a:r>
            <a:r>
              <a:rPr lang="en-US" altLang="zh-TW" dirty="0" smtClean="0"/>
              <a:t>matches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missing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{</a:t>
            </a:r>
            <a:r>
              <a:rPr lang="zh-TW" altLang="en-US" dirty="0" smtClean="0"/>
              <a:t> </a:t>
            </a:r>
            <a:r>
              <a:rPr lang="en-US" altLang="zh-TW" dirty="0" smtClean="0"/>
              <a:t>action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}</a:t>
            </a:r>
            <a:r>
              <a:rPr lang="zh-TW" altLang="en-US" dirty="0" smtClean="0"/>
              <a:t> </a:t>
            </a:r>
            <a:r>
              <a:rPr lang="en-US" altLang="zh-TW" dirty="0" smtClean="0"/>
              <a:t>means</a:t>
            </a:r>
            <a:r>
              <a:rPr lang="zh-TW" altLang="en-US" dirty="0" smtClean="0"/>
              <a:t> </a:t>
            </a:r>
            <a:r>
              <a:rPr lang="en-US" altLang="zh-TW" dirty="0" smtClean="0"/>
              <a:t>print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line</a:t>
            </a:r>
          </a:p>
        </p:txBody>
      </p:sp>
      <p:grpSp>
        <p:nvGrpSpPr>
          <p:cNvPr id="56324" name="Group 9"/>
          <p:cNvGrpSpPr>
            <a:grpSpLocks/>
          </p:cNvGrpSpPr>
          <p:nvPr/>
        </p:nvGrpSpPr>
        <p:grpSpPr bwMode="auto">
          <a:xfrm>
            <a:off x="4856163" y="3963988"/>
            <a:ext cx="4162425" cy="879475"/>
            <a:chOff x="2256" y="3360"/>
            <a:chExt cx="2622" cy="554"/>
          </a:xfrm>
        </p:grpSpPr>
        <p:sp>
          <p:nvSpPr>
            <p:cNvPr id="56331" name="Text Box 4"/>
            <p:cNvSpPr txBox="1">
              <a:spLocks noChangeArrowheads="1"/>
            </p:cNvSpPr>
            <p:nvPr/>
          </p:nvSpPr>
          <p:spPr bwMode="auto">
            <a:xfrm>
              <a:off x="2256" y="3360"/>
              <a:ext cx="262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dirty="0">
                  <a:latin typeface="Times" panose="02020603050405020304" pitchFamily="18" charset="0"/>
                </a:rPr>
                <a:t>Amy  32  0800995995  </a:t>
              </a:r>
              <a:r>
                <a:rPr lang="en-US" altLang="zh-TW" sz="2400" dirty="0" err="1">
                  <a:latin typeface="Times" panose="02020603050405020304" pitchFamily="18" charset="0"/>
                </a:rPr>
                <a:t>nctu.csie</a:t>
              </a:r>
              <a:endParaRPr lang="en-US" altLang="zh-TW" sz="2400" dirty="0">
                <a:latin typeface="Times" panose="02020603050405020304" pitchFamily="18" charset="0"/>
              </a:endParaRPr>
            </a:p>
          </p:txBody>
        </p:sp>
        <p:sp>
          <p:nvSpPr>
            <p:cNvPr id="56332" name="Text Box 5"/>
            <p:cNvSpPr txBox="1">
              <a:spLocks noChangeArrowheads="1"/>
            </p:cNvSpPr>
            <p:nvPr/>
          </p:nvSpPr>
          <p:spPr bwMode="auto">
            <a:xfrm>
              <a:off x="2294" y="362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Times" panose="02020603050405020304" pitchFamily="18" charset="0"/>
                </a:rPr>
                <a:t>$1</a:t>
              </a:r>
            </a:p>
          </p:txBody>
        </p:sp>
        <p:sp>
          <p:nvSpPr>
            <p:cNvPr id="56333" name="Text Box 6"/>
            <p:cNvSpPr txBox="1">
              <a:spLocks noChangeArrowheads="1"/>
            </p:cNvSpPr>
            <p:nvPr/>
          </p:nvSpPr>
          <p:spPr bwMode="auto">
            <a:xfrm>
              <a:off x="2774" y="362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Times" panose="02020603050405020304" pitchFamily="18" charset="0"/>
                </a:rPr>
                <a:t>$2</a:t>
              </a:r>
            </a:p>
          </p:txBody>
        </p:sp>
        <p:sp>
          <p:nvSpPr>
            <p:cNvPr id="56334" name="Text Box 7"/>
            <p:cNvSpPr txBox="1">
              <a:spLocks noChangeArrowheads="1"/>
            </p:cNvSpPr>
            <p:nvPr/>
          </p:nvSpPr>
          <p:spPr bwMode="auto">
            <a:xfrm>
              <a:off x="3360" y="362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Times" panose="02020603050405020304" pitchFamily="18" charset="0"/>
                </a:rPr>
                <a:t>$3</a:t>
              </a:r>
            </a:p>
          </p:txBody>
        </p:sp>
        <p:sp>
          <p:nvSpPr>
            <p:cNvPr id="56335" name="Text Box 8"/>
            <p:cNvSpPr txBox="1">
              <a:spLocks noChangeArrowheads="1"/>
            </p:cNvSpPr>
            <p:nvPr/>
          </p:nvSpPr>
          <p:spPr bwMode="auto">
            <a:xfrm>
              <a:off x="4368" y="3613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Times" panose="02020603050405020304" pitchFamily="18" charset="0"/>
                </a:rPr>
                <a:t>$4</a:t>
              </a:r>
            </a:p>
          </p:txBody>
        </p:sp>
      </p:grpSp>
      <p:cxnSp>
        <p:nvCxnSpPr>
          <p:cNvPr id="56325" name="直線接點 2"/>
          <p:cNvCxnSpPr>
            <a:cxnSpLocks noChangeShapeType="1"/>
          </p:cNvCxnSpPr>
          <p:nvPr/>
        </p:nvCxnSpPr>
        <p:spPr bwMode="auto">
          <a:xfrm>
            <a:off x="5678488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直線接點 13"/>
          <p:cNvCxnSpPr>
            <a:cxnSpLocks noChangeShapeType="1"/>
          </p:cNvCxnSpPr>
          <p:nvPr/>
        </p:nvCxnSpPr>
        <p:spPr bwMode="auto">
          <a:xfrm>
            <a:off x="6151563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直線接點 14"/>
          <p:cNvCxnSpPr>
            <a:cxnSpLocks noChangeShapeType="1"/>
          </p:cNvCxnSpPr>
          <p:nvPr/>
        </p:nvCxnSpPr>
        <p:spPr bwMode="auto">
          <a:xfrm>
            <a:off x="7751763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awk</a:t>
            </a:r>
            <a:r>
              <a:rPr lang="en-US" altLang="zh-TW" dirty="0">
                <a:ea typeface="新細明體" pitchFamily="18" charset="-120"/>
              </a:rPr>
              <a:t> –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Pattern formats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pattern formats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Regular expression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'/[0-9]+/ {print “This is an integer” }'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'/[A-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Za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-z]+/ {print “This is a string” }'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'/^$/ {print “this is a blank line.”}'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BEGIN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before reading any data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 BEGIN {print “Nice to meet you”}'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after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the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last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line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is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read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 END {print “Bye Bye”}'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awk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–</a:t>
            </a:r>
            <a:r>
              <a:rPr lang="zh-TW" altLang="en-US" dirty="0" smtClean="0">
                <a:latin typeface="Verdana"/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action format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Print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if( expression ) statement [; else statement2]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 { if( $2 ~ /am/ ) print $1}'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while( expression )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'BEGIN {count=0} 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 {while (count &lt; 3) {print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count;count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++}}' file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'BEGIN {count=0} 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 {while (count &lt; 3) {print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count;count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++};count=0}'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for (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</a:t>
            </a:r>
            <a:r>
              <a:rPr lang="en-US" altLang="zh-TW" dirty="0" smtClean="0">
                <a:ea typeface="新細明體" panose="02020500000000000000" pitchFamily="18" charset="-120"/>
              </a:rPr>
              <a:t> ; test ;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incr</a:t>
            </a:r>
            <a:r>
              <a:rPr lang="en-US" altLang="zh-TW" dirty="0" smtClean="0">
                <a:ea typeface="新細明體" panose="02020500000000000000" pitchFamily="18" charset="-120"/>
              </a:rPr>
              <a:t> ) 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'{for (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=0;i&lt;3;i++) print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}' file</a:t>
            </a:r>
          </a:p>
        </p:txBody>
      </p:sp>
      <p:sp>
        <p:nvSpPr>
          <p:cNvPr id="58374" name="矩形 6"/>
          <p:cNvSpPr>
            <a:spLocks noChangeArrowheads="1"/>
          </p:cNvSpPr>
          <p:nvPr/>
        </p:nvSpPr>
        <p:spPr bwMode="auto">
          <a:xfrm>
            <a:off x="5410200" y="3810000"/>
            <a:ext cx="267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 usage: no need for “$”</a:t>
            </a:r>
          </a:p>
        </p:txBody>
      </p:sp>
      <p:sp>
        <p:nvSpPr>
          <p:cNvPr id="58375" name="矩形 5"/>
          <p:cNvSpPr>
            <a:spLocks noChangeArrowheads="1"/>
          </p:cNvSpPr>
          <p:nvPr/>
        </p:nvSpPr>
        <p:spPr bwMode="auto">
          <a:xfrm>
            <a:off x="5410200" y="4495800"/>
            <a:ext cx="246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reset count after printing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awk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–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built-in variables (1)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$0, $1, $2, 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Column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NF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Number of fields in current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NR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Number of line processed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FILENAME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the name of the file being processed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Field separator,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set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by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-F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OFS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Output field separator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awk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–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built-in variables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‘BEGIN {FS=“:”} 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 {print $3}’ 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passwd</a:t>
            </a:r>
            <a:endParaRPr lang="en-US" altLang="zh-TW" sz="18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1002</a:t>
            </a:r>
          </a:p>
          <a:p>
            <a:pPr lvl="1" eaLnBrk="1" hangingPunct="1"/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'BEGIN {FS=":"} /^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/{print $3 $6}' 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passwd</a:t>
            </a:r>
            <a:endParaRPr lang="en-US" altLang="zh-TW" sz="18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1002/home/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endParaRPr lang="en-US" altLang="zh-TW" sz="16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'BEGIN {FS=":"} /^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/{print $3 "  " $6}' 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passwd</a:t>
            </a:r>
            <a:endParaRPr lang="en-US" altLang="zh-TW" sz="18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1002 /home/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endParaRPr lang="en-US" altLang="zh-TW" sz="16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awk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 'BEGIN {FS=":" ;OFS="=="} /^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/{print $3 ,$6}' 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passwd</a:t>
            </a:r>
            <a:endParaRPr lang="en-US" altLang="zh-TW" sz="18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1002==/home/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liuyh</a:t>
            </a:r>
            <a:endParaRPr lang="en-US" altLang="zh-TW" sz="16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awk</a:t>
            </a:r>
            <a:r>
              <a:rPr lang="en-US" altLang="zh-TW" dirty="0" smtClean="0"/>
              <a:t>(1)</a:t>
            </a:r>
          </a:p>
          <a:p>
            <a:r>
              <a:rPr lang="en-US" altLang="zh-TW" dirty="0" err="1" smtClean="0"/>
              <a:t>sed</a:t>
            </a:r>
            <a:r>
              <a:rPr lang="en-US" altLang="zh-TW" dirty="0" smtClean="0"/>
              <a:t>(1)</a:t>
            </a:r>
          </a:p>
          <a:p>
            <a:r>
              <a:rPr lang="en-US" altLang="zh-TW" dirty="0" smtClean="0">
                <a:hlinkClick r:id="rId2"/>
              </a:rPr>
              <a:t>http://www.grymoire.com/Unix/Awk.html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http://www.grymoire.com/Unix/Sed.html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https://en.wikipedia.org/wiki/Regular_expression</a:t>
            </a:r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 smtClean="0">
                <a:ea typeface="新細明體" pitchFamily="18" charset="-120"/>
              </a:rPr>
              <a:t>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Shell variables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Access</a:t>
            </a: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echo “$PAGER”</a:t>
            </a: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echo “${PAGER}”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Use {} to avoid ambiguity</a:t>
            </a: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temp_name</a:t>
            </a:r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=“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haha</a:t>
            </a:r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temp=“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hehe</a:t>
            </a:r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echo $temp</a:t>
            </a:r>
          </a:p>
          <a:p>
            <a:pPr lvl="3" eaLnBrk="1" hangingPunct="1"/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hehe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echo $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temp_name</a:t>
            </a:r>
            <a:endParaRPr lang="en-US" altLang="zh-TW" sz="16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haha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echo ${temp}_name</a:t>
            </a:r>
          </a:p>
          <a:p>
            <a:pPr lvl="3" eaLnBrk="1" hangingPunct="1"/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hehe_name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% echo ${</a:t>
            </a:r>
            <a:r>
              <a:rPr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temp_name</a:t>
            </a:r>
            <a:r>
              <a:rPr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</a:rPr>
              <a:t>}</a:t>
            </a:r>
          </a:p>
          <a:p>
            <a:pPr lvl="3" eaLnBrk="1" hangingPunct="1"/>
            <a:r>
              <a:rPr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</a:rPr>
              <a:t>haha</a:t>
            </a:r>
            <a:endParaRPr lang="en-US" altLang="zh-TW" sz="1400" dirty="0" smtClean="0">
              <a:latin typeface="Consolas" panose="020B0609020204030204" pitchFamily="49" charset="0"/>
              <a:ea typeface="新細明體" panose="02020500000000000000" pitchFamily="18" charset="-12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4921250" y="4114800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More clear…</a:t>
            </a:r>
            <a:endParaRPr lang="zh-TW" altLang="en-US"/>
          </a:p>
        </p:txBody>
      </p:sp>
      <p:cxnSp>
        <p:nvCxnSpPr>
          <p:cNvPr id="6149" name="直線單箭頭接點 4"/>
          <p:cNvCxnSpPr>
            <a:cxnSpLocks noChangeShapeType="1"/>
          </p:cNvCxnSpPr>
          <p:nvPr/>
        </p:nvCxnSpPr>
        <p:spPr bwMode="auto">
          <a:xfrm flipV="1">
            <a:off x="4191000" y="4298950"/>
            <a:ext cx="730250" cy="2730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矩形 7"/>
          <p:cNvSpPr>
            <a:spLocks noChangeArrowheads="1"/>
          </p:cNvSpPr>
          <p:nvPr/>
        </p:nvSpPr>
        <p:spPr bwMode="auto">
          <a:xfrm>
            <a:off x="838200" y="877888"/>
            <a:ext cx="3967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There are two ways to call variable…</a:t>
            </a:r>
          </a:p>
          <a:p>
            <a:r>
              <a:rPr lang="en-US" altLang="zh-TW">
                <a:solidFill>
                  <a:srgbClr val="FF0000"/>
                </a:solidFill>
              </a:rPr>
              <a:t>“${var}”… why? I</a:t>
            </a:r>
            <a:endParaRPr lang="zh-TW" altLang="en-US"/>
          </a:p>
        </p:txBody>
      </p:sp>
      <p:sp>
        <p:nvSpPr>
          <p:cNvPr id="6151" name="矩形 10"/>
          <p:cNvSpPr>
            <a:spLocks noChangeArrowheads="1"/>
          </p:cNvSpPr>
          <p:nvPr/>
        </p:nvSpPr>
        <p:spPr bwMode="auto">
          <a:xfrm>
            <a:off x="4921250" y="381000"/>
            <a:ext cx="276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</a:rPr>
              <a:t>Declaration is needed!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Shell variable operator (1)</a:t>
            </a:r>
          </a:p>
        </p:txBody>
      </p:sp>
      <p:graphicFrame>
        <p:nvGraphicFramePr>
          <p:cNvPr id="80937" name="Group 41"/>
          <p:cNvGraphicFramePr>
            <a:graphicFrameLocks noGrp="1"/>
          </p:cNvGraphicFramePr>
          <p:nvPr>
            <p:ph idx="1"/>
          </p:nvPr>
        </p:nvGraphicFramePr>
        <p:xfrm>
          <a:off x="1295400" y="2514600"/>
          <a:ext cx="6477000" cy="30638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operator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:=value}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!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GoodCond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use the value and assign to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1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:+value}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GoodCond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use value instead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else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null value is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but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 assign to </a:t>
                      </a:r>
                      <a:r>
                        <a:rPr kumimoji="1" lang="en-US" altLang="zh-TW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:-value}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!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GoodCond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use the value but not assign to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:?value}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!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GoodCond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value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and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shell exits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1" name="Text Box 36"/>
          <p:cNvSpPr txBox="1">
            <a:spLocks noChangeArrowheads="1"/>
          </p:cNvSpPr>
          <p:nvPr/>
        </p:nvSpPr>
        <p:spPr bwMode="auto">
          <a:xfrm>
            <a:off x="1295400" y="1295400"/>
            <a:ext cx="619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err="1">
                <a:latin typeface="Times" panose="02020603050405020304" pitchFamily="18" charset="0"/>
              </a:rPr>
              <a:t>BadCond</a:t>
            </a:r>
            <a:r>
              <a:rPr lang="en-US" altLang="zh-TW" sz="2400" dirty="0">
                <a:latin typeface="Times" panose="02020603050405020304" pitchFamily="18" charset="0"/>
              </a:rPr>
              <a:t>	: </a:t>
            </a:r>
            <a:r>
              <a:rPr lang="en-US" altLang="zh-TW" sz="2400" dirty="0" err="1">
                <a:latin typeface="Times" panose="02020603050405020304" pitchFamily="18" charset="0"/>
              </a:rPr>
              <a:t>var</a:t>
            </a:r>
            <a:r>
              <a:rPr lang="en-US" altLang="zh-TW" sz="2400" dirty="0">
                <a:latin typeface="Times" panose="02020603050405020304" pitchFamily="18" charset="0"/>
              </a:rPr>
              <a:t> is not set or the value is null </a:t>
            </a:r>
          </a:p>
          <a:p>
            <a:r>
              <a:rPr lang="en-US" altLang="zh-TW" sz="2400" dirty="0" err="1">
                <a:latin typeface="Times" panose="02020603050405020304" pitchFamily="18" charset="0"/>
              </a:rPr>
              <a:t>GoodCond</a:t>
            </a:r>
            <a:r>
              <a:rPr lang="en-US" altLang="zh-TW" sz="2400" dirty="0">
                <a:latin typeface="Times" panose="02020603050405020304" pitchFamily="18" charset="0"/>
              </a:rPr>
              <a:t> 	: </a:t>
            </a:r>
            <a:r>
              <a:rPr lang="en-US" altLang="zh-TW" sz="2400" dirty="0" err="1">
                <a:latin typeface="Times" panose="02020603050405020304" pitchFamily="18" charset="0"/>
              </a:rPr>
              <a:t>var</a:t>
            </a:r>
            <a:r>
              <a:rPr lang="en-US" altLang="zh-TW" sz="2400" dirty="0">
                <a:latin typeface="Times" panose="02020603050405020304" pitchFamily="18" charset="0"/>
              </a:rPr>
              <a:t> is set and is not null</a:t>
            </a:r>
          </a:p>
        </p:txBody>
      </p:sp>
      <p:sp>
        <p:nvSpPr>
          <p:cNvPr id="5" name="文字方塊 23"/>
          <p:cNvSpPr txBox="1">
            <a:spLocks noChangeArrowheads="1"/>
          </p:cNvSpPr>
          <p:nvPr/>
        </p:nvSpPr>
        <p:spPr bwMode="auto">
          <a:xfrm>
            <a:off x="1247775" y="6096000"/>
            <a:ext cx="311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"Parameter Expansion" in </a:t>
            </a:r>
            <a:r>
              <a:rPr lang="en-US" altLang="zh-TW" dirty="0" err="1">
                <a:latin typeface="+mn-lt"/>
              </a:rPr>
              <a:t>sh</a:t>
            </a:r>
            <a:r>
              <a:rPr lang="en-US" altLang="zh-TW" dirty="0">
                <a:latin typeface="+mn-lt"/>
              </a:rPr>
              <a:t>(1)</a:t>
            </a:r>
            <a:endParaRPr lang="zh-TW" altLang="en-US" dirty="0">
              <a:latin typeface="+mn-lt"/>
            </a:endParaRPr>
          </a:p>
        </p:txBody>
      </p:sp>
      <p:sp>
        <p:nvSpPr>
          <p:cNvPr id="7193" name="矩形 1"/>
          <p:cNvSpPr>
            <a:spLocks noChangeArrowheads="1"/>
          </p:cNvSpPr>
          <p:nvPr/>
        </p:nvSpPr>
        <p:spPr bwMode="auto">
          <a:xfrm>
            <a:off x="5000625" y="925513"/>
            <a:ext cx="280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※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BadCond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 == !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GoodCond</a:t>
            </a:r>
            <a:endParaRPr lang="en-US" altLang="zh-TW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7194" name="矩形 2"/>
          <p:cNvSpPr>
            <a:spLocks noChangeArrowheads="1"/>
          </p:cNvSpPr>
          <p:nvPr/>
        </p:nvSpPr>
        <p:spPr bwMode="auto">
          <a:xfrm>
            <a:off x="4876800" y="5573713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Print </a:t>
            </a:r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stderr</a:t>
            </a:r>
          </a:p>
        </p:txBody>
      </p:sp>
      <p:sp>
        <p:nvSpPr>
          <p:cNvPr id="7195" name="矩形 7"/>
          <p:cNvSpPr>
            <a:spLocks noChangeArrowheads="1"/>
          </p:cNvSpPr>
          <p:nvPr/>
        </p:nvSpPr>
        <p:spPr bwMode="auto">
          <a:xfrm>
            <a:off x="6577013" y="5573713"/>
            <a:ext cx="2101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The command stops </a:t>
            </a:r>
          </a:p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immediately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Shell variable operator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#!/bin/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sh</a:t>
            </a:r>
            <a:endParaRPr lang="en-US" altLang="zh-TW" sz="1600" dirty="0" smtClean="0"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dirty="0" smtClean="0"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var1="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haha</a:t>
            </a:r>
            <a:r>
              <a:rPr lang="en-US" altLang="zh-TW" sz="1600" dirty="0" smtClean="0">
                <a:latin typeface="Consolas" panose="020B06090202040302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"01" ${var1:+"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hehe</a:t>
            </a:r>
            <a:r>
              <a:rPr lang="en-US" altLang="zh-TW" sz="1600" dirty="0" smtClean="0">
                <a:latin typeface="Consolas" panose="020B0609020204030204" pitchFamily="49" charset="0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"02"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"03" ${var2:+"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hehe</a:t>
            </a:r>
            <a:r>
              <a:rPr lang="en-US" altLang="zh-TW" sz="1600" dirty="0" smtClean="0">
                <a:latin typeface="Consolas" panose="020B0609020204030204" pitchFamily="49" charset="0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"04"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echo "05" ${var1:="</a:t>
            </a:r>
            <a:r>
              <a:rPr lang="en-US" altLang="zh-TW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hehehe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echo "06"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echo "07" ${var2:="</a:t>
            </a:r>
            <a:r>
              <a:rPr lang="en-US" altLang="zh-TW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hehehe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echo "08"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"09" ${var1:-"he"}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"10"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"11" ${var3:-"he"}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"12" ${var3}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"13" ${var1:?"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hoho</a:t>
            </a:r>
            <a:r>
              <a:rPr lang="en-US" altLang="zh-TW" sz="1600" dirty="0" smtClean="0">
                <a:latin typeface="Consolas" panose="020B0609020204030204" pitchFamily="49" charset="0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"14"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"15" ${var3:?"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hoho</a:t>
            </a:r>
            <a:r>
              <a:rPr lang="en-US" altLang="zh-TW" sz="1600" dirty="0" smtClean="0">
                <a:latin typeface="Consolas" panose="020B0609020204030204" pitchFamily="49" charset="0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echo "16" ${var3}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 smtClean="0"/>
              <a:t>Result: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01 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02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05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06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09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10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11 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12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13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14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hoho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 smtClean="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Shell variable operator (3)</a:t>
            </a:r>
          </a:p>
        </p:txBody>
      </p:sp>
      <p:graphicFrame>
        <p:nvGraphicFramePr>
          <p:cNvPr id="84027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314331"/>
              </p:ext>
            </p:extLst>
          </p:nvPr>
        </p:nvGraphicFramePr>
        <p:xfrm>
          <a:off x="1066800" y="1371600"/>
          <a:ext cx="7315200" cy="2371728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2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${#var}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String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${var#pattern}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smallest 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${var##pattern}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largest 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${var%pattern}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smallest 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${var%%pattern}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largest 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2" name="Text Box 54"/>
          <p:cNvSpPr txBox="1">
            <a:spLocks noChangeArrowheads="1"/>
          </p:cNvSpPr>
          <p:nvPr/>
        </p:nvSpPr>
        <p:spPr bwMode="auto">
          <a:xfrm>
            <a:off x="1066800" y="3886200"/>
            <a:ext cx="471988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#!/bin/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sh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="Nothing happened end closing end"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echo ${#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#*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ing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##*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ing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var%end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*}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Consolas" panose="020B0609020204030204" pitchFamily="49" charset="0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%%end*}</a:t>
            </a:r>
          </a:p>
        </p:txBody>
      </p:sp>
      <p:sp>
        <p:nvSpPr>
          <p:cNvPr id="9243" name="Text Box 56"/>
          <p:cNvSpPr txBox="1">
            <a:spLocks noChangeArrowheads="1"/>
          </p:cNvSpPr>
          <p:nvPr/>
        </p:nvSpPr>
        <p:spPr bwMode="auto">
          <a:xfrm>
            <a:off x="5364352" y="4670422"/>
            <a:ext cx="37305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Results: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32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happened end closing end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end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Nothing happened end closing</a:t>
            </a:r>
          </a:p>
          <a:p>
            <a:r>
              <a:rPr lang="en-US" altLang="zh-TW" dirty="0">
                <a:latin typeface="Consolas" panose="020B0609020204030204" pitchFamily="49" charset="0"/>
                <a:ea typeface="微軟正黑體" panose="020B0604030504040204" pitchFamily="34" charset="-120"/>
              </a:rPr>
              <a:t>Nothing happened</a:t>
            </a:r>
          </a:p>
        </p:txBody>
      </p:sp>
      <p:sp>
        <p:nvSpPr>
          <p:cNvPr id="9244" name="矩形 1"/>
          <p:cNvSpPr>
            <a:spLocks noChangeArrowheads="1"/>
          </p:cNvSpPr>
          <p:nvPr/>
        </p:nvSpPr>
        <p:spPr bwMode="auto">
          <a:xfrm>
            <a:off x="3962400" y="4022725"/>
            <a:ext cx="4633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These operators do not change var. value…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11307</TotalTime>
  <Words>3790</Words>
  <Application>Microsoft Office PowerPoint</Application>
  <PresentationFormat>如螢幕大小 (4:3)</PresentationFormat>
  <Paragraphs>905</Paragraphs>
  <Slides>59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59</vt:i4>
      </vt:variant>
    </vt:vector>
  </HeadingPairs>
  <TitlesOfParts>
    <vt:vector size="74" baseType="lpstr">
      <vt:lpstr>Arial Unicode MS</vt:lpstr>
      <vt:lpstr>Futura Md BT</vt:lpstr>
      <vt:lpstr>細明體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Shell Programming</vt:lpstr>
      <vt:lpstr>Outline</vt:lpstr>
      <vt:lpstr>Bourne Shell</vt:lpstr>
      <vt:lpstr>Executable script</vt:lpstr>
      <vt:lpstr>Shell variables (1)</vt:lpstr>
      <vt:lpstr>Shell variables (2)</vt:lpstr>
      <vt:lpstr>Shell variable operator (1)</vt:lpstr>
      <vt:lpstr>Shell variable operator (2)</vt:lpstr>
      <vt:lpstr>Shell variable operator (3)</vt:lpstr>
      <vt:lpstr>Predefined shell variables</vt:lpstr>
      <vt:lpstr>Usage of $* and $@</vt:lpstr>
      <vt:lpstr>test command</vt:lpstr>
      <vt:lpstr>Details on the capability of  test command – File test</vt:lpstr>
      <vt:lpstr>Details on the capability of  test command – String test</vt:lpstr>
      <vt:lpstr>Details on the capability of  test command – Number test</vt:lpstr>
      <vt:lpstr>test command –  combination</vt:lpstr>
      <vt:lpstr>test command – in script</vt:lpstr>
      <vt:lpstr>expr command</vt:lpstr>
      <vt:lpstr>Arithmetic Expansion</vt:lpstr>
      <vt:lpstr>if-then-else structure</vt:lpstr>
      <vt:lpstr>switch-case structure (1)</vt:lpstr>
      <vt:lpstr>For loop</vt:lpstr>
      <vt:lpstr>While loop</vt:lpstr>
      <vt:lpstr>Read from stdin</vt:lpstr>
      <vt:lpstr>Create tmp file/dir</vt:lpstr>
      <vt:lpstr>functions (1)</vt:lpstr>
      <vt:lpstr>functions (2) - scoping</vt:lpstr>
      <vt:lpstr>functions (3) - arguments check</vt:lpstr>
      <vt:lpstr>functions (4) - return value</vt:lpstr>
      <vt:lpstr>Parsing arguments</vt:lpstr>
      <vt:lpstr>Handling Error Conditions</vt:lpstr>
      <vt:lpstr>Handling Error Conditions –  Internal Error</vt:lpstr>
      <vt:lpstr>Handling Error Conditions –  External Error (1)</vt:lpstr>
      <vt:lpstr>Handling Error Conditions –  External Error (2)</vt:lpstr>
      <vt:lpstr>Debugging Shell Script</vt:lpstr>
      <vt:lpstr>Useful tools</vt:lpstr>
      <vt:lpstr>Shell Script Examples</vt:lpstr>
      <vt:lpstr>check alive (1)</vt:lpstr>
      <vt:lpstr>check alive (2)</vt:lpstr>
      <vt:lpstr>Appendix A: Regular Expression</vt:lpstr>
      <vt:lpstr>Regular Expression (1)</vt:lpstr>
      <vt:lpstr>Regular Expression (2)</vt:lpstr>
      <vt:lpstr>Regular Expression (3)</vt:lpstr>
      <vt:lpstr>Regular Expression (4)</vt:lpstr>
      <vt:lpstr>Regular Expression (5)</vt:lpstr>
      <vt:lpstr>Appendix B: sed and awk</vt:lpstr>
      <vt:lpstr>sed – Stream EDitor (1)</vt:lpstr>
      <vt:lpstr>sed – Stream EDitor (2)</vt:lpstr>
      <vt:lpstr>sed – Stream EDitor   Function: substitution (1)</vt:lpstr>
      <vt:lpstr>sed – Stream EDitor   Function: substitution (2)</vt:lpstr>
      <vt:lpstr>sed – Stream EDitor   Function: delete</vt:lpstr>
      <vt:lpstr>sed – Stream EDitor   Function: append, insert, change</vt:lpstr>
      <vt:lpstr>sed – Stream EDitor   Function: print</vt:lpstr>
      <vt:lpstr>awk</vt:lpstr>
      <vt:lpstr>awk – Pattern formats</vt:lpstr>
      <vt:lpstr>awk – action format</vt:lpstr>
      <vt:lpstr>awk – built-in variables (1)</vt:lpstr>
      <vt:lpstr>awk – built-in variables (2)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HWLin</cp:lastModifiedBy>
  <cp:revision>1687</cp:revision>
  <cp:lastPrinted>1601-01-01T00:00:00Z</cp:lastPrinted>
  <dcterms:created xsi:type="dcterms:W3CDTF">1601-01-01T00:00:00Z</dcterms:created>
  <dcterms:modified xsi:type="dcterms:W3CDTF">2017-09-28T10:07:49Z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