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9"/>
  </p:notesMasterIdLst>
  <p:sldIdLst>
    <p:sldId id="256" r:id="rId2"/>
    <p:sldId id="308" r:id="rId3"/>
    <p:sldId id="289" r:id="rId4"/>
    <p:sldId id="309" r:id="rId5"/>
    <p:sldId id="310" r:id="rId6"/>
    <p:sldId id="311" r:id="rId7"/>
    <p:sldId id="312" r:id="rId8"/>
    <p:sldId id="313" r:id="rId9"/>
    <p:sldId id="307" r:id="rId10"/>
    <p:sldId id="257" r:id="rId11"/>
    <p:sldId id="264" r:id="rId12"/>
    <p:sldId id="314" r:id="rId13"/>
    <p:sldId id="315" r:id="rId14"/>
    <p:sldId id="316" r:id="rId15"/>
    <p:sldId id="296" r:id="rId16"/>
    <p:sldId id="318" r:id="rId17"/>
    <p:sldId id="321" r:id="rId18"/>
    <p:sldId id="300" r:id="rId19"/>
    <p:sldId id="260" r:id="rId20"/>
    <p:sldId id="319" r:id="rId21"/>
    <p:sldId id="261" r:id="rId22"/>
    <p:sldId id="301" r:id="rId23"/>
    <p:sldId id="302" r:id="rId24"/>
    <p:sldId id="270" r:id="rId25"/>
    <p:sldId id="305" r:id="rId26"/>
    <p:sldId id="320" r:id="rId27"/>
    <p:sldId id="303" r:id="rId28"/>
  </p:sldIdLst>
  <p:sldSz cx="9144000" cy="6858000" type="screen4x3"/>
  <p:notesSz cx="6735763" cy="986948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86140" autoAdjust="0"/>
  </p:normalViewPr>
  <p:slideViewPr>
    <p:cSldViewPr>
      <p:cViewPr varScale="1">
        <p:scale>
          <a:sx n="100" d="100"/>
          <a:sy n="100" d="100"/>
        </p:scale>
        <p:origin x="190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fld id="{25BA9046-068D-423F-A2F8-4F0B7D0E61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396921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512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9DDF0C4-ADDC-43C5-9F05-FECB2CECC249}" type="slidenum">
              <a:rPr lang="en-US" altLang="zh-TW" smtClean="0"/>
              <a:pPr/>
              <a:t>1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3604419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355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5516A88-6869-46F5-93CB-D2A13FBC85BB}" type="slidenum">
              <a:rPr lang="en-US" altLang="zh-TW" smtClean="0"/>
              <a:pPr/>
              <a:t>10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1394905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560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FA65CC7-0C57-4945-8CF3-5429522F6FCF}" type="slidenum">
              <a:rPr lang="en-US" altLang="zh-TW" smtClean="0"/>
              <a:pPr/>
              <a:t>11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0327432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765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FA474804-9571-48D7-BD3B-A19574C35CA6}" type="slidenum">
              <a:rPr lang="en-US" altLang="zh-TW" smtClean="0"/>
              <a:pPr/>
              <a:t>12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8035522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970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9C0D52D-43CF-47C4-BAED-BEC9AF5E6F9F}" type="slidenum">
              <a:rPr lang="en-US" altLang="zh-TW" smtClean="0"/>
              <a:pPr/>
              <a:t>13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1584725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174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95D36D0-74C3-4171-917E-3422369E6B5C}" type="slidenum">
              <a:rPr lang="en-US" altLang="zh-TW" smtClean="0"/>
              <a:pPr/>
              <a:t>14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0532093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686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3632185-BE2C-4A8B-82FB-94C252262E9D}" type="slidenum">
              <a:rPr lang="en-US" altLang="zh-TW" smtClean="0"/>
              <a:pPr/>
              <a:t>18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8398975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89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E341237-AB12-4F3B-A2B7-05AD87F379D0}" type="slidenum">
              <a:rPr lang="en-US" altLang="zh-TW" smtClean="0"/>
              <a:pPr/>
              <a:t>19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40668834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4096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43E6854-8D0E-42AD-AAE6-518F7A840AE1}" type="slidenum">
              <a:rPr lang="en-US" altLang="zh-TW" smtClean="0"/>
              <a:pPr/>
              <a:t>20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5659994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latin typeface="Arial" panose="020B0604020202020204" pitchFamily="34" charset="0"/>
              </a:rPr>
              <a:t>B</a:t>
            </a:r>
            <a:r>
              <a:rPr lang="zh-TW" altLang="en-US" smtClean="0">
                <a:latin typeface="Arial" panose="020B0604020202020204" pitchFamily="34" charset="0"/>
              </a:rPr>
              <a:t>：不要備份舊的</a:t>
            </a:r>
            <a:r>
              <a:rPr lang="en-US" altLang="zh-TW" smtClean="0">
                <a:latin typeface="Arial" panose="020B0604020202020204" pitchFamily="34" charset="0"/>
              </a:rPr>
              <a:t>package</a:t>
            </a:r>
          </a:p>
          <a:p>
            <a:r>
              <a:rPr lang="en-US" altLang="zh-TW" smtClean="0">
                <a:latin typeface="Arial" panose="020B0604020202020204" pitchFamily="34" charset="0"/>
              </a:rPr>
              <a:t>D</a:t>
            </a:r>
            <a:r>
              <a:rPr lang="zh-TW" altLang="en-US" smtClean="0">
                <a:latin typeface="Arial" panose="020B0604020202020204" pitchFamily="34" charset="0"/>
              </a:rPr>
              <a:t>：不要清除</a:t>
            </a:r>
            <a:r>
              <a:rPr lang="en-US" altLang="zh-TW" smtClean="0">
                <a:latin typeface="Arial" panose="020B0604020202020204" pitchFamily="34" charset="0"/>
              </a:rPr>
              <a:t>distfiles</a:t>
            </a:r>
          </a:p>
          <a:p>
            <a:r>
              <a:rPr lang="en-US" altLang="zh-TW" smtClean="0">
                <a:latin typeface="Arial" panose="020B0604020202020204" pitchFamily="34" charset="0"/>
              </a:rPr>
              <a:t>a</a:t>
            </a:r>
            <a:r>
              <a:rPr lang="zh-TW" altLang="en-US" smtClean="0">
                <a:latin typeface="Arial" panose="020B0604020202020204" pitchFamily="34" charset="0"/>
              </a:rPr>
              <a:t>：升級全部</a:t>
            </a:r>
            <a:endParaRPr lang="en-US" altLang="zh-TW" smtClean="0">
              <a:latin typeface="Arial" panose="020B0604020202020204" pitchFamily="34" charset="0"/>
            </a:endParaRPr>
          </a:p>
          <a:p>
            <a:r>
              <a:rPr lang="en-US" altLang="zh-TW" smtClean="0">
                <a:latin typeface="Arial" panose="020B0604020202020204" pitchFamily="34" charset="0"/>
              </a:rPr>
              <a:t>r</a:t>
            </a:r>
            <a:r>
              <a:rPr lang="zh-TW" altLang="en-US" smtClean="0">
                <a:latin typeface="Arial" panose="020B0604020202020204" pitchFamily="34" charset="0"/>
              </a:rPr>
              <a:t>：指定某一個</a:t>
            </a:r>
            <a:r>
              <a:rPr lang="en-US" altLang="zh-TW" smtClean="0">
                <a:latin typeface="Arial" panose="020B0604020202020204" pitchFamily="34" charset="0"/>
              </a:rPr>
              <a:t>port</a:t>
            </a:r>
            <a:r>
              <a:rPr lang="zh-TW" altLang="en-US" smtClean="0">
                <a:latin typeface="Arial" panose="020B0604020202020204" pitchFamily="34" charset="0"/>
              </a:rPr>
              <a:t>要重新</a:t>
            </a:r>
            <a:r>
              <a:rPr lang="en-US" altLang="zh-TW" smtClean="0">
                <a:latin typeface="Arial" panose="020B0604020202020204" pitchFamily="34" charset="0"/>
              </a:rPr>
              <a:t>build</a:t>
            </a:r>
          </a:p>
          <a:p>
            <a:r>
              <a:rPr lang="en-US" altLang="zh-TW" smtClean="0">
                <a:latin typeface="Arial" panose="020B0604020202020204" pitchFamily="34" charset="0"/>
              </a:rPr>
              <a:t>y</a:t>
            </a:r>
            <a:r>
              <a:rPr lang="zh-TW" altLang="en-US" smtClean="0">
                <a:latin typeface="Arial" panose="020B0604020202020204" pitchFamily="34" charset="0"/>
              </a:rPr>
              <a:t>：讓所有問問題的時候都自動回答</a:t>
            </a:r>
            <a:r>
              <a:rPr lang="en-US" altLang="zh-TW" smtClean="0">
                <a:latin typeface="Arial" panose="020B0604020202020204" pitchFamily="34" charset="0"/>
              </a:rPr>
              <a:t>yes</a:t>
            </a:r>
          </a:p>
          <a:p>
            <a:r>
              <a:rPr lang="en-US" altLang="zh-TW" smtClean="0">
                <a:latin typeface="Arial" panose="020B0604020202020204" pitchFamily="34" charset="0"/>
              </a:rPr>
              <a:t>H</a:t>
            </a:r>
            <a:r>
              <a:rPr lang="zh-TW" altLang="en-US" smtClean="0">
                <a:latin typeface="Arial" panose="020B0604020202020204" pitchFamily="34" charset="0"/>
              </a:rPr>
              <a:t>：把噴出來的資訊存到</a:t>
            </a:r>
            <a:r>
              <a:rPr lang="en-US" altLang="zh-TW" smtClean="0">
                <a:latin typeface="Arial" panose="020B0604020202020204" pitchFamily="34" charset="0"/>
              </a:rPr>
              <a:t>log</a:t>
            </a:r>
            <a:r>
              <a:rPr lang="zh-TW" altLang="en-US" smtClean="0">
                <a:latin typeface="Arial" panose="020B0604020202020204" pitchFamily="34" charset="0"/>
              </a:rPr>
              <a:t>檔案而不是螢幕上</a:t>
            </a:r>
            <a:endParaRPr lang="en-US" altLang="zh-TW" smtClean="0">
              <a:latin typeface="Arial" panose="020B0604020202020204" pitchFamily="34" charset="0"/>
            </a:endParaRPr>
          </a:p>
          <a:p>
            <a:r>
              <a:rPr lang="en-US" altLang="zh-TW" smtClean="0">
                <a:latin typeface="Arial" panose="020B0604020202020204" pitchFamily="34" charset="0"/>
              </a:rPr>
              <a:t>w</a:t>
            </a:r>
            <a:r>
              <a:rPr lang="zh-TW" altLang="en-US" smtClean="0">
                <a:latin typeface="Arial" panose="020B0604020202020204" pitchFamily="34" charset="0"/>
              </a:rPr>
              <a:t>：保留舊的</a:t>
            </a:r>
            <a:r>
              <a:rPr lang="en-US" altLang="zh-TW" smtClean="0">
                <a:latin typeface="Arial" panose="020B0604020202020204" pitchFamily="34" charset="0"/>
              </a:rPr>
              <a:t>shared library</a:t>
            </a:r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4710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2E73DA6-EBDE-41AB-8A5C-7DDFF12C90DA}" type="slidenum">
              <a:rPr lang="en-US" altLang="zh-TW" smtClean="0"/>
              <a:pPr/>
              <a:t>25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8832863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4915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C204918-E4B2-4369-9912-29244880891F}" type="slidenum">
              <a:rPr lang="en-US" altLang="zh-TW" smtClean="0"/>
              <a:pPr/>
              <a:t>26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408030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717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82F8BAE-81B1-4DDA-8A3A-017C355AB522}" type="slidenum">
              <a:rPr lang="en-US" altLang="zh-TW" smtClean="0"/>
              <a:pPr/>
              <a:t>2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095911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922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A7261BE-DD9B-4300-AC48-7141B098455D}" type="slidenum">
              <a:rPr lang="en-US" altLang="zh-TW" smtClean="0"/>
              <a:pPr/>
              <a:t>3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56991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1126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2F133B9-D364-4AF8-B0E1-1B4B84C768AF}" type="slidenum">
              <a:rPr lang="en-US" altLang="zh-TW" smtClean="0"/>
              <a:pPr/>
              <a:t>4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378737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D68080AB-FE80-400D-8128-B8D8C4B7C7E2}" type="slidenum">
              <a:rPr lang="en-US" altLang="zh-TW" smtClean="0"/>
              <a:pPr/>
              <a:t>5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721215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1536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4A6AE5D-C656-41C5-A41E-DADC463D5D86}" type="slidenum">
              <a:rPr lang="en-US" altLang="zh-TW" smtClean="0"/>
              <a:pPr/>
              <a:t>6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946915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1741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108AFBD-C2E8-42D3-B96D-CE52A9A78177}" type="slidenum">
              <a:rPr lang="en-US" altLang="zh-TW" smtClean="0"/>
              <a:pPr/>
              <a:t>7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798165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1946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BE0B7AC-CEDF-4122-8BCE-DA69F684EFBE}" type="slidenum">
              <a:rPr lang="en-US" altLang="zh-TW" smtClean="0"/>
              <a:pPr/>
              <a:t>8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40077702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150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47457E66-BA4C-4B07-BFC9-BCE55CBB4D7B}" type="slidenum">
              <a:rPr lang="en-US" altLang="zh-TW" smtClean="0"/>
              <a:pPr/>
              <a:t>9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469390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06573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5810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1121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4811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71616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8049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3331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588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651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17121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17165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05701896-A12E-43EA-B617-2C629F7504ED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eebsd.org/doc/en_US.ISO8859-1/books/handbook/ports-using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bsd.org/cgi/man.cgi?query=fetch&amp;sektion=1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Installing Applications in FreeBSD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281238" y="3552825"/>
            <a:ext cx="64008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5000"/>
              </a:spcBef>
              <a:spcAft>
                <a:spcPct val="0"/>
              </a:spcAft>
              <a:buFont typeface="Wingdings" panose="05000000000000000000" pitchFamily="2" charset="2"/>
              <a:buNone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5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2pPr>
            <a:lvl3pPr marL="11430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3pPr>
            <a:lvl4pPr marL="16002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–"/>
              <a:defRPr kumimoji="1" sz="16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4pPr>
            <a:lvl5pPr marL="2057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5pPr>
            <a:lvl6pPr marL="25146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6pPr>
            <a:lvl7pPr marL="29718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7pPr>
            <a:lvl8pPr marL="34290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8pPr>
            <a:lvl9pPr marL="38862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9pPr>
          </a:lstStyle>
          <a:p>
            <a:pPr eaLnBrk="1" hangingPunct="1">
              <a:defRPr/>
            </a:pPr>
            <a:endParaRPr lang="en-US" altLang="zh-TW" kern="0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Install software </a:t>
            </a:r>
            <a:r>
              <a:rPr lang="en-US" altLang="zh-TW" dirty="0" smtClean="0">
                <a:ea typeface="新細明體" pitchFamily="18" charset="-120"/>
              </a:rPr>
              <a:t>: </a:t>
            </a:r>
            <a:r>
              <a:rPr lang="en-US" altLang="zh-TW" dirty="0" smtClean="0"/>
              <a:t>Overview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/>
              <a:t>Three technologies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Packages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Ports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Tar ball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/>
              <a:t>Packages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pre-built ports, contain </a:t>
            </a:r>
            <a:r>
              <a:rPr lang="en-US" altLang="zh-TW" sz="1800" smtClean="0">
                <a:solidFill>
                  <a:srgbClr val="FF0000"/>
                </a:solidFill>
              </a:rPr>
              <a:t>pre-compiled</a:t>
            </a:r>
            <a:r>
              <a:rPr lang="en-US" altLang="zh-TW" sz="1800" smtClean="0"/>
              <a:t> copies of all the commands for the application, as well as any configuration files or documentation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/>
              <a:t>Ports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a collection of files designed to </a:t>
            </a:r>
            <a:r>
              <a:rPr lang="en-US" altLang="zh-TW" sz="1800" smtClean="0">
                <a:solidFill>
                  <a:srgbClr val="FF0000"/>
                </a:solidFill>
              </a:rPr>
              <a:t>automate</a:t>
            </a:r>
            <a:r>
              <a:rPr lang="en-US" altLang="zh-TW" sz="1800" smtClean="0"/>
              <a:t> the process of </a:t>
            </a:r>
            <a:r>
              <a:rPr lang="en-US" altLang="zh-TW" sz="1800" smtClean="0">
                <a:solidFill>
                  <a:srgbClr val="FF0000"/>
                </a:solidFill>
              </a:rPr>
              <a:t>compiling</a:t>
            </a:r>
            <a:r>
              <a:rPr lang="en-US" altLang="zh-TW" sz="1800" smtClean="0"/>
              <a:t> an application from source code and </a:t>
            </a:r>
            <a:r>
              <a:rPr lang="en-US" altLang="zh-TW" sz="1800" smtClean="0">
                <a:solidFill>
                  <a:srgbClr val="FF0000"/>
                </a:solidFill>
              </a:rPr>
              <a:t>additional patches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a set of Makefile, patches, description files, …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/>
              <a:t>Both packages and ports understand </a:t>
            </a:r>
            <a:r>
              <a:rPr lang="en-US" altLang="zh-TW" sz="2000" i="1" smtClean="0">
                <a:solidFill>
                  <a:srgbClr val="FF0000"/>
                </a:solidFill>
              </a:rPr>
              <a:t>dependencies</a:t>
            </a:r>
            <a:r>
              <a:rPr lang="en-US" altLang="zh-TW" sz="2000" smtClean="0">
                <a:solidFill>
                  <a:srgbClr val="FF0000"/>
                </a:solidFill>
              </a:rPr>
              <a:t> 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/>
              <a:t>Tar ball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smtClean="0"/>
              <a:t>fetch it, configure the installation options, and compile it by yourself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smtClean="0">
                <a:solidFill>
                  <a:srgbClr val="FF0000"/>
                </a:solidFill>
              </a:rPr>
              <a:t>NO DEPENDENCY CHECKING</a:t>
            </a:r>
            <a:r>
              <a:rPr lang="en-US" altLang="zh-TW" sz="1600" smtClean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Overview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Package benefits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Packages do not require any additional compilation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Benefit for slow machines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Ports benefits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You can tweak the compilation options to generate code that is </a:t>
            </a:r>
            <a:r>
              <a:rPr lang="en-US" altLang="zh-TW" smtClean="0">
                <a:solidFill>
                  <a:srgbClr val="FF0000"/>
                </a:solidFill>
              </a:rPr>
              <a:t>specific</a:t>
            </a:r>
            <a:r>
              <a:rPr lang="en-US" altLang="zh-TW" smtClean="0"/>
              <a:t> to a different  processor – speed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Some applications have compile time options relating to what they can and cannot do – customization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Why tar ball?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Some software cannot be found in ports collection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Some latest version of software may have new configurations that do not exist in port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Package System (1)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pkg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New generation of FreeBSD package system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 Install new software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Fetch packages from Internet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install &lt;</a:t>
            </a:r>
            <a:r>
              <a:rPr lang="en-US" altLang="zh-TW" i="1" smtClean="0">
                <a:solidFill>
                  <a:srgbClr val="FF0000"/>
                </a:solidFill>
                <a:cs typeface="Consolas" panose="020B0609020204030204" pitchFamily="49" charset="0"/>
              </a:rPr>
              <a:t>names of packages…</a:t>
            </a: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&gt;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pkg install vim screen tmux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Run with root’s permission (sudo)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Automatically update the database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By default invoking either of </a:t>
            </a:r>
            <a:r>
              <a:rPr lang="en-US" altLang="zh-TW" smtClean="0">
                <a:solidFill>
                  <a:srgbClr val="FF0000"/>
                </a:solidFill>
              </a:rPr>
              <a:t>pkg install</a:t>
            </a:r>
            <a:r>
              <a:rPr lang="en-US" altLang="zh-TW" smtClean="0"/>
              <a:t> or </a:t>
            </a:r>
            <a:r>
              <a:rPr lang="en-US" altLang="zh-TW" smtClean="0">
                <a:solidFill>
                  <a:srgbClr val="FF0000"/>
                </a:solidFill>
              </a:rPr>
              <a:t>pkg upgrade</a:t>
            </a:r>
            <a:r>
              <a:rPr lang="en-US" altLang="zh-TW" smtClean="0"/>
              <a:t> will cause repository catalogues to be updated automatically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Perform dependency check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Will install software that required by new software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Package System (2)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Upgrade currently installed software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upgrade </a:t>
            </a:r>
            <a:r>
              <a:rPr lang="en-US" altLang="zh-TW" i="1" smtClean="0">
                <a:solidFill>
                  <a:srgbClr val="FF0000"/>
                </a:solidFill>
                <a:cs typeface="Consolas" panose="020B0609020204030204" pitchFamily="49" charset="0"/>
              </a:rPr>
              <a:t>&lt;names of packages…&gt;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pkg upgrade vim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upgrade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Upgrade all installed software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This will also update the database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Update packages database only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update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Delete a package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delete </a:t>
            </a:r>
            <a:r>
              <a:rPr lang="en-US" altLang="zh-TW" i="1" smtClean="0">
                <a:solidFill>
                  <a:srgbClr val="FF0000"/>
                </a:solidFill>
                <a:cs typeface="Consolas" panose="020B0609020204030204" pitchFamily="49" charset="0"/>
              </a:rPr>
              <a:t>&lt;names of packages&gt;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pkg delete php53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Package System (3)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03350"/>
            <a:ext cx="7772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Show information about installed packages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info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Show all installed packages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Use ‘grep’ to find specific packages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pkg info | grep vim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info </a:t>
            </a:r>
            <a:r>
              <a:rPr lang="en-US" altLang="zh-TW" i="1" smtClean="0">
                <a:solidFill>
                  <a:srgbClr val="FF0000"/>
                </a:solidFill>
                <a:cs typeface="Consolas" panose="020B0609020204030204" pitchFamily="49" charset="0"/>
              </a:rPr>
              <a:t>&lt;name of package&gt;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Show detailed information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pkg info php56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Show version of installed packages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version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pkg version -v</a:t>
            </a:r>
            <a:r>
              <a:rPr lang="en-US" altLang="zh-TW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2" eaLnBrk="1" hangingPunct="1">
              <a:lnSpc>
                <a:spcPct val="90000"/>
              </a:lnSpc>
            </a:pPr>
            <a:endParaRPr lang="en-US" altLang="zh-TW" smtClean="0">
              <a:cs typeface="Consolas" panose="020B0609020204030204" pitchFamily="49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371600" y="5181600"/>
            <a:ext cx="5867400" cy="1077913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</a:t>
            </a:r>
            <a:r>
              <a:rPr lang="en-US" altLang="zh-TW" sz="1600" dirty="0" err="1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pkg</a:t>
            </a:r>
            <a:r>
              <a:rPr lang="en-US" altLang="zh-TW" sz="1600" dirty="0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 version -v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bash-4.3.46_1                      &lt;   needs updating (remote has 4.4.12_2)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bind99-9.9.9P8_1                &lt;   needs updating (remote has 9.9.10P3)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ca_root_nss-3.32                 =   up-to-date with remote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How to use ports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Obtain the ports collection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List of ports available to be installed into system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We should…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Find the application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Change to the directory for the port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Ports will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Fetch the tar ball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Ask for configuration friendly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Compile the source code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Install your application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Deinstall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Obtaining the Ports Collection (1/2)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portsnap(8)</a:t>
            </a:r>
          </a:p>
          <a:p>
            <a:pPr lvl="1" eaLnBrk="1" hangingPunct="1"/>
            <a:r>
              <a:rPr lang="en-US" altLang="zh-TW" smtClean="0"/>
              <a:t>Fetch and update your port tree</a:t>
            </a:r>
          </a:p>
          <a:p>
            <a:pPr lvl="1" eaLnBrk="1" hangingPunct="1"/>
            <a:r>
              <a:rPr lang="en-US" altLang="zh-TW" smtClean="0"/>
              <a:t>fetch, extract, update, cron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</a:rPr>
              <a:t>sudo portsnap fetch extract update</a:t>
            </a:r>
          </a:p>
          <a:p>
            <a:pPr lvl="1" eaLnBrk="1" hangingPunct="1"/>
            <a:r>
              <a:rPr lang="en-US" altLang="zh-TW" smtClean="0"/>
              <a:t>/etc/portsnap.conf</a:t>
            </a:r>
          </a:p>
          <a:p>
            <a:pPr lvl="2" eaLnBrk="1" hangingPunct="1"/>
            <a:r>
              <a:rPr lang="en-US" altLang="zh-TW" smtClean="0">
                <a:cs typeface="Consolas" panose="020B0609020204030204" pitchFamily="49" charset="0"/>
              </a:rPr>
              <a:t>sudo vim /etc/portsnap.conf</a:t>
            </a:r>
          </a:p>
          <a:p>
            <a:pPr lvl="2" eaLnBrk="1" hangingPunct="1"/>
            <a:r>
              <a:rPr lang="en-US" altLang="zh-TW" smtClean="0"/>
              <a:t>SERVERNAME=portsnap.</a:t>
            </a:r>
            <a:r>
              <a:rPr lang="en-US" altLang="zh-TW" smtClean="0">
                <a:solidFill>
                  <a:srgbClr val="FF0000"/>
                </a:solidFill>
              </a:rPr>
              <a:t>tw</a:t>
            </a:r>
            <a:r>
              <a:rPr lang="en-US" altLang="zh-TW" smtClean="0"/>
              <a:t>.FreeBSD.org</a:t>
            </a:r>
          </a:p>
          <a:p>
            <a:pPr lvl="1" eaLnBrk="1" hangingPunct="1"/>
            <a:endParaRPr lang="en-US" altLang="zh-TW" u="sng" smtClean="0">
              <a:solidFill>
                <a:srgbClr val="FF0000"/>
              </a:solidFill>
              <a:hlinkClick r:id="rId2"/>
            </a:endParaRPr>
          </a:p>
          <a:p>
            <a:pPr lvl="1" eaLnBrk="1" hangingPunct="1"/>
            <a:r>
              <a:rPr lang="en-US" altLang="zh-TW" u="sng" smtClean="0">
                <a:solidFill>
                  <a:srgbClr val="FF0000"/>
                </a:solidFill>
                <a:hlinkClick r:id="rId2"/>
              </a:rPr>
              <a:t>https://www.freebsd.org/doc/en_US.ISO8859-1/books/handbook/ports-using.html</a:t>
            </a:r>
            <a:endParaRPr lang="en-US" altLang="zh-TW" u="sng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Obtaining the Ports Collection (2/2)</a:t>
            </a:r>
            <a:endParaRPr lang="zh-TW" altLang="en-US" dirty="0"/>
          </a:p>
        </p:txBody>
      </p:sp>
      <p:sp>
        <p:nvSpPr>
          <p:cNvPr id="3481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altLang="zh-TW" smtClean="0"/>
              <a:t>svn(1) / svnlite</a:t>
            </a:r>
          </a:p>
          <a:p>
            <a:pPr lvl="1"/>
            <a:r>
              <a:rPr lang="en-US" altLang="zh-TW" smtClean="0"/>
              <a:t>Install Root SSL certificates to allows Subversion to verify the identity of HTTPS repository servers</a:t>
            </a:r>
            <a:endParaRPr lang="da-DK" altLang="zh-TW" smtClean="0"/>
          </a:p>
          <a:p>
            <a:pPr lvl="2"/>
            <a:r>
              <a:rPr lang="da-DK" altLang="zh-TW" smtClean="0"/>
              <a:t>pkg install ca_root_nss</a:t>
            </a:r>
          </a:p>
          <a:p>
            <a:pPr lvl="1"/>
            <a:r>
              <a:rPr lang="en-US" altLang="zh-TW" smtClean="0"/>
              <a:t>Checkout from a given repository </a:t>
            </a:r>
            <a:endParaRPr lang="da-DK" altLang="zh-TW" smtClean="0"/>
          </a:p>
          <a:p>
            <a:pPr lvl="2"/>
            <a:r>
              <a:rPr lang="da-DK" altLang="zh-TW" smtClean="0"/>
              <a:t>svn checkout https://svn.FreeBSD.org/repository/branch lwcdir</a:t>
            </a:r>
          </a:p>
          <a:p>
            <a:pPr lvl="3"/>
            <a:r>
              <a:rPr lang="da-DK" altLang="zh-TW" smtClean="0">
                <a:solidFill>
                  <a:srgbClr val="FF0000"/>
                </a:solidFill>
              </a:rPr>
              <a:t>sudo svn checkout https://svn.FreeBSD.org/ports/head /usr/ports</a:t>
            </a:r>
          </a:p>
          <a:p>
            <a:pPr lvl="1"/>
            <a:r>
              <a:rPr lang="da-DK" altLang="zh-TW" smtClean="0"/>
              <a:t>Update </a:t>
            </a:r>
            <a:r>
              <a:rPr lang="en-US" altLang="zh-TW" smtClean="0"/>
              <a:t>the local working copy</a:t>
            </a:r>
          </a:p>
          <a:p>
            <a:pPr lvl="2"/>
            <a:r>
              <a:rPr lang="da-DK" altLang="zh-TW" smtClean="0"/>
              <a:t>svn update lwcdir</a:t>
            </a:r>
          </a:p>
          <a:p>
            <a:pPr lvl="3"/>
            <a:r>
              <a:rPr lang="da-DK" altLang="zh-TW" smtClean="0">
                <a:solidFill>
                  <a:srgbClr val="FF0000"/>
                </a:solidFill>
              </a:rPr>
              <a:t>sudo svn update /usr/ports</a:t>
            </a:r>
          </a:p>
          <a:p>
            <a:pPr lvl="1"/>
            <a:endParaRPr lang="da-DK" altLang="zh-TW" smtClean="0"/>
          </a:p>
          <a:p>
            <a:pPr lvl="1"/>
            <a:r>
              <a:rPr lang="da-DK" altLang="zh-TW" smtClean="0">
                <a:solidFill>
                  <a:srgbClr val="FF0000"/>
                </a:solidFill>
              </a:rPr>
              <a:t>https://www.freebsd.org/doc/handbook/svn.html</a:t>
            </a:r>
          </a:p>
          <a:p>
            <a:endParaRPr lang="zh-TW" alt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Obtaining the Ports Collection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Port directory</a:t>
            </a:r>
          </a:p>
          <a:p>
            <a:pPr lvl="1" eaLnBrk="1" hangingPunct="1"/>
            <a:r>
              <a:rPr lang="en-US" altLang="zh-TW" smtClean="0"/>
              <a:t>/usr/ports/&lt;category&gt;/&lt;name&gt;</a:t>
            </a:r>
          </a:p>
          <a:p>
            <a:pPr lvl="1" eaLnBrk="1" hangingPunct="1"/>
            <a:endParaRPr lang="en-US" altLang="zh-TW" smtClean="0"/>
          </a:p>
        </p:txBody>
      </p:sp>
      <p:pic>
        <p:nvPicPr>
          <p:cNvPr id="35844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00" y="2390775"/>
            <a:ext cx="70358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00" y="5881688"/>
            <a:ext cx="47910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Ports system (1)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Find your application</a:t>
            </a:r>
          </a:p>
          <a:p>
            <a:pPr lvl="1" eaLnBrk="1" hangingPunct="1">
              <a:defRPr/>
            </a:pPr>
            <a:r>
              <a:rPr lang="en-US" altLang="zh-TW" dirty="0" smtClean="0"/>
              <a:t>cd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/ports</a:t>
            </a:r>
          </a:p>
          <a:p>
            <a:pPr lvl="1" eaLnBrk="1" hangingPunct="1"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make search name</a:t>
            </a:r>
            <a:r>
              <a:rPr lang="en-US" altLang="zh-TW" dirty="0" smtClean="0"/>
              <a:t>=program name</a:t>
            </a:r>
          </a:p>
          <a:p>
            <a:pPr lvl="1" eaLnBrk="1" hangingPunct="1"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make search key</a:t>
            </a:r>
            <a:r>
              <a:rPr lang="en-US" altLang="zh-TW" dirty="0" smtClean="0"/>
              <a:t>=string</a:t>
            </a:r>
          </a:p>
          <a:p>
            <a:pPr lvl="1" eaLnBrk="1" hangingPunct="1">
              <a:defRPr/>
            </a:pPr>
            <a:endParaRPr lang="en-US" altLang="zh-TW" sz="1800" dirty="0" smtClean="0"/>
          </a:p>
          <a:p>
            <a:pPr lvl="1" eaLnBrk="1" hangingPunct="1">
              <a:defRPr/>
            </a:pPr>
            <a:endParaRPr lang="en-US" altLang="zh-TW" sz="1800" dirty="0" smtClean="0"/>
          </a:p>
          <a:p>
            <a:pPr lvl="1" eaLnBrk="1" hangingPunct="1">
              <a:defRPr/>
            </a:pPr>
            <a:endParaRPr lang="en-US" altLang="zh-TW" sz="1800" dirty="0" smtClean="0"/>
          </a:p>
          <a:p>
            <a:pPr lvl="1" eaLnBrk="1" hangingPunct="1">
              <a:defRPr/>
            </a:pPr>
            <a:endParaRPr lang="en-US" altLang="zh-TW" sz="1800" dirty="0" smtClean="0"/>
          </a:p>
          <a:p>
            <a:pPr lvl="1" eaLnBrk="1" hangingPunct="1">
              <a:defRPr/>
            </a:pPr>
            <a:endParaRPr lang="en-US" altLang="zh-TW" sz="1800" dirty="0" smtClean="0"/>
          </a:p>
          <a:p>
            <a:pPr lvl="1" eaLnBrk="1" hangingPunct="1">
              <a:defRPr/>
            </a:pPr>
            <a:endParaRPr lang="en-US" altLang="zh-TW" sz="1800" dirty="0" smtClean="0"/>
          </a:p>
          <a:p>
            <a:pPr marL="457200" lvl="1" indent="0" eaLnBrk="1" hangingPunct="1">
              <a:buFontTx/>
              <a:buNone/>
              <a:defRPr/>
            </a:pPr>
            <a:endParaRPr lang="en-US" altLang="zh-TW" sz="1800" dirty="0" smtClean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742950" y="3200400"/>
            <a:ext cx="8267700" cy="2308225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liuyh@NASA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usr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/ports $ make search name=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zh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-mutt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Port: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  zh-mutt-devel-1.5.20_20090629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Path: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  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usr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/ports/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chinese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/mutt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Info: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  The Mongrel of Mail User Agents with Chinese support</a:t>
            </a:r>
          </a:p>
          <a:p>
            <a:pPr>
              <a:defRPr/>
            </a:pPr>
            <a:r>
              <a:rPr lang="en-US" altLang="zh-TW" sz="1600" dirty="0" err="1">
                <a:solidFill>
                  <a:srgbClr val="FFFF00"/>
                </a:solidFill>
                <a:latin typeface="+mn-lt"/>
                <a:ea typeface="新細明體" charset="-120"/>
              </a:rPr>
              <a:t>Maint</a:t>
            </a: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: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 rafan@FreeBSD.org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B-</a:t>
            </a:r>
            <a:r>
              <a:rPr lang="en-US" altLang="zh-TW" sz="1600" dirty="0" err="1">
                <a:solidFill>
                  <a:srgbClr val="FFFF00"/>
                </a:solidFill>
                <a:latin typeface="+mn-lt"/>
                <a:ea typeface="新細明體" charset="-120"/>
              </a:rPr>
              <a:t>deps</a:t>
            </a: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: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autoconf-2.62 autoconf-wrapper-20071109 automake-1.10.1 automake-wrapper-20071109 gettext-0.17_1 libiconv-1.13.1 m4-1.4.13,1 perl-5.8.9_3 zh-autoconvert-0.3.16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R-</a:t>
            </a:r>
            <a:r>
              <a:rPr lang="en-US" altLang="zh-TW" sz="1600" dirty="0" err="1">
                <a:solidFill>
                  <a:srgbClr val="FFFF00"/>
                </a:solidFill>
                <a:latin typeface="+mn-lt"/>
                <a:ea typeface="新細明體" charset="-120"/>
              </a:rPr>
              <a:t>deps</a:t>
            </a: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: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gettext-0.17_1 libiconv-1.13.1 mime-support-3.46.1 zh-autoconvert-0.3.16</a:t>
            </a:r>
            <a:endParaRPr lang="en-US" altLang="zh-TW" sz="1600" dirty="0">
              <a:solidFill>
                <a:srgbClr val="FFFF00"/>
              </a:solidFill>
              <a:latin typeface="+mn-lt"/>
              <a:ea typeface="新細明體" charset="-120"/>
            </a:endParaRP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WWW: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   http://www.mutt.org/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Before we start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Permission issue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solidFill>
                  <a:srgbClr val="FF0000"/>
                </a:solidFill>
                <a:ea typeface="新細明體" charset="-120"/>
              </a:rPr>
              <a:t>root</a:t>
            </a:r>
            <a:r>
              <a:rPr lang="en-US" altLang="zh-TW" dirty="0" smtClean="0">
                <a:ea typeface="新細明體" charset="-120"/>
              </a:rPr>
              <a:t>: the </a:t>
            </a:r>
            <a:r>
              <a:rPr lang="en-US" altLang="zh-TW" dirty="0" err="1" smtClean="0">
                <a:ea typeface="新細明體" charset="-120"/>
              </a:rPr>
              <a:t>superuser</a:t>
            </a:r>
            <a:endParaRPr lang="en-US" altLang="zh-TW" dirty="0" smtClean="0">
              <a:ea typeface="新細明體" charset="-120"/>
            </a:endParaRP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>
                <a:ea typeface="新細明體" charset="-120"/>
              </a:rPr>
              <a:t>In Unix-like </a:t>
            </a:r>
            <a:r>
              <a:rPr lang="en-US" altLang="zh-TW" dirty="0" smtClean="0">
                <a:ea typeface="新細明體" charset="-120"/>
              </a:rPr>
              <a:t>system, </a:t>
            </a:r>
            <a:r>
              <a:rPr lang="en-US" altLang="zh-TW" dirty="0">
                <a:ea typeface="新細明體" charset="-120"/>
              </a:rPr>
              <a:t>root is the conventional name of the user who has all rights or permissions (to all files and programs) in all modes (single- or multi-user)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Like </a:t>
            </a:r>
            <a:r>
              <a:rPr lang="en-US" altLang="zh-TW" dirty="0">
                <a:ea typeface="新細明體" charset="-120"/>
              </a:rPr>
              <a:t>administrator in M$ </a:t>
            </a:r>
            <a:r>
              <a:rPr lang="en-US" altLang="zh-TW" dirty="0" smtClean="0">
                <a:ea typeface="新細明體" charset="-120"/>
              </a:rPr>
              <a:t>Windows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zh-TW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Don’t execute commands as root directly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It’s </a:t>
            </a:r>
            <a:r>
              <a:rPr lang="en-US" altLang="zh-TW" dirty="0" smtClean="0">
                <a:solidFill>
                  <a:srgbClr val="FF0000"/>
                </a:solidFill>
                <a:ea typeface="新細明體" charset="-120"/>
              </a:rPr>
              <a:t>DANGEROUS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But sometimes you still need to be root to do something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Install software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Manage system file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Create/modify/delete users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zh-TW" dirty="0" smtClean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Ports system (2)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76800"/>
          </a:xfrm>
        </p:spPr>
        <p:txBody>
          <a:bodyPr/>
          <a:lstStyle/>
          <a:p>
            <a:pPr eaLnBrk="1" hangingPunct="1"/>
            <a:r>
              <a:rPr lang="en-US" altLang="zh-TW" smtClean="0"/>
              <a:t>psearch(1)</a:t>
            </a:r>
          </a:p>
          <a:p>
            <a:pPr lvl="1" eaLnBrk="1" hangingPunct="1"/>
            <a:r>
              <a:rPr lang="en-US" altLang="zh-TW" smtClean="0"/>
              <a:t>Simple but useful tool to find ports</a:t>
            </a:r>
          </a:p>
          <a:p>
            <a:pPr lvl="1" eaLnBrk="1" hangingPunct="1"/>
            <a:r>
              <a:rPr lang="en-US" altLang="zh-TW" smtClean="0"/>
              <a:t>ports-mgmt/psearch</a:t>
            </a:r>
          </a:p>
          <a:p>
            <a:pPr lvl="2" eaLnBrk="1" hangingPunct="1"/>
            <a:r>
              <a:rPr lang="en-US" altLang="zh-TW" smtClean="0"/>
              <a:t>Install it before you use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</a:rPr>
              <a:t>psearch &lt;</a:t>
            </a:r>
            <a:r>
              <a:rPr lang="en-US" altLang="zh-TW" i="1" smtClean="0">
                <a:solidFill>
                  <a:srgbClr val="FF0000"/>
                </a:solidFill>
              </a:rPr>
              <a:t>name of port</a:t>
            </a:r>
            <a:r>
              <a:rPr lang="en-US" altLang="zh-TW" smtClean="0">
                <a:solidFill>
                  <a:srgbClr val="FF0000"/>
                </a:solidFill>
              </a:rPr>
              <a:t>&gt;</a:t>
            </a:r>
          </a:p>
          <a:p>
            <a:pPr lvl="2" eaLnBrk="1" hangingPunct="1"/>
            <a:r>
              <a:rPr lang="en-US" altLang="zh-TW" smtClean="0">
                <a:cs typeface="Consolas" panose="020B0609020204030204" pitchFamily="49" charset="0"/>
              </a:rPr>
              <a:t>psearch vim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247775" y="3810000"/>
            <a:ext cx="7258050" cy="255428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- </a:t>
            </a:r>
            <a:r>
              <a:rPr lang="en-US" altLang="zh-TW" sz="1600" dirty="0" err="1">
                <a:solidFill>
                  <a:srgbClr val="FFFF00"/>
                </a:solidFill>
                <a:latin typeface="+mn-lt"/>
                <a:ea typeface="新細明體" charset="-120"/>
              </a:rPr>
              <a:t>psearch</a:t>
            </a: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 vim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audio/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vitunes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            Curses-based media player with vim-like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keybinds</a:t>
            </a:r>
            <a:endParaRPr lang="en-US" altLang="zh-TW" sz="1600" dirty="0">
              <a:solidFill>
                <a:schemeClr val="bg1"/>
              </a:solidFill>
              <a:latin typeface="+mn-lt"/>
              <a:ea typeface="新細明體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devel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clewn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   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Clewn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provides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Gdb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support within Vim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devel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/p5-Shell-EnvImporter Inherit different shell environments and restore previous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editors/cream  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Gvim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extension with many features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editors/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neovim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           Next generation Vim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editors/p5-Vimana         Vim script manager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editors/vim               Improved version of the vi editor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editors/vim-lite          Improved version of the vi editor (lite package)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Ports system (3)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Type “make install clean” to install your application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config (/var/db/ports/)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fetch (/usr/ports/distfiles/)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checksum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extract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patch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configure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build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“make” means all of the above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install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clean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distclean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Clean files generated by configure process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zh-TW" smtClean="0"/>
          </a:p>
          <a:p>
            <a:pPr eaLnBrk="1" hangingPunct="1">
              <a:lnSpc>
                <a:spcPct val="90000"/>
              </a:lnSpc>
            </a:pPr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Ports system (4)</a:t>
            </a:r>
            <a:endParaRPr lang="zh-TW" altLang="en-US" dirty="0"/>
          </a:p>
        </p:txBody>
      </p:sp>
      <p:sp>
        <p:nvSpPr>
          <p:cNvPr id="43011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The ports system uses </a:t>
            </a:r>
            <a:r>
              <a:rPr lang="en-US" altLang="zh-TW" smtClean="0">
                <a:hlinkClick r:id="rId2"/>
              </a:rPr>
              <a:t>fetch(1)</a:t>
            </a:r>
            <a:r>
              <a:rPr lang="en-US" altLang="zh-TW" smtClean="0"/>
              <a:t> to download the files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</a:rPr>
              <a:t>MASTER_SITES</a:t>
            </a:r>
            <a:r>
              <a:rPr lang="en-US" altLang="zh-TW" smtClean="0"/>
              <a:t> environment variable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/etc/make.conf</a:t>
            </a:r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r>
              <a:rPr lang="en-US" altLang="zh-TW" smtClean="0"/>
              <a:t>Options for ports</a:t>
            </a:r>
          </a:p>
          <a:p>
            <a:pPr lvl="1"/>
            <a:r>
              <a:rPr lang="en-US" altLang="zh-TW" smtClean="0"/>
              <a:t>make config</a:t>
            </a:r>
          </a:p>
          <a:p>
            <a:pPr lvl="2"/>
            <a:r>
              <a:rPr lang="en-US" altLang="zh-TW" smtClean="0"/>
              <a:t>Won’t build or install the port</a:t>
            </a:r>
          </a:p>
          <a:p>
            <a:pPr lvl="2"/>
            <a:r>
              <a:rPr lang="en-US" altLang="zh-TW" smtClean="0"/>
              <a:t>Use this to re-configure ports (otherwise, it uses old one instead)</a:t>
            </a:r>
          </a:p>
          <a:p>
            <a:pPr lvl="1"/>
            <a:r>
              <a:rPr lang="en-US" altLang="zh-TW" smtClean="0"/>
              <a:t>hidden options (not shown in ‘make config’)</a:t>
            </a:r>
          </a:p>
          <a:p>
            <a:pPr lvl="2"/>
            <a:r>
              <a:rPr lang="en-US" altLang="zh-TW" smtClean="0"/>
              <a:t>Edit the Makefiles under that port directory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1524000" y="2667000"/>
            <a:ext cx="6019800" cy="830263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v-SE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  <a:cs typeface="Times" panose="02020603050405020304" pitchFamily="18" charset="0"/>
              </a:rPr>
              <a:t>MASTER_SITE_BACKUP?=    \</a:t>
            </a:r>
          </a:p>
          <a:p>
            <a:pPr>
              <a:defRPr/>
            </a:pPr>
            <a:r>
              <a:rPr lang="sv-SE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  <a:cs typeface="Times" panose="02020603050405020304" pitchFamily="18" charset="0"/>
              </a:rPr>
              <a:t>       http://FreeBSD.cs.nctu.edu.tw/distfiles/${DIST_SUBDIR}/</a:t>
            </a:r>
          </a:p>
          <a:p>
            <a:pPr>
              <a:defRPr/>
            </a:pPr>
            <a:r>
              <a:rPr lang="sv-SE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  <a:cs typeface="Times" panose="02020603050405020304" pitchFamily="18" charset="0"/>
              </a:rPr>
              <a:t>MASTER_SITE_OVERRIDE?=  ${MASTER_SITE_BACKUP}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I have installed the application but</a:t>
            </a:r>
          </a:p>
          <a:p>
            <a:pPr lvl="1"/>
            <a:r>
              <a:rPr lang="en-US" altLang="zh-TW" smtClean="0"/>
              <a:t>Command not found…</a:t>
            </a:r>
          </a:p>
          <a:p>
            <a:pPr lvl="1"/>
            <a:r>
              <a:rPr lang="en-US" altLang="zh-TW" smtClean="0"/>
              <a:t>Logout, and then login.</a:t>
            </a:r>
          </a:p>
          <a:p>
            <a:pPr lvl="1"/>
            <a:r>
              <a:rPr lang="en-US" altLang="zh-TW" smtClean="0"/>
              <a:t>If you use (t)csh</a:t>
            </a:r>
          </a:p>
          <a:p>
            <a:pPr lvl="2"/>
            <a:r>
              <a:rPr lang="en-US" altLang="zh-TW" smtClean="0"/>
              <a:t>rehash</a:t>
            </a:r>
          </a:p>
          <a:p>
            <a:endParaRPr lang="zh-TW" altLang="en-US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Ports system (5)</a:t>
            </a:r>
            <a:endParaRPr lang="zh-TW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Deinstall</a:t>
            </a:r>
            <a:r>
              <a:rPr lang="en-US" altLang="zh-TW" dirty="0" smtClean="0"/>
              <a:t> Applications</a:t>
            </a:r>
            <a:endParaRPr lang="zh-TW" altLang="en-US" dirty="0"/>
          </a:p>
        </p:txBody>
      </p:sp>
      <p:sp>
        <p:nvSpPr>
          <p:cNvPr id="4505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Two methods</a:t>
            </a:r>
          </a:p>
          <a:p>
            <a:pPr lvl="1"/>
            <a:r>
              <a:rPr lang="en-US" altLang="zh-TW" smtClean="0"/>
              <a:t>pkg delete</a:t>
            </a:r>
          </a:p>
          <a:p>
            <a:pPr lvl="2"/>
            <a:r>
              <a:rPr lang="en-US" altLang="zh-TW" smtClean="0"/>
              <a:t>Find the package name via pkg info</a:t>
            </a:r>
          </a:p>
          <a:p>
            <a:pPr lvl="2"/>
            <a:r>
              <a:rPr lang="en-US" altLang="zh-TW" smtClean="0"/>
              <a:t>Dependency check</a:t>
            </a:r>
          </a:p>
          <a:p>
            <a:pPr lvl="2"/>
            <a:r>
              <a:rPr lang="en-US" altLang="zh-TW" smtClean="0"/>
              <a:t>Disable dependency check</a:t>
            </a:r>
          </a:p>
          <a:p>
            <a:pPr lvl="3"/>
            <a:r>
              <a:rPr lang="en-US" altLang="zh-TW" smtClean="0"/>
              <a:t>-f : force</a:t>
            </a:r>
          </a:p>
          <a:p>
            <a:pPr lvl="3"/>
            <a:r>
              <a:rPr lang="en-US" altLang="zh-TW" smtClean="0">
                <a:solidFill>
                  <a:srgbClr val="FF0000"/>
                </a:solidFill>
              </a:rPr>
              <a:t>pkg delete -f &lt;names of packages&gt;</a:t>
            </a:r>
          </a:p>
          <a:p>
            <a:pPr lvl="1"/>
            <a:r>
              <a:rPr lang="en-US" altLang="zh-TW" smtClean="0"/>
              <a:t>make deinstall</a:t>
            </a:r>
          </a:p>
          <a:p>
            <a:pPr lvl="2"/>
            <a:r>
              <a:rPr lang="en-US" altLang="zh-TW" smtClean="0"/>
              <a:t>Change to the ports directory</a:t>
            </a:r>
          </a:p>
          <a:p>
            <a:pPr lvl="2"/>
            <a:r>
              <a:rPr lang="en-US" altLang="zh-TW" smtClean="0"/>
              <a:t>make deinstall</a:t>
            </a:r>
          </a:p>
          <a:p>
            <a:pPr lvl="2"/>
            <a:r>
              <a:rPr lang="en-US" altLang="zh-TW" smtClean="0"/>
              <a:t>Delete it anyway</a:t>
            </a:r>
          </a:p>
          <a:p>
            <a:pPr lvl="2"/>
            <a:r>
              <a:rPr lang="en-US" altLang="zh-TW" smtClean="0"/>
              <a:t>Similar to ‘pkg delete -f’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Upgrading Ports using </a:t>
            </a:r>
            <a:r>
              <a:rPr lang="en-US" altLang="zh-TW" dirty="0" err="1" smtClean="0"/>
              <a:t>Portmaster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03350"/>
            <a:ext cx="7772400" cy="52260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zh-TW" dirty="0" smtClean="0"/>
              <a:t>ports-mgmt/</a:t>
            </a:r>
            <a:r>
              <a:rPr lang="en-US" altLang="zh-TW" dirty="0" err="1" smtClean="0"/>
              <a:t>portmaster</a:t>
            </a:r>
            <a:r>
              <a:rPr lang="en-US" altLang="zh-TW" dirty="0" smtClean="0"/>
              <a:t> </a:t>
            </a:r>
          </a:p>
          <a:p>
            <a:pPr lvl="1">
              <a:defRPr/>
            </a:pPr>
            <a:r>
              <a:rPr lang="en-US" altLang="zh-TW" dirty="0" smtClean="0"/>
              <a:t>A utility for easily upgrading and installing ports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zh-TW" dirty="0" smtClean="0"/>
          </a:p>
          <a:p>
            <a:pPr lvl="1">
              <a:defRPr/>
            </a:pPr>
            <a:endParaRPr lang="en-US" altLang="zh-TW" dirty="0" smtClean="0"/>
          </a:p>
          <a:p>
            <a:pPr>
              <a:defRPr/>
            </a:pPr>
            <a:r>
              <a:rPr lang="en-US" altLang="zh-TW" dirty="0" smtClean="0"/>
              <a:t>Install or upgrade a port</a:t>
            </a:r>
          </a:p>
          <a:p>
            <a:pPr lvl="1">
              <a:defRPr/>
            </a:pPr>
            <a:r>
              <a:rPr lang="en-US" altLang="zh-TW" dirty="0" err="1" smtClean="0">
                <a:cs typeface="Consolas" panose="020B0609020204030204" pitchFamily="49" charset="0"/>
              </a:rPr>
              <a:t>portmaster</a:t>
            </a:r>
            <a:r>
              <a:rPr lang="en-US" altLang="zh-TW" dirty="0">
                <a:cs typeface="Consolas" panose="020B0609020204030204" pitchFamily="49" charset="0"/>
              </a:rPr>
              <a:t> &lt;category&gt;/&lt;name</a:t>
            </a:r>
            <a:r>
              <a:rPr lang="en-US" altLang="zh-TW" dirty="0" smtClean="0">
                <a:cs typeface="Consolas" panose="020B0609020204030204" pitchFamily="49" charset="0"/>
              </a:rPr>
              <a:t>&gt;</a:t>
            </a:r>
          </a:p>
          <a:p>
            <a:pPr lvl="2">
              <a:defRPr/>
            </a:pPr>
            <a:r>
              <a:rPr lang="en-US" altLang="zh-TW" dirty="0" err="1" smtClean="0">
                <a:cs typeface="Consolas" panose="020B0609020204030204" pitchFamily="49" charset="0"/>
              </a:rPr>
              <a:t>portmaster</a:t>
            </a:r>
            <a:r>
              <a:rPr lang="en-US" altLang="zh-TW" dirty="0" smtClean="0">
                <a:cs typeface="Consolas" panose="020B0609020204030204" pitchFamily="49" charset="0"/>
              </a:rPr>
              <a:t> </a:t>
            </a:r>
            <a:r>
              <a:rPr lang="en-US" altLang="zh-TW" dirty="0" err="1" smtClean="0">
                <a:cs typeface="Consolas" panose="020B0609020204030204" pitchFamily="49" charset="0"/>
              </a:rPr>
              <a:t>sysutils</a:t>
            </a:r>
            <a:r>
              <a:rPr lang="en-US" altLang="zh-TW" dirty="0" smtClean="0">
                <a:cs typeface="Consolas" panose="020B0609020204030204" pitchFamily="49" charset="0"/>
              </a:rPr>
              <a:t>/</a:t>
            </a:r>
            <a:r>
              <a:rPr lang="en-US" altLang="zh-TW" dirty="0" err="1" smtClean="0">
                <a:cs typeface="Consolas" panose="020B0609020204030204" pitchFamily="49" charset="0"/>
              </a:rPr>
              <a:t>lsof</a:t>
            </a:r>
            <a:endParaRPr lang="en-US" altLang="zh-TW" dirty="0" smtClean="0">
              <a:cs typeface="Consolas" panose="020B0609020204030204" pitchFamily="49" charset="0"/>
            </a:endParaRPr>
          </a:p>
          <a:p>
            <a:pPr lvl="1">
              <a:defRPr/>
            </a:pPr>
            <a:r>
              <a:rPr lang="en-US" altLang="zh-TW" dirty="0" smtClean="0"/>
              <a:t>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/ports/UPDATING</a:t>
            </a:r>
          </a:p>
          <a:p>
            <a:pPr lvl="2"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Read before </a:t>
            </a:r>
            <a:r>
              <a:rPr lang="en-US" altLang="zh-TW" dirty="0">
                <a:solidFill>
                  <a:srgbClr val="FF0000"/>
                </a:solidFill>
              </a:rPr>
              <a:t>attempting any port </a:t>
            </a:r>
            <a:r>
              <a:rPr lang="en-US" altLang="zh-TW" dirty="0" smtClean="0">
                <a:solidFill>
                  <a:srgbClr val="FF0000"/>
                </a:solidFill>
              </a:rPr>
              <a:t>upgrades!!!</a:t>
            </a:r>
          </a:p>
          <a:p>
            <a:pPr>
              <a:defRPr/>
            </a:pPr>
            <a:r>
              <a:rPr lang="en-US" altLang="zh-TW" dirty="0" smtClean="0"/>
              <a:t>Useful options</a:t>
            </a:r>
          </a:p>
          <a:p>
            <a:pPr lvl="1">
              <a:defRPr/>
            </a:pPr>
            <a:r>
              <a:rPr lang="en-US" altLang="zh-TW" dirty="0" smtClean="0"/>
              <a:t>-B, -D, -a, -r, -y, -H, -w</a:t>
            </a:r>
          </a:p>
          <a:p>
            <a:pPr lvl="1">
              <a:defRPr/>
            </a:pPr>
            <a:r>
              <a:rPr lang="en-US" altLang="zh-TW" dirty="0" err="1" smtClean="0">
                <a:ea typeface="+mj-ea"/>
                <a:cs typeface="Consolas" panose="020B0609020204030204" pitchFamily="49" charset="0"/>
              </a:rPr>
              <a:t>portmaster</a:t>
            </a:r>
            <a:r>
              <a:rPr lang="en-US" altLang="zh-TW" dirty="0" smtClean="0">
                <a:ea typeface="+mj-ea"/>
                <a:cs typeface="Consolas" panose="020B0609020204030204" pitchFamily="49" charset="0"/>
              </a:rPr>
              <a:t> -</a:t>
            </a:r>
            <a:r>
              <a:rPr lang="en-US" altLang="zh-TW" dirty="0" err="1" smtClean="0">
                <a:ea typeface="+mj-ea"/>
                <a:cs typeface="Consolas" panose="020B0609020204030204" pitchFamily="49" charset="0"/>
              </a:rPr>
              <a:t>dyBwH</a:t>
            </a:r>
            <a:r>
              <a:rPr lang="en-US" altLang="zh-TW" dirty="0" smtClean="0">
                <a:ea typeface="+mj-ea"/>
                <a:cs typeface="Consolas" panose="020B0609020204030204" pitchFamily="49" charset="0"/>
              </a:rPr>
              <a:t> editors/vim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1457325" y="2325688"/>
            <a:ext cx="6229350" cy="64611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cd /</a:t>
            </a:r>
            <a:r>
              <a:rPr lang="en-US" altLang="zh-TW" dirty="0" err="1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/ports/ports-mgmt/</a:t>
            </a:r>
            <a:r>
              <a:rPr lang="en-US" altLang="zh-TW" dirty="0" err="1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portmaster</a:t>
            </a:r>
            <a:endParaRPr lang="en-US" altLang="zh-TW" dirty="0">
              <a:solidFill>
                <a:schemeClr val="bg1"/>
              </a:solidFill>
              <a:latin typeface="Times" panose="02020603050405020304" pitchFamily="18" charset="0"/>
              <a:ea typeface="新細明體" charset="-120"/>
              <a:cs typeface="Times" panose="02020603050405020304" pitchFamily="18" charset="0"/>
            </a:endParaRP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make install clean</a:t>
            </a:r>
            <a:endParaRPr lang="zh-TW" altLang="en-US" dirty="0">
              <a:solidFill>
                <a:schemeClr val="bg1"/>
              </a:solidFill>
              <a:latin typeface="Times" panose="02020603050405020304" pitchFamily="18" charset="0"/>
              <a:ea typeface="新細明體" charset="-120"/>
              <a:cs typeface="Times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Package/Port</a:t>
            </a:r>
            <a:r>
              <a:rPr lang="zh-TW" altLang="en-US" dirty="0" smtClean="0"/>
              <a:t> </a:t>
            </a:r>
            <a:r>
              <a:rPr lang="en-US" altLang="zh-TW" dirty="0"/>
              <a:t>Security Issue</a:t>
            </a:r>
            <a:endParaRPr lang="en-US" altLang="zh-TW" dirty="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Show security issues about installed packages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No matter from port or from package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audit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Upgrade these packages to avoid security problems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1108075" y="3124200"/>
            <a:ext cx="6929438" cy="20320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nctucs</a:t>
            </a: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 [~] -</a:t>
            </a:r>
            <a:r>
              <a:rPr lang="en-US" altLang="zh-TW" dirty="0" err="1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wangth</a:t>
            </a: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- </a:t>
            </a:r>
            <a:r>
              <a:rPr lang="en-US" altLang="zh-TW" dirty="0" err="1">
                <a:solidFill>
                  <a:srgbClr val="FFFF00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pkg</a:t>
            </a:r>
            <a:r>
              <a:rPr lang="en-US" altLang="zh-TW" dirty="0">
                <a:solidFill>
                  <a:srgbClr val="FFFF00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 audit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lynx-2.8.8.2_3,1 is vulnerable: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lynx -- multiple vulnerabilities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CVE: CVE-2016-9179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CVE: CVE-2014-3566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WWW: https://vuxml.FreeBSD.org/freebsd/03532a19-d68e-11e6-9171-14dae9d210b8.html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Try to install from ports</a:t>
            </a:r>
            <a:endParaRPr lang="zh-TW" altLang="en-US" dirty="0"/>
          </a:p>
        </p:txBody>
      </p:sp>
      <p:sp>
        <p:nvSpPr>
          <p:cNvPr id="50179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screen, tmux</a:t>
            </a:r>
          </a:p>
          <a:p>
            <a:r>
              <a:rPr lang="en-US" altLang="zh-TW" smtClean="0"/>
              <a:t>vim, emacs</a:t>
            </a:r>
          </a:p>
          <a:p>
            <a:r>
              <a:rPr lang="en-US" altLang="zh-TW" smtClean="0"/>
              <a:t>mutt</a:t>
            </a:r>
          </a:p>
          <a:p>
            <a:r>
              <a:rPr lang="en-US" altLang="zh-TW" smtClean="0"/>
              <a:t>wget, curl</a:t>
            </a:r>
          </a:p>
          <a:p>
            <a:r>
              <a:rPr lang="en-US" altLang="zh-TW" smtClean="0"/>
              <a:t>lftp</a:t>
            </a:r>
          </a:p>
          <a:p>
            <a:r>
              <a:rPr lang="en-US" altLang="zh-TW" smtClean="0"/>
              <a:t>lynx, w3m</a:t>
            </a:r>
          </a:p>
          <a:p>
            <a:r>
              <a:rPr lang="en-US" altLang="zh-TW" smtClean="0"/>
              <a:t>expect</a:t>
            </a:r>
          </a:p>
          <a:p>
            <a:r>
              <a:rPr lang="en-US" altLang="zh-TW" smtClean="0"/>
              <a:t>zh-telnet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Before we start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Become root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Console login with root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By default, you cannot login as root via SSH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Change current user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Don’t need to login with console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Use command ‘su -’, and them type root’s password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To see which credit you are using, use ‘whoami’</a:t>
            </a: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628900" y="4038600"/>
            <a:ext cx="3886200" cy="15700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whoami</a:t>
            </a:r>
            <a:endParaRPr lang="en-US" altLang="zh-TW" sz="16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wangth</a:t>
            </a:r>
            <a:endParaRPr lang="en-US" altLang="zh-TW" sz="1600" dirty="0">
              <a:solidFill>
                <a:srgbClr val="FFFF00"/>
              </a:solidFill>
              <a:latin typeface="Times" pitchFamily="18" charset="0"/>
              <a:ea typeface="新細明體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su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-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Password: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whoami</a:t>
            </a:r>
            <a:endParaRPr lang="en-US" altLang="zh-TW" sz="16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root</a:t>
            </a:r>
            <a:endParaRPr lang="en-US" altLang="zh-TW" sz="16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Before we start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As mentioned before, don’t run as root directly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Can we execute with root’s credential only for some specific commands?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Like ‘Run as administrator’ in Windows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Is there similar commands in FreeBSD?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zh-TW" dirty="0" smtClean="0">
              <a:ea typeface="新細明體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Before we start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Run commands with other user’s permission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‘</a:t>
            </a:r>
            <a:r>
              <a:rPr lang="en-US" altLang="zh-TW" dirty="0" err="1" smtClean="0">
                <a:ea typeface="新細明體" charset="-120"/>
              </a:rPr>
              <a:t>sudo</a:t>
            </a:r>
            <a:r>
              <a:rPr lang="en-US" altLang="zh-TW" dirty="0" smtClean="0">
                <a:ea typeface="新細明體" charset="-120"/>
              </a:rPr>
              <a:t>’ command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Only simplest explanation here for basic usage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‘</a:t>
            </a:r>
            <a:r>
              <a:rPr lang="en-US" altLang="zh-TW" dirty="0" err="1" smtClean="0">
                <a:ea typeface="新細明體" charset="-120"/>
              </a:rPr>
              <a:t>sudo</a:t>
            </a:r>
            <a:r>
              <a:rPr lang="en-US" altLang="zh-TW" dirty="0" smtClean="0">
                <a:ea typeface="新細明體" charset="-120"/>
              </a:rPr>
              <a:t>’ syntax and other details will explain in later chapter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Here only tell you how to simply enable ‘</a:t>
            </a:r>
            <a:r>
              <a:rPr lang="en-US" altLang="zh-TW" dirty="0" err="1" smtClean="0">
                <a:ea typeface="新細明體" charset="-120"/>
              </a:rPr>
              <a:t>sudo</a:t>
            </a:r>
            <a:r>
              <a:rPr lang="en-US" altLang="zh-TW" dirty="0" smtClean="0">
                <a:ea typeface="新細明體" charset="-120"/>
              </a:rPr>
              <a:t>’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How to enable </a:t>
            </a:r>
            <a:r>
              <a:rPr lang="en-US" altLang="zh-TW" dirty="0" err="1" smtClean="0">
                <a:ea typeface="新細明體" charset="-120"/>
              </a:rPr>
              <a:t>sudo</a:t>
            </a:r>
            <a:r>
              <a:rPr lang="en-US" altLang="zh-TW" dirty="0" smtClean="0">
                <a:ea typeface="新細明體" charset="-120"/>
              </a:rPr>
              <a:t>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‘</a:t>
            </a:r>
            <a:r>
              <a:rPr lang="en-US" altLang="zh-TW" dirty="0" err="1" smtClean="0">
                <a:ea typeface="新細明體" charset="-120"/>
              </a:rPr>
              <a:t>sudo</a:t>
            </a:r>
            <a:r>
              <a:rPr lang="en-US" altLang="zh-TW" dirty="0" smtClean="0">
                <a:ea typeface="新細明體" charset="-120"/>
              </a:rPr>
              <a:t>’ is not a built-in command, need to be installed manually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zh-TW" dirty="0" smtClean="0">
              <a:ea typeface="新細明體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Before we </a:t>
            </a:r>
            <a:r>
              <a:rPr lang="en-US" altLang="zh-TW" dirty="0">
                <a:ea typeface="新細明體" pitchFamily="18" charset="-120"/>
              </a:rPr>
              <a:t>s</a:t>
            </a:r>
            <a:r>
              <a:rPr lang="en-US" altLang="zh-TW" dirty="0" smtClean="0">
                <a:ea typeface="新細明體" pitchFamily="18" charset="-120"/>
              </a:rPr>
              <a:t>tart – Enable ‘</a:t>
            </a:r>
            <a:r>
              <a:rPr lang="en-US" altLang="zh-TW" dirty="0" err="1" smtClean="0">
                <a:ea typeface="新細明體" pitchFamily="18" charset="-120"/>
              </a:rPr>
              <a:t>sudo</a:t>
            </a:r>
            <a:r>
              <a:rPr lang="en-US" altLang="zh-TW" dirty="0" smtClean="0">
                <a:ea typeface="新細明體" pitchFamily="18" charset="-120"/>
              </a:rPr>
              <a:t>’ (1)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Install the package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Check Internet connection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2000" dirty="0">
                <a:ea typeface="新細明體" charset="-120"/>
              </a:rPr>
              <a:t>ping </a:t>
            </a:r>
            <a:r>
              <a:rPr lang="en-US" altLang="zh-TW" sz="2000" dirty="0" smtClean="0">
                <a:ea typeface="新細明體" charset="-120"/>
              </a:rPr>
              <a:t>168.95.1.1</a:t>
            </a:r>
            <a:endParaRPr lang="en-US" altLang="zh-TW" sz="2000" dirty="0">
              <a:ea typeface="新細明體" charset="-120"/>
            </a:endParaRPr>
          </a:p>
          <a:p>
            <a:pPr lvl="2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Become root (</a:t>
            </a:r>
            <a:r>
              <a:rPr lang="en-US" altLang="zh-TW" dirty="0" err="1" smtClean="0">
                <a:ea typeface="新細明體" charset="-120"/>
              </a:rPr>
              <a:t>su</a:t>
            </a:r>
            <a:r>
              <a:rPr lang="en-US" altLang="zh-TW" dirty="0" smtClean="0">
                <a:ea typeface="新細明體" charset="-120"/>
              </a:rPr>
              <a:t> -)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Execute ‘</a:t>
            </a:r>
            <a:r>
              <a:rPr lang="en-US" altLang="zh-TW" dirty="0" err="1">
                <a:ea typeface="新細明體" charset="-120"/>
              </a:rPr>
              <a:t>pkg</a:t>
            </a:r>
            <a:r>
              <a:rPr lang="en-US" altLang="zh-TW" dirty="0">
                <a:ea typeface="新細明體" charset="-120"/>
              </a:rPr>
              <a:t> install </a:t>
            </a:r>
            <a:r>
              <a:rPr lang="en-US" altLang="zh-TW" dirty="0" err="1">
                <a:ea typeface="新細明體" charset="-120"/>
              </a:rPr>
              <a:t>sudo</a:t>
            </a:r>
            <a:r>
              <a:rPr lang="en-US" altLang="zh-TW" dirty="0" smtClean="0">
                <a:ea typeface="新細明體" charset="-120"/>
              </a:rPr>
              <a:t>’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This will install ‘</a:t>
            </a:r>
            <a:r>
              <a:rPr lang="en-US" altLang="zh-TW" dirty="0" err="1" smtClean="0">
                <a:ea typeface="新細明體" charset="-120"/>
              </a:rPr>
              <a:t>sudo</a:t>
            </a:r>
            <a:r>
              <a:rPr lang="en-US" altLang="zh-TW" dirty="0" smtClean="0">
                <a:ea typeface="新細明體" charset="-120"/>
              </a:rPr>
              <a:t>’ from Internet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Type ‘Y’( means yes) when it asks for conformation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zh-TW" dirty="0" smtClean="0">
              <a:ea typeface="新細明體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Before we </a:t>
            </a:r>
            <a:r>
              <a:rPr lang="en-US" altLang="zh-TW" dirty="0">
                <a:ea typeface="新細明體" pitchFamily="18" charset="-120"/>
              </a:rPr>
              <a:t>s</a:t>
            </a:r>
            <a:r>
              <a:rPr lang="en-US" altLang="zh-TW" dirty="0" smtClean="0">
                <a:ea typeface="新細明體" pitchFamily="18" charset="-120"/>
              </a:rPr>
              <a:t>tart – Enable ‘</a:t>
            </a:r>
            <a:r>
              <a:rPr lang="en-US" altLang="zh-TW" dirty="0" err="1" smtClean="0">
                <a:ea typeface="新細明體" pitchFamily="18" charset="-120"/>
              </a:rPr>
              <a:t>sudo</a:t>
            </a:r>
            <a:r>
              <a:rPr lang="en-US" altLang="zh-TW" dirty="0" smtClean="0">
                <a:ea typeface="新細明體" pitchFamily="18" charset="-120"/>
              </a:rPr>
              <a:t>’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(2)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Allowing your user to execute ‘sudo’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Switch to root first</a:t>
            </a:r>
          </a:p>
          <a:p>
            <a:pPr lvl="2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Type ‘visudo’ to edit the sudoer file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Specific who can use ‘sudo’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Save the file and exit, back to normal user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Use ‘logout’ command or press Ctrl+D 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981200" y="3171825"/>
            <a:ext cx="3124200" cy="1323975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##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## User privilege specification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##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root ALL=(ALL) ALL</a:t>
            </a:r>
          </a:p>
          <a:p>
            <a:pPr>
              <a:defRPr/>
            </a:pPr>
            <a:r>
              <a:rPr lang="en-US" altLang="zh-TW" sz="1600" dirty="0" err="1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 ALL=(ALL) 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Before we </a:t>
            </a:r>
            <a:r>
              <a:rPr lang="en-US" altLang="zh-TW" dirty="0">
                <a:ea typeface="新細明體" pitchFamily="18" charset="-120"/>
              </a:rPr>
              <a:t>s</a:t>
            </a:r>
            <a:r>
              <a:rPr lang="en-US" altLang="zh-TW" dirty="0" smtClean="0">
                <a:ea typeface="新細明體" pitchFamily="18" charset="-120"/>
              </a:rPr>
              <a:t>tart – Using ‘</a:t>
            </a:r>
            <a:r>
              <a:rPr lang="en-US" altLang="zh-TW" dirty="0" err="1" smtClean="0">
                <a:ea typeface="新細明體" pitchFamily="18" charset="-120"/>
              </a:rPr>
              <a:t>sudo</a:t>
            </a:r>
            <a:r>
              <a:rPr lang="en-US" altLang="zh-TW" dirty="0" smtClean="0">
                <a:ea typeface="新細明體" pitchFamily="18" charset="-120"/>
              </a:rPr>
              <a:t>’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Now, you can prepend ‘sudo’ before commands to run them as root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But please </a:t>
            </a:r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think carefully before you type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Execute commands with ‘sudo’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cs typeface="Consolas" panose="020B0609020204030204" pitchFamily="49" charset="0"/>
              </a:rPr>
              <a:t>sudo whoami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You have </a:t>
            </a:r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root’s credential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sudo pkg install vim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Install software without become root directly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You need to re-type your password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Don’t need to re-type within 5 minutes</a:t>
            </a:r>
            <a:endParaRPr lang="en-US" altLang="zh-TW" smtClean="0">
              <a:solidFill>
                <a:srgbClr val="FF0000"/>
              </a:solidFill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solidFill>
                <a:srgbClr val="FF0000"/>
              </a:solidFill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Install software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Package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Pre-built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Like most of installer (.msi)  in Windows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Other Unix-like system: rpm, yum, dpkg, apt, 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FreeBSD: pkg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Source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Compile the source files first and then install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Tar ball, a pack of source code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tar -xzf certain-source.tar.gz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cd certain-source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./configure --help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./configure [options …]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make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make install (root permission)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2292</TotalTime>
  <Words>1596</Words>
  <Application>Microsoft Office PowerPoint</Application>
  <PresentationFormat>如螢幕大小 (4:3)</PresentationFormat>
  <Paragraphs>355</Paragraphs>
  <Slides>27</Slides>
  <Notes>19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38" baseType="lpstr">
      <vt:lpstr>Arial</vt:lpstr>
      <vt:lpstr>新細明體</vt:lpstr>
      <vt:lpstr>Times New Roman</vt:lpstr>
      <vt:lpstr>華康儷粗黑(P)</vt:lpstr>
      <vt:lpstr>華康儷中黑(P)</vt:lpstr>
      <vt:lpstr>Wingdings</vt:lpstr>
      <vt:lpstr>華康標楷體(P)</vt:lpstr>
      <vt:lpstr>Futura Md BT</vt:lpstr>
      <vt:lpstr>Times</vt:lpstr>
      <vt:lpstr>Consolas</vt:lpstr>
      <vt:lpstr>Computer Center</vt:lpstr>
      <vt:lpstr>Installing Applications in FreeBSD</vt:lpstr>
      <vt:lpstr>Before we start</vt:lpstr>
      <vt:lpstr>Before we start</vt:lpstr>
      <vt:lpstr>Before we start</vt:lpstr>
      <vt:lpstr>Before we start</vt:lpstr>
      <vt:lpstr>Before we start – Enable ‘sudo’ (1)</vt:lpstr>
      <vt:lpstr>Before we start – Enable ‘sudo’ (2)</vt:lpstr>
      <vt:lpstr>Before we start – Using ‘sudo’</vt:lpstr>
      <vt:lpstr>Install software</vt:lpstr>
      <vt:lpstr>Install software : Overview </vt:lpstr>
      <vt:lpstr>Overview </vt:lpstr>
      <vt:lpstr>Package System (1)</vt:lpstr>
      <vt:lpstr>Package System (2)</vt:lpstr>
      <vt:lpstr>Package System (3)</vt:lpstr>
      <vt:lpstr>How to use ports</vt:lpstr>
      <vt:lpstr>Obtaining the Ports Collection (1/2)</vt:lpstr>
      <vt:lpstr>Obtaining the Ports Collection (2/2)</vt:lpstr>
      <vt:lpstr>Obtaining the Ports Collection</vt:lpstr>
      <vt:lpstr>Ports system (1) </vt:lpstr>
      <vt:lpstr>Ports system (2) </vt:lpstr>
      <vt:lpstr>Ports system (3)</vt:lpstr>
      <vt:lpstr>Ports system (4)</vt:lpstr>
      <vt:lpstr>Ports system (5)</vt:lpstr>
      <vt:lpstr>Deinstall Applications</vt:lpstr>
      <vt:lpstr>Upgrading Ports using Portmaster</vt:lpstr>
      <vt:lpstr>Package/Port Security Issue</vt:lpstr>
      <vt:lpstr>Try to install from ports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 Applications</dc:title>
  <dc:creator>Tse-Han Wang</dc:creator>
  <cp:keywords/>
  <cp:lastModifiedBy>Tse-Han Wang</cp:lastModifiedBy>
  <cp:revision>460</cp:revision>
  <cp:lastPrinted>1601-01-01T00:00:00Z</cp:lastPrinted>
  <dcterms:created xsi:type="dcterms:W3CDTF">1601-01-01T00:00:00Z</dcterms:created>
  <dcterms:modified xsi:type="dcterms:W3CDTF">2017-10-04T08:58:31Z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