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1"/>
  </p:notesMasterIdLst>
  <p:sldIdLst>
    <p:sldId id="332" r:id="rId2"/>
    <p:sldId id="257" r:id="rId3"/>
    <p:sldId id="333" r:id="rId4"/>
    <p:sldId id="258" r:id="rId5"/>
    <p:sldId id="259" r:id="rId6"/>
    <p:sldId id="313" r:id="rId7"/>
    <p:sldId id="413" r:id="rId8"/>
    <p:sldId id="356" r:id="rId9"/>
    <p:sldId id="268" r:id="rId10"/>
    <p:sldId id="261" r:id="rId11"/>
    <p:sldId id="360" r:id="rId12"/>
    <p:sldId id="386" r:id="rId13"/>
    <p:sldId id="362" r:id="rId14"/>
    <p:sldId id="387" r:id="rId15"/>
    <p:sldId id="363" r:id="rId16"/>
    <p:sldId id="364" r:id="rId17"/>
    <p:sldId id="365" r:id="rId18"/>
    <p:sldId id="389" r:id="rId19"/>
    <p:sldId id="392" r:id="rId20"/>
    <p:sldId id="390" r:id="rId21"/>
    <p:sldId id="41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3" r:id="rId30"/>
    <p:sldId id="401" r:id="rId31"/>
    <p:sldId id="402" r:id="rId32"/>
    <p:sldId id="358" r:id="rId33"/>
    <p:sldId id="411" r:id="rId34"/>
    <p:sldId id="410" r:id="rId35"/>
    <p:sldId id="404" r:id="rId36"/>
    <p:sldId id="406" r:id="rId37"/>
    <p:sldId id="407" r:id="rId38"/>
    <p:sldId id="408" r:id="rId39"/>
    <p:sldId id="409" r:id="rId4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66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57" autoAdjust="0"/>
  </p:normalViewPr>
  <p:slideViewPr>
    <p:cSldViewPr>
      <p:cViewPr varScale="1">
        <p:scale>
          <a:sx n="93" d="100"/>
          <a:sy n="93" d="100"/>
        </p:scale>
        <p:origin x="21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5ECD7467-43E5-4EA4-B6FA-DA215B08E8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2516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E09B75A-9FA9-4E7A-B75B-E921E5A3C753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53235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0061900-9927-4293-A1FB-19BE382E0400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852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0FCE788-789D-4D27-9C47-D6030F1F9A21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68166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99DC501-7926-4589-984E-58B9C243ECE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65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B49F655-BB6F-47D9-A657-4B556601EC00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389870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B6D08D0-E620-48C0-90CC-832CC42D84B6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54602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74F824B-267D-4C76-B101-47956AF9045C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332877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FF338A5-0694-4DB1-B922-5D26A5CD4BCB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37636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81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66B27A6-CB6D-48A9-9878-EF8FC66A648B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58885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07258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33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21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91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52013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92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24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10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21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9128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4590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55BAEA5-C70C-40DD-B26F-FBE475AFC46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.freebsd.org/doc/zh_TW/books/handbook/install.html" TargetMode="External"/><Relationship Id="rId2" Type="http://schemas.openxmlformats.org/officeDocument/2006/relationships/hyperlink" Target="http://www.tw.freebsd.org/doc/en/books/handbook/bsdinstall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bsd.org/releases/10.4R/schedule.html" TargetMode="External"/><Relationship Id="rId2" Type="http://schemas.openxmlformats.org/officeDocument/2006/relationships/hyperlink" Target="http://www.freebsd.org/releas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bsd.org/relen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FreeBSD</a:t>
            </a:r>
            <a:endParaRPr lang="zh-TW" altLang="en-US" dirty="0"/>
          </a:p>
        </p:txBody>
      </p:sp>
      <p:sp>
        <p:nvSpPr>
          <p:cNvPr id="4099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Knowing 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Y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our 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H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pitchFamily="18" charset="-120"/>
              </a:rPr>
              <a:t>ardware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CPU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32bit or 64bit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Intel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AMD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Architecture: amd64, i386 (, ia64, pc98, powerpc, sparc64)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Size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HD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Size, amount, SCSI or IDE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VGA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Brand, ram size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Sound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Network Interface Card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Brand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IP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Netmask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Default gateway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Hostname</a:t>
            </a:r>
            <a:r>
              <a:rPr lang="zh-TW" altLang="en-US" sz="1600" smtClean="0">
                <a:ea typeface="新細明體" panose="02020500000000000000" pitchFamily="18" charset="-120"/>
              </a:rPr>
              <a:t>、</a:t>
            </a:r>
            <a:r>
              <a:rPr lang="en-US" altLang="zh-TW" sz="1600" smtClean="0">
                <a:ea typeface="新細明體" panose="02020500000000000000" pitchFamily="18" charset="-120"/>
              </a:rPr>
              <a:t>DNS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Other Special device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pciconf -lv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Pre-Installation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Tasks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r>
              <a:rPr lang="en-US" altLang="zh-TW" smtClean="0"/>
              <a:t>One PC, Laptop</a:t>
            </a:r>
          </a:p>
          <a:p>
            <a:pPr lvl="1"/>
            <a:r>
              <a:rPr lang="en-US" altLang="zh-TW" smtClean="0"/>
              <a:t>Another Hard Disk or Shrink a Partition on Your Hard Drive (20 GB)</a:t>
            </a:r>
          </a:p>
          <a:p>
            <a:r>
              <a:rPr lang="en-US" altLang="zh-TW" smtClean="0"/>
              <a:t>Or Virtual Machine</a:t>
            </a:r>
          </a:p>
          <a:p>
            <a:r>
              <a:rPr lang="en-US" altLang="zh-TW" smtClean="0"/>
              <a:t>Network Information</a:t>
            </a:r>
          </a:p>
          <a:p>
            <a:pPr lvl="1"/>
            <a:r>
              <a:rPr lang="en-US" altLang="zh-TW" smtClean="0"/>
              <a:t>IP address</a:t>
            </a:r>
          </a:p>
          <a:p>
            <a:pPr lvl="1"/>
            <a:r>
              <a:rPr lang="en-US" altLang="zh-TW" smtClean="0"/>
              <a:t>Subnet mask</a:t>
            </a:r>
          </a:p>
          <a:p>
            <a:pPr lvl="1"/>
            <a:r>
              <a:rPr lang="en-US" altLang="zh-TW" smtClean="0"/>
              <a:t>Default router IP address</a:t>
            </a:r>
          </a:p>
          <a:p>
            <a:pPr lvl="1"/>
            <a:r>
              <a:rPr lang="en-US" altLang="zh-TW" smtClean="0"/>
              <a:t>domain name of the local network</a:t>
            </a:r>
          </a:p>
          <a:p>
            <a:pPr lvl="1"/>
            <a:r>
              <a:rPr lang="en-US" altLang="zh-TW" smtClean="0"/>
              <a:t>DNS server IP address(es)</a:t>
            </a:r>
          </a:p>
          <a:p>
            <a:r>
              <a:rPr lang="en-US" altLang="zh-TW" smtClean="0"/>
              <a:t>Prepare the Installation Media</a:t>
            </a:r>
          </a:p>
          <a:p>
            <a:pPr lvl="1"/>
            <a:r>
              <a:rPr lang="en-US" altLang="zh-TW" u="sng" smtClean="0">
                <a:solidFill>
                  <a:srgbClr val="FF0000"/>
                </a:solidFill>
              </a:rPr>
              <a:t>http://ftp.tw.freebsd.org/pub/FreeBSD/releases/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6848475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(1)</a:t>
            </a:r>
            <a:endParaRPr lang="zh-TW" altLang="en-US" dirty="0"/>
          </a:p>
        </p:txBody>
      </p:sp>
      <p:sp>
        <p:nvSpPr>
          <p:cNvPr id="1946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An easy to use, text-based installation program</a:t>
            </a:r>
          </a:p>
          <a:p>
            <a:pPr lvl="1"/>
            <a:r>
              <a:rPr lang="en-US" altLang="zh-TW" smtClean="0"/>
              <a:t>Beginning with FreeBSD 9.0-RELEASE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(2)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Install</a:t>
            </a:r>
            <a:r>
              <a:rPr lang="zh-TW" altLang="en-US" smtClean="0"/>
              <a:t>、</a:t>
            </a:r>
            <a:r>
              <a:rPr lang="en-US" altLang="zh-TW" smtClean="0"/>
              <a:t>Shell</a:t>
            </a:r>
            <a:r>
              <a:rPr lang="zh-TW" altLang="en-US" smtClean="0"/>
              <a:t>、</a:t>
            </a:r>
            <a:r>
              <a:rPr lang="en-US" altLang="zh-TW" smtClean="0"/>
              <a:t>Live CD</a:t>
            </a:r>
            <a:endParaRPr lang="zh-TW" altLang="en-US" smtClean="0"/>
          </a:p>
        </p:txBody>
      </p:sp>
      <p:pic>
        <p:nvPicPr>
          <p:cNvPr id="20484" name="Picture 5" descr="http://www.freebsd.org/doc/handbook/bsdinstall/bsdinstall-choose-mo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 keymap</a:t>
            </a:r>
          </a:p>
        </p:txBody>
      </p:sp>
      <p:pic>
        <p:nvPicPr>
          <p:cNvPr id="21507" name="Picture 4" descr="Enhanced Keymap Me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2138363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(3)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(4)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Setting hostname</a:t>
            </a:r>
          </a:p>
          <a:p>
            <a:pPr lvl="1"/>
            <a:r>
              <a:rPr lang="en-US" altLang="zh-TW" smtClean="0"/>
              <a:t>e.g., xxxsa.cs.nctu.edu.tw</a:t>
            </a:r>
            <a:endParaRPr lang="zh-TW" altLang="en-US" smtClean="0"/>
          </a:p>
        </p:txBody>
      </p:sp>
      <p:pic>
        <p:nvPicPr>
          <p:cNvPr id="22532" name="Picture 7" descr="http://www.freebsd.org/doc/handbook/bsdinstall/bsdinstall-config-hostna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384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63" y="2039938"/>
            <a:ext cx="68580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(5)</a:t>
            </a:r>
            <a:endParaRPr lang="zh-TW" altLang="en-US" dirty="0"/>
          </a:p>
        </p:txBody>
      </p:sp>
      <p:sp>
        <p:nvSpPr>
          <p:cNvPr id="2355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components to install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68484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(6)</a:t>
            </a:r>
            <a:endParaRPr lang="zh-TW" altLang="en-US" dirty="0"/>
          </a:p>
        </p:txBody>
      </p:sp>
      <p:sp>
        <p:nvSpPr>
          <p:cNvPr id="2458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Partitioning methods</a:t>
            </a:r>
          </a:p>
          <a:p>
            <a:pPr lvl="1"/>
            <a:r>
              <a:rPr lang="en-US" altLang="zh-TW" smtClean="0"/>
              <a:t>Shell – gpart(8)</a:t>
            </a:r>
            <a:r>
              <a:rPr lang="zh-TW" altLang="en-US" smtClean="0"/>
              <a:t>、</a:t>
            </a:r>
            <a:r>
              <a:rPr lang="en-US" altLang="zh-TW" smtClean="0"/>
              <a:t>fdisk(8)</a:t>
            </a:r>
            <a:r>
              <a:rPr lang="zh-TW" altLang="en-US" smtClean="0"/>
              <a:t>、</a:t>
            </a:r>
            <a:r>
              <a:rPr lang="en-US" altLang="zh-TW" smtClean="0"/>
              <a:t>bsdlabel(8)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mtClean="0"/>
              <a:t>Guided Root-on-ZFS</a:t>
            </a:r>
          </a:p>
          <a:p>
            <a:pPr lvl="1"/>
            <a:r>
              <a:rPr lang="en-US" altLang="zh-TW" smtClean="0"/>
              <a:t>Enter a pool name, disable forcing 4k sectors, enable or disable encryption</a:t>
            </a:r>
          </a:p>
          <a:p>
            <a:pPr lvl="1"/>
            <a:r>
              <a:rPr lang="en-US" altLang="zh-TW" smtClean="0"/>
              <a:t>Switch between GPT (recommended) and MBR partition table types, and select the amount of swap space</a:t>
            </a:r>
            <a:endParaRPr lang="zh-TW" altLang="en-US" smtClean="0"/>
          </a:p>
        </p:txBody>
      </p:sp>
      <p:pic>
        <p:nvPicPr>
          <p:cNvPr id="26627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90850"/>
            <a:ext cx="683895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(7) </a:t>
            </a:r>
            <a:r>
              <a:rPr lang="en-US" altLang="zh-TW" dirty="0"/>
              <a:t>Auto (ZFS)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mtClean="0"/>
              <a:t>Virtual Device type</a:t>
            </a:r>
          </a:p>
          <a:p>
            <a:pPr lvl="1"/>
            <a:r>
              <a:rPr lang="en-US" altLang="zh-TW" smtClean="0"/>
              <a:t>Stripe</a:t>
            </a:r>
          </a:p>
          <a:p>
            <a:pPr lvl="1"/>
            <a:r>
              <a:rPr lang="en-US" altLang="zh-TW" smtClean="0"/>
              <a:t>Mirror</a:t>
            </a:r>
          </a:p>
          <a:p>
            <a:pPr lvl="1"/>
            <a:r>
              <a:rPr lang="en-US" altLang="zh-TW" smtClean="0"/>
              <a:t>RAID10</a:t>
            </a:r>
          </a:p>
          <a:p>
            <a:pPr lvl="1"/>
            <a:r>
              <a:rPr lang="en-US" altLang="zh-TW" smtClean="0"/>
              <a:t>RAID-Z 1, 2, 3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8</a:t>
            </a:r>
            <a:r>
              <a:rPr lang="en-US" altLang="zh-TW" dirty="0" smtClean="0"/>
              <a:t>) </a:t>
            </a:r>
            <a:r>
              <a:rPr lang="en-US" altLang="zh-TW" dirty="0"/>
              <a:t>Auto (ZFS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28676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24" b="-1216"/>
          <a:stretch>
            <a:fillRect/>
          </a:stretch>
        </p:blipFill>
        <p:spPr bwMode="auto">
          <a:xfrm>
            <a:off x="3365500" y="1676400"/>
            <a:ext cx="56261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9" t="31671" r="28790" b="34164"/>
          <a:stretch>
            <a:fillRect/>
          </a:stretch>
        </p:blipFill>
        <p:spPr bwMode="auto">
          <a:xfrm>
            <a:off x="1355725" y="4422775"/>
            <a:ext cx="26670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27930" r="16093" b="30174"/>
          <a:stretch>
            <a:fillRect/>
          </a:stretch>
        </p:blipFill>
        <p:spPr bwMode="auto">
          <a:xfrm>
            <a:off x="4235450" y="5199063"/>
            <a:ext cx="38862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Outline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FreeBSD version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11.1-RELEASE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Installing 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From CD-ROM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From USB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內容版面配置區 3"/>
          <p:cNvSpPr>
            <a:spLocks noGrp="1"/>
          </p:cNvSpPr>
          <p:nvPr>
            <p:ph idx="1"/>
          </p:nvPr>
        </p:nvSpPr>
        <p:spPr>
          <a:xfrm>
            <a:off x="990600" y="1449388"/>
            <a:ext cx="7772400" cy="4648200"/>
          </a:xfrm>
        </p:spPr>
        <p:txBody>
          <a:bodyPr/>
          <a:lstStyle/>
          <a:p>
            <a:r>
              <a:rPr lang="en-US" altLang="zh-TW" smtClean="0"/>
              <a:t>Fetching </a:t>
            </a:r>
            <a:r>
              <a:rPr lang="en-US" altLang="zh-TW" smtClean="0">
                <a:sym typeface="Wingdings" panose="05000000000000000000" pitchFamily="2" charset="2"/>
              </a:rPr>
              <a:t> Checksum Verification  Extraction</a:t>
            </a:r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(9) </a:t>
            </a:r>
            <a:endParaRPr lang="zh-TW" altLang="en-US" dirty="0"/>
          </a:p>
        </p:txBody>
      </p:sp>
      <p:pic>
        <p:nvPicPr>
          <p:cNvPr id="30724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(10)</a:t>
            </a:r>
            <a:endParaRPr lang="zh-TW" altLang="en-US" dirty="0"/>
          </a:p>
        </p:txBody>
      </p:sp>
      <p:sp>
        <p:nvSpPr>
          <p:cNvPr id="327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Post-installation</a:t>
            </a:r>
          </a:p>
          <a:p>
            <a:pPr lvl="1"/>
            <a:r>
              <a:rPr lang="en-US" altLang="zh-TW" smtClean="0"/>
              <a:t>root password</a:t>
            </a:r>
          </a:p>
          <a:p>
            <a:pPr lvl="1"/>
            <a:r>
              <a:rPr lang="en-US" altLang="zh-TW" smtClean="0"/>
              <a:t>Network interfaces</a:t>
            </a:r>
          </a:p>
          <a:p>
            <a:pPr lvl="2"/>
            <a:r>
              <a:rPr lang="en-US" altLang="zh-TW" smtClean="0"/>
              <a:t>Wired – Static IPv4 / DHCP / Static IPv6 / SLAAC</a:t>
            </a:r>
          </a:p>
          <a:p>
            <a:pPr lvl="2"/>
            <a:r>
              <a:rPr lang="en-US" altLang="zh-TW" smtClean="0"/>
              <a:t>Wireless</a:t>
            </a:r>
          </a:p>
          <a:p>
            <a:pPr lvl="2"/>
            <a:r>
              <a:rPr lang="en-US" altLang="zh-TW" smtClean="0"/>
              <a:t>DNS</a:t>
            </a:r>
          </a:p>
          <a:p>
            <a:pPr lvl="1"/>
            <a:r>
              <a:rPr lang="en-US" altLang="zh-TW" smtClean="0"/>
              <a:t>Time Zone</a:t>
            </a:r>
          </a:p>
          <a:p>
            <a:pPr lvl="1"/>
            <a:r>
              <a:rPr lang="en-US" altLang="zh-TW" smtClean="0"/>
              <a:t>Services</a:t>
            </a:r>
          </a:p>
          <a:p>
            <a:pPr lvl="1"/>
            <a:r>
              <a:rPr lang="en-US" altLang="zh-TW" smtClean="0"/>
              <a:t>System security hardening options</a:t>
            </a:r>
          </a:p>
          <a:p>
            <a:pPr lvl="1"/>
            <a:r>
              <a:rPr lang="en-US" altLang="zh-TW" smtClean="0"/>
              <a:t>Add users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37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Setting the root Password</a:t>
            </a:r>
          </a:p>
          <a:p>
            <a:endParaRPr lang="zh-TW" altLang="en-US" smtClean="0"/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78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altLang="zh-TW" sz="2400" dirty="0" smtClean="0">
                <a:ea typeface="+mn-ea"/>
                <a:cs typeface="+mn-cs"/>
              </a:rPr>
              <a:t>Select a network </a:t>
            </a:r>
            <a:r>
              <a:rPr lang="en-US" altLang="zh-TW" sz="2400" dirty="0">
                <a:ea typeface="+mn-ea"/>
                <a:cs typeface="+mn-cs"/>
              </a:rPr>
              <a:t>interfaces</a:t>
            </a:r>
          </a:p>
          <a:p>
            <a:pPr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 IPv4 Networking</a:t>
            </a:r>
          </a:p>
          <a:p>
            <a:endParaRPr lang="zh-TW" altLang="en-US" smtClean="0"/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 IPv6 Networking</a:t>
            </a:r>
          </a:p>
          <a:p>
            <a:pPr lvl="1"/>
            <a:r>
              <a:rPr lang="en-US" altLang="zh-TW" smtClean="0"/>
              <a:t>IPv6 Stateless Address Auto configuration (SLAAC)</a:t>
            </a:r>
          </a:p>
          <a:p>
            <a:endParaRPr lang="en-US" altLang="zh-TW" b="1" smtClean="0"/>
          </a:p>
          <a:p>
            <a:endParaRPr lang="zh-TW" altLang="en-US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78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Configuring DNS</a:t>
            </a:r>
          </a:p>
          <a:p>
            <a:endParaRPr lang="zh-TW" altLang="en-US" smtClean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38915" name="內容版面配置區 2"/>
          <p:cNvSpPr>
            <a:spLocks noGrp="1"/>
          </p:cNvSpPr>
          <p:nvPr>
            <p:ph idx="1"/>
          </p:nvPr>
        </p:nvSpPr>
        <p:spPr>
          <a:xfrm>
            <a:off x="1020763" y="1447800"/>
            <a:ext cx="7772400" cy="4648200"/>
          </a:xfrm>
        </p:spPr>
        <p:txBody>
          <a:bodyPr/>
          <a:lstStyle/>
          <a:p>
            <a:r>
              <a:rPr lang="en-US" altLang="zh-TW" smtClean="0"/>
              <a:t>Setting the Time Zone</a:t>
            </a:r>
          </a:p>
          <a:p>
            <a:pPr lvl="1"/>
            <a:r>
              <a:rPr lang="en-US" altLang="zh-TW" smtClean="0"/>
              <a:t>5 Asia </a:t>
            </a: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/>
              <a:t>42 Taiwan</a:t>
            </a:r>
            <a:endParaRPr lang="zh-TW" altLang="en-US" smtClean="0"/>
          </a:p>
        </p:txBody>
      </p:sp>
      <p:pic>
        <p:nvPicPr>
          <p:cNvPr id="38916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7" t="8963" r="20876" b="10368"/>
          <a:stretch>
            <a:fillRect/>
          </a:stretch>
        </p:blipFill>
        <p:spPr bwMode="auto">
          <a:xfrm>
            <a:off x="4724400" y="2438400"/>
            <a:ext cx="3429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81" t="8188" r="22495" b="9930"/>
          <a:stretch>
            <a:fillRect/>
          </a:stretch>
        </p:blipFill>
        <p:spPr bwMode="auto">
          <a:xfrm>
            <a:off x="1166813" y="2209800"/>
            <a:ext cx="3411537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8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280025"/>
            <a:ext cx="34290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services to be enabled at boot</a:t>
            </a:r>
          </a:p>
          <a:p>
            <a:pPr lvl="1"/>
            <a:r>
              <a:rPr lang="en-US" altLang="zh-TW" smtClean="0"/>
              <a:t>Enable ntpd</a:t>
            </a:r>
          </a:p>
          <a:p>
            <a:pPr lvl="1"/>
            <a:r>
              <a:rPr lang="en-US" altLang="zh-TW" smtClean="0"/>
              <a:t>Disable dumpdev</a:t>
            </a:r>
            <a:endParaRPr lang="zh-TW" altLang="en-US" smtClean="0"/>
          </a:p>
        </p:txBody>
      </p:sp>
      <p:pic>
        <p:nvPicPr>
          <p:cNvPr id="39939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8580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Selecting system security hardening options</a:t>
            </a:r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FreeBSD  Version</a:t>
            </a:r>
            <a:endParaRPr lang="zh-TW" altLang="en-US" dirty="0" smtClean="0"/>
          </a:p>
        </p:txBody>
      </p:sp>
      <p:sp>
        <p:nvSpPr>
          <p:cNvPr id="614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419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Add Users</a:t>
            </a:r>
          </a:p>
          <a:p>
            <a:pPr lvl="1"/>
            <a:r>
              <a:rPr lang="en-US" altLang="zh-TW" sz="1600" smtClean="0"/>
              <a:t>Username - wangth</a:t>
            </a:r>
          </a:p>
          <a:p>
            <a:pPr lvl="1"/>
            <a:r>
              <a:rPr lang="en-US" altLang="zh-TW" sz="1600" smtClean="0"/>
              <a:t>Full name - Tse-Han Wang</a:t>
            </a:r>
          </a:p>
          <a:p>
            <a:pPr lvl="1"/>
            <a:r>
              <a:rPr lang="en-US" altLang="zh-TW" sz="1600" smtClean="0"/>
              <a:t>Uid - User ID. Typically left blank for default.</a:t>
            </a:r>
          </a:p>
          <a:p>
            <a:pPr lvl="1"/>
            <a:r>
              <a:rPr lang="en-US" altLang="zh-TW" sz="1600" smtClean="0"/>
              <a:t>Login group - The user's group.</a:t>
            </a:r>
          </a:p>
          <a:p>
            <a:pPr lvl="1"/>
            <a:r>
              <a:rPr lang="en-US" altLang="zh-TW" sz="1600" smtClean="0"/>
              <a:t>Invite </a:t>
            </a:r>
            <a:r>
              <a:rPr lang="en-US" altLang="zh-TW" sz="1600" i="1" smtClean="0"/>
              <a:t>user</a:t>
            </a:r>
            <a:r>
              <a:rPr lang="en-US" altLang="zh-TW" sz="1600" smtClean="0"/>
              <a:t> into other groups? - </a:t>
            </a:r>
            <a:r>
              <a:rPr lang="en-US" altLang="zh-TW" sz="1600" smtClean="0">
                <a:solidFill>
                  <a:srgbClr val="FF0000"/>
                </a:solidFill>
              </a:rPr>
              <a:t>wheel</a:t>
            </a:r>
          </a:p>
          <a:p>
            <a:pPr lvl="1"/>
            <a:r>
              <a:rPr lang="en-US" altLang="zh-TW" sz="1600" smtClean="0"/>
              <a:t>Login class - Typically left blank for default.</a:t>
            </a:r>
          </a:p>
          <a:p>
            <a:pPr lvl="1"/>
            <a:r>
              <a:rPr lang="en-US" altLang="zh-TW" sz="1600" smtClean="0"/>
              <a:t>Shell - The interactive shell for this user. CSCC use </a:t>
            </a:r>
            <a:r>
              <a:rPr lang="en-US" altLang="zh-TW" sz="1600" smtClean="0">
                <a:solidFill>
                  <a:srgbClr val="FF0000"/>
                </a:solidFill>
              </a:rPr>
              <a:t>tcsh</a:t>
            </a:r>
            <a:r>
              <a:rPr lang="en-US" altLang="zh-TW" sz="1600" smtClean="0"/>
              <a:t>.</a:t>
            </a:r>
          </a:p>
          <a:p>
            <a:pPr lvl="1"/>
            <a:r>
              <a:rPr lang="en-US" altLang="zh-TW" sz="1600" smtClean="0"/>
              <a:t>Home directory - The user's home directory. </a:t>
            </a:r>
          </a:p>
          <a:p>
            <a:pPr lvl="1"/>
            <a:r>
              <a:rPr lang="en-US" altLang="zh-TW" sz="1600" smtClean="0"/>
              <a:t>Home directory permissions - The default is usually correct.</a:t>
            </a:r>
          </a:p>
          <a:p>
            <a:pPr lvl="1"/>
            <a:r>
              <a:rPr lang="en-US" altLang="zh-TW" sz="1600" smtClean="0"/>
              <a:t>Use password-based authentication? - Typically "yes".</a:t>
            </a:r>
          </a:p>
          <a:p>
            <a:pPr lvl="1"/>
            <a:r>
              <a:rPr lang="en-US" altLang="zh-TW" sz="1600" smtClean="0"/>
              <a:t>Use an empty password? - Typically "no".</a:t>
            </a:r>
          </a:p>
          <a:p>
            <a:pPr lvl="1"/>
            <a:r>
              <a:rPr lang="en-US" altLang="zh-TW" sz="1600" smtClean="0"/>
              <a:t>Use a random password? - Typically "no".</a:t>
            </a:r>
          </a:p>
          <a:p>
            <a:pPr lvl="1"/>
            <a:r>
              <a:rPr lang="en-US" altLang="zh-TW" sz="1600" smtClean="0"/>
              <a:t>Enter password - The actual password for this user. </a:t>
            </a:r>
          </a:p>
          <a:p>
            <a:pPr lvl="1"/>
            <a:r>
              <a:rPr lang="en-US" altLang="zh-TW" sz="1600" smtClean="0"/>
              <a:t>Enter password again - The password must be typed again for verification.</a:t>
            </a:r>
          </a:p>
          <a:p>
            <a:pPr lvl="1"/>
            <a:r>
              <a:rPr lang="en-US" altLang="zh-TW" sz="1600" smtClean="0"/>
              <a:t>Lock out the account after creation? - Typically "no".</a:t>
            </a:r>
            <a:endParaRPr lang="en-US" altLang="zh-TW" smtClean="0"/>
          </a:p>
          <a:p>
            <a:pPr lvl="2"/>
            <a:endParaRPr lang="zh-TW" alt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Post-installation</a:t>
            </a:r>
            <a:endParaRPr lang="zh-TW" altLang="en-US" dirty="0"/>
          </a:p>
        </p:txBody>
      </p:sp>
      <p:sp>
        <p:nvSpPr>
          <p:cNvPr id="43011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Final Configuration</a:t>
            </a:r>
          </a:p>
          <a:p>
            <a:endParaRPr lang="zh-TW" altLang="en-US" smtClean="0"/>
          </a:p>
        </p:txBody>
      </p:sp>
      <p:pic>
        <p:nvPicPr>
          <p:cNvPr id="430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858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FreeBSD Handbook</a:t>
            </a:r>
            <a:endParaRPr lang="zh-TW" altLang="en-US" dirty="0"/>
          </a:p>
        </p:txBody>
      </p:sp>
      <p:sp>
        <p:nvSpPr>
          <p:cNvPr id="440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Chapter 2. Installing FreeBSD (FreeBSD 9.0 Release and Later)</a:t>
            </a:r>
          </a:p>
          <a:p>
            <a:pPr lvl="1"/>
            <a:r>
              <a:rPr lang="en-US" altLang="zh-TW" smtClean="0">
                <a:hlinkClick r:id="rId2"/>
              </a:rPr>
              <a:t>http://www.tw.freebsd.org/doc/en/books/handbook/bsdinstall.html</a:t>
            </a:r>
            <a:endParaRPr lang="en-US" altLang="zh-TW" smtClean="0"/>
          </a:p>
          <a:p>
            <a:r>
              <a:rPr lang="en-US" altLang="zh-TW" smtClean="0"/>
              <a:t>Chinese resources</a:t>
            </a:r>
          </a:p>
          <a:p>
            <a:pPr lvl="1"/>
            <a:r>
              <a:rPr lang="en-US" altLang="zh-TW" smtClean="0">
                <a:hlinkClick r:id="rId3"/>
              </a:rPr>
              <a:t>http://www.tw.freebsd.org/doc/zh_TW/books/handbook/install.html</a:t>
            </a:r>
            <a:endParaRPr lang="en-US" altLang="zh-TW" smtClean="0"/>
          </a:p>
          <a:p>
            <a:pPr lvl="1"/>
            <a:r>
              <a:rPr lang="en-US" altLang="zh-TW" smtClean="0"/>
              <a:t>Chapter 2 Installing FreeBSD 8.</a:t>
            </a:r>
            <a:r>
              <a:rPr lang="en-US" altLang="zh-TW" i="1" smtClean="0"/>
              <a:t>X</a:t>
            </a:r>
            <a:r>
              <a:rPr lang="en-US" altLang="zh-TW" smtClean="0"/>
              <a:t> and Earlier</a:t>
            </a:r>
          </a:p>
          <a:p>
            <a:pPr lvl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45059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bsdinstall – Manual (UFS)</a:t>
            </a:r>
            <a:endParaRPr lang="zh-TW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Manual (UFS)</a:t>
            </a:r>
            <a:endParaRPr lang="zh-TW" altLang="en-US" dirty="0"/>
          </a:p>
        </p:txBody>
      </p:sp>
      <p:sp>
        <p:nvSpPr>
          <p:cNvPr id="460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 result</a:t>
            </a:r>
            <a:endParaRPr lang="zh-TW" altLang="en-US" smtClean="0"/>
          </a:p>
        </p:txBody>
      </p:sp>
      <p:pic>
        <p:nvPicPr>
          <p:cNvPr id="46084" name="Picture 2" descr="http://www.freebsd.org/doc/handbook/bsdinstall/bsdinstall-part-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0" y="21336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7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471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</a:t>
            </a:r>
          </a:p>
          <a:p>
            <a:pPr lvl="1"/>
            <a:r>
              <a:rPr lang="en-US" altLang="zh-TW" smtClean="0"/>
              <a:t>Select disk</a:t>
            </a:r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How to partition the disk</a:t>
            </a:r>
          </a:p>
          <a:p>
            <a:pPr lvl="2"/>
            <a:r>
              <a:rPr lang="en-US" altLang="zh-TW" smtClean="0"/>
              <a:t>Entire Disk</a:t>
            </a:r>
          </a:p>
          <a:p>
            <a:pPr lvl="2"/>
            <a:r>
              <a:rPr lang="en-US" altLang="zh-TW" smtClean="0"/>
              <a:t>Partition – use free space</a:t>
            </a:r>
            <a:endParaRPr lang="zh-TW" altLang="en-US" smtClean="0"/>
          </a:p>
        </p:txBody>
      </p:sp>
      <p:pic>
        <p:nvPicPr>
          <p:cNvPr id="47108" name="Picture 2" descr="http://www.freebsd.org/doc/handbook/bsdinstall/bsdinstall-part-guided-dis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0" t="22066" r="17599" b="29677"/>
          <a:stretch>
            <a:fillRect/>
          </a:stretch>
        </p:blipFill>
        <p:spPr bwMode="auto">
          <a:xfrm>
            <a:off x="4038600" y="1524000"/>
            <a:ext cx="4700588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4" descr="http://www.freebsd.org/doc/handbook/bsdinstall/bsdinstall-part-entire-par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5" t="26129" r="22258" b="33614"/>
          <a:stretch>
            <a:fillRect/>
          </a:stretch>
        </p:blipFill>
        <p:spPr bwMode="auto">
          <a:xfrm>
            <a:off x="4648200" y="4105275"/>
            <a:ext cx="39624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8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491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Manual Partitioning</a:t>
            </a:r>
            <a:endParaRPr lang="zh-TW" altLang="en-US" smtClean="0"/>
          </a:p>
        </p:txBody>
      </p:sp>
      <p:pic>
        <p:nvPicPr>
          <p:cNvPr id="49156" name="Picture 2" descr="http://www.freebsd.org/doc/handbook/bsdinstall/bsdinstall-part-manual-cre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9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01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Choose a partitioning scheme</a:t>
            </a:r>
          </a:p>
          <a:p>
            <a:pPr lvl="1"/>
            <a:r>
              <a:rPr lang="en-US" altLang="zh-TW" smtClean="0"/>
              <a:t>Master Boot Record (MBR)</a:t>
            </a:r>
          </a:p>
          <a:p>
            <a:pPr lvl="2"/>
            <a:r>
              <a:rPr lang="en-US" altLang="zh-TW" smtClean="0"/>
              <a:t>4 Primary Partition, 1 Extended Partition, multiple Logical Partition</a:t>
            </a:r>
          </a:p>
          <a:p>
            <a:pPr lvl="1"/>
            <a:r>
              <a:rPr lang="en-US" altLang="zh-TW" smtClean="0"/>
              <a:t>GUID Partition Table (GPT)</a:t>
            </a:r>
          </a:p>
          <a:p>
            <a:pPr lvl="2"/>
            <a:r>
              <a:rPr lang="en-US" altLang="zh-TW" smtClean="0"/>
              <a:t>128 Partitions per disk</a:t>
            </a:r>
          </a:p>
          <a:p>
            <a:pPr lvl="1"/>
            <a:r>
              <a:rPr lang="en-US" altLang="zh-TW" smtClean="0">
                <a:solidFill>
                  <a:srgbClr val="FF0000"/>
                </a:solidFill>
              </a:rPr>
              <a:t>DON’T use BSD!!!</a:t>
            </a:r>
            <a:endParaRPr lang="zh-TW" altLang="en-US" smtClean="0">
              <a:solidFill>
                <a:srgbClr val="FF0000"/>
              </a:solidFill>
            </a:endParaRPr>
          </a:p>
        </p:txBody>
      </p:sp>
      <p:pic>
        <p:nvPicPr>
          <p:cNvPr id="50180" name="Picture 2" descr="http://www.freebsd.org/doc/handbook/bsdinstall/bsdinstall-part-manual-partsche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86200"/>
            <a:ext cx="5002213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10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12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Add partitions</a:t>
            </a:r>
          </a:p>
          <a:p>
            <a:pPr lvl="1"/>
            <a:r>
              <a:rPr lang="en-US" altLang="zh-TW" smtClean="0"/>
              <a:t>freebsd-boot</a:t>
            </a:r>
          </a:p>
          <a:p>
            <a:pPr lvl="2"/>
            <a:r>
              <a:rPr lang="en-US" altLang="zh-TW" smtClean="0"/>
              <a:t>FreeBSD boot code. This partition must be first on the disk.</a:t>
            </a:r>
          </a:p>
        </p:txBody>
      </p:sp>
      <p:pic>
        <p:nvPicPr>
          <p:cNvPr id="51204" name="Picture 2" descr="http://www.freebsd.org/doc/handbook/bsdinstall/bsdinstall-part-manual-add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2" t="14130" r="14909" b="16968"/>
          <a:stretch>
            <a:fillRect/>
          </a:stretch>
        </p:blipFill>
        <p:spPr bwMode="auto">
          <a:xfrm>
            <a:off x="2057400" y="2971800"/>
            <a:ext cx="4984750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bsdinstall</a:t>
            </a:r>
            <a:r>
              <a:rPr lang="en-US" altLang="zh-TW" dirty="0" smtClean="0"/>
              <a:t> – (</a:t>
            </a:r>
            <a:r>
              <a:rPr lang="en-US" altLang="zh-TW" dirty="0"/>
              <a:t>11</a:t>
            </a:r>
            <a:r>
              <a:rPr lang="en-US" altLang="zh-TW" dirty="0" smtClean="0"/>
              <a:t>) Manual</a:t>
            </a:r>
            <a:endParaRPr lang="zh-TW" altLang="en-US" dirty="0"/>
          </a:p>
        </p:txBody>
      </p:sp>
      <p:sp>
        <p:nvSpPr>
          <p:cNvPr id="522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Final confirmation</a:t>
            </a:r>
            <a:endParaRPr lang="zh-TW" altLang="en-US" smtClean="0"/>
          </a:p>
        </p:txBody>
      </p:sp>
      <p:pic>
        <p:nvPicPr>
          <p:cNvPr id="52228" name="Picture 2" descr="http://www.freebsd.org/doc/handbook/bsdinstall/bsdinstall-final-confirm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6858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Branches/Tags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51816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parallel development branches:</a:t>
            </a:r>
          </a:p>
          <a:p>
            <a:pPr lvl="1" eaLnBrk="1" hangingPunct="1"/>
            <a:r>
              <a:rPr lang="en-US" altLang="zh-TW" i="1" smtClean="0">
                <a:ea typeface="新細明體" panose="02020500000000000000" pitchFamily="18" charset="-120"/>
              </a:rPr>
              <a:t>-RELEASE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Latest Release Version: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11.1 (July</a:t>
            </a:r>
            <a:r>
              <a:rPr lang="en-US" altLang="zh-TW" smtClean="0"/>
              <a:t>, 2017</a:t>
            </a:r>
            <a:r>
              <a:rPr lang="en-US" altLang="zh-TW" smtClean="0">
                <a:ea typeface="新細明體" panose="02020500000000000000" pitchFamily="18" charset="-120"/>
              </a:rPr>
              <a:t>)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http://www.freebsd.org/releases/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Upcoming 10.4 (</a:t>
            </a:r>
            <a:r>
              <a:rPr lang="en-US" altLang="zh-TW" smtClean="0"/>
              <a:t>October, 2017</a:t>
            </a:r>
            <a:r>
              <a:rPr lang="en-US" altLang="zh-TW" smtClean="0">
                <a:ea typeface="新細明體" panose="02020500000000000000" pitchFamily="18" charset="-120"/>
              </a:rPr>
              <a:t>)</a:t>
            </a:r>
          </a:p>
          <a:p>
            <a:pPr lvl="3" eaLnBrk="1" hangingPunct="1"/>
            <a:r>
              <a:rPr lang="en-US" altLang="zh-TW" smtClean="0">
                <a:hlinkClick r:id="rId3"/>
              </a:rPr>
              <a:t>https://www.freebsd.org/releases/10.4R/schedule.html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smtClean="0">
                <a:ea typeface="新細明體" panose="02020500000000000000" pitchFamily="18" charset="-120"/>
              </a:rPr>
              <a:t>-STABLE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Tested new features and bug fixes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MFC: Merge From Current</a:t>
            </a:r>
            <a:endParaRPr lang="en-US" altLang="zh-TW" b="1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i="1" smtClean="0">
                <a:ea typeface="新細明體" panose="02020500000000000000" pitchFamily="18" charset="-120"/>
              </a:rPr>
              <a:t>-CURRENT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Working space for FreeBSD developers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Current version: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12.0-CURRENT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  <a:hlinkClick r:id="rId4"/>
              </a:rPr>
              <a:t>http://www.freebsd.org/releng/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Version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FreeBSD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dirty="0" smtClean="0">
                <a:ea typeface="新細明體" pitchFamily="18" charset="-120"/>
              </a:rPr>
              <a:t>A.B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.C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dirty="0" smtClean="0">
                <a:ea typeface="新細明體" pitchFamily="18" charset="-120"/>
              </a:rPr>
              <a:t>Type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A: major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B: minor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C: slight patch version number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Type: version type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PRERELEASE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BETA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RC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RELEASE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STABLE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CURRENT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FreeBSD  Installation</a:t>
            </a:r>
            <a:endParaRPr lang="zh-TW" altLang="en-US" dirty="0" smtClean="0"/>
          </a:p>
        </p:txBody>
      </p:sp>
      <p:sp>
        <p:nvSpPr>
          <p:cNvPr id="1126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FreeBSD View of Disk (1)</a:t>
            </a:r>
            <a:endParaRPr lang="zh-TW" altLang="en-US" dirty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Guided partitioning layout between UFS and Root on ZFS</a:t>
            </a:r>
            <a:endParaRPr lang="zh-TW" altLang="en-US" smtClean="0"/>
          </a:p>
        </p:txBody>
      </p:sp>
      <p:graphicFrame>
        <p:nvGraphicFramePr>
          <p:cNvPr id="4" name="Group 12"/>
          <p:cNvGraphicFramePr>
            <a:graphicFrameLocks noGrp="1"/>
          </p:cNvGraphicFramePr>
          <p:nvPr/>
        </p:nvGraphicFramePr>
        <p:xfrm>
          <a:off x="685800" y="2514600"/>
          <a:ext cx="2057400" cy="2495550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(/dev/ada0p1)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(/dev/ada0p2)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(/dev/ada0p3)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48"/>
          <p:cNvGraphicFramePr>
            <a:graphicFrameLocks noGrp="1"/>
          </p:cNvGraphicFramePr>
          <p:nvPr/>
        </p:nvGraphicFramePr>
        <p:xfrm>
          <a:off x="3468688" y="298450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-boot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0" name="Line 68"/>
          <p:cNvSpPr>
            <a:spLocks noChangeShapeType="1"/>
          </p:cNvSpPr>
          <p:nvPr/>
        </p:nvSpPr>
        <p:spPr bwMode="auto">
          <a:xfrm>
            <a:off x="2747963" y="3200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7" name="Group 48"/>
          <p:cNvGraphicFramePr>
            <a:graphicFrameLocks noGrp="1"/>
          </p:cNvGraphicFramePr>
          <p:nvPr/>
        </p:nvGraphicFramePr>
        <p:xfrm>
          <a:off x="3489325" y="380682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freebsd-ufs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7" name="Line 68"/>
          <p:cNvSpPr>
            <a:spLocks noChangeShapeType="1"/>
          </p:cNvSpPr>
          <p:nvPr/>
        </p:nvSpPr>
        <p:spPr bwMode="auto">
          <a:xfrm>
            <a:off x="2768600" y="40227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9" name="Group 48"/>
          <p:cNvGraphicFramePr>
            <a:graphicFrameLocks noGrp="1"/>
          </p:cNvGraphicFramePr>
          <p:nvPr/>
        </p:nvGraphicFramePr>
        <p:xfrm>
          <a:off x="3468688" y="452437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4" name="Line 68"/>
          <p:cNvSpPr>
            <a:spLocks noChangeShapeType="1"/>
          </p:cNvSpPr>
          <p:nvPr/>
        </p:nvSpPr>
        <p:spPr bwMode="auto">
          <a:xfrm>
            <a:off x="2747963" y="47402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1" name="Group 12"/>
          <p:cNvGraphicFramePr>
            <a:graphicFrameLocks noGrp="1"/>
          </p:cNvGraphicFramePr>
          <p:nvPr/>
        </p:nvGraphicFramePr>
        <p:xfrm>
          <a:off x="4924425" y="2479675"/>
          <a:ext cx="2057400" cy="2495550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(/dev/ada0p1)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(/dev/ada0p2)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(/dev/ada0p3)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48"/>
          <p:cNvGraphicFramePr>
            <a:graphicFrameLocks noGrp="1"/>
          </p:cNvGraphicFramePr>
          <p:nvPr/>
        </p:nvGraphicFramePr>
        <p:xfrm>
          <a:off x="7707313" y="2949575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-boot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43" name="Line 68"/>
          <p:cNvSpPr>
            <a:spLocks noChangeShapeType="1"/>
          </p:cNvSpPr>
          <p:nvPr/>
        </p:nvSpPr>
        <p:spPr bwMode="auto">
          <a:xfrm>
            <a:off x="6986588" y="31654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4" name="Group 48"/>
          <p:cNvGraphicFramePr>
            <a:graphicFrameLocks noGrp="1"/>
          </p:cNvGraphicFramePr>
          <p:nvPr/>
        </p:nvGraphicFramePr>
        <p:xfrm>
          <a:off x="7727950" y="377190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0" name="Line 68"/>
          <p:cNvSpPr>
            <a:spLocks noChangeShapeType="1"/>
          </p:cNvSpPr>
          <p:nvPr/>
        </p:nvSpPr>
        <p:spPr bwMode="auto">
          <a:xfrm>
            <a:off x="7007225" y="3987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16" name="Group 48"/>
          <p:cNvGraphicFramePr>
            <a:graphicFrameLocks noGrp="1"/>
          </p:cNvGraphicFramePr>
          <p:nvPr/>
        </p:nvGraphicFramePr>
        <p:xfrm>
          <a:off x="7707313" y="4489450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zfs0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7" name="Line 68"/>
          <p:cNvSpPr>
            <a:spLocks noChangeShapeType="1"/>
          </p:cNvSpPr>
          <p:nvPr/>
        </p:nvSpPr>
        <p:spPr bwMode="auto">
          <a:xfrm>
            <a:off x="6986588" y="47053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FreeBSD </a:t>
            </a:r>
            <a:r>
              <a:rPr lang="en-US" altLang="zh-TW" dirty="0" smtClean="0">
                <a:ea typeface="新細明體" pitchFamily="18" charset="-120"/>
              </a:rPr>
              <a:t>View </a:t>
            </a:r>
            <a:r>
              <a:rPr lang="en-US" altLang="zh-TW" dirty="0">
                <a:ea typeface="新細明體" pitchFamily="18" charset="-120"/>
              </a:rPr>
              <a:t>of Disk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  <a:endParaRPr lang="en-US" altLang="zh-TW" dirty="0">
              <a:ea typeface="新細明體" pitchFamily="18" charset="-120"/>
            </a:endParaRPr>
          </a:p>
        </p:txBody>
      </p:sp>
      <p:graphicFrame>
        <p:nvGraphicFramePr>
          <p:cNvPr id="22532" name="Group 4"/>
          <p:cNvGraphicFramePr>
            <a:graphicFrameLocks noGrp="1"/>
          </p:cNvGraphicFramePr>
          <p:nvPr/>
        </p:nvGraphicFramePr>
        <p:xfrm>
          <a:off x="1644650" y="6065838"/>
          <a:ext cx="2289175" cy="639762"/>
        </p:xfrm>
        <a:graphic>
          <a:graphicData uri="http://schemas.openxmlformats.org/drawingml/2006/table">
            <a:tbl>
              <a:tblPr/>
              <a:tblGrid>
                <a:gridCol w="1146175"/>
                <a:gridCol w="1143000"/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 Drive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NTFS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40" name="Group 12"/>
          <p:cNvGraphicFramePr>
            <a:graphicFrameLocks noGrp="1"/>
          </p:cNvGraphicFramePr>
          <p:nvPr/>
        </p:nvGraphicFramePr>
        <p:xfrm>
          <a:off x="1789113" y="1816100"/>
          <a:ext cx="2057400" cy="3255963"/>
        </p:xfrm>
        <a:graphic>
          <a:graphicData uri="http://schemas.openxmlformats.org/drawingml/2006/table">
            <a:tbl>
              <a:tblPr/>
              <a:tblGrid>
                <a:gridCol w="20574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(ada0s1)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(ada0s2)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(ada0s3)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(ada0s4)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54" name="Group 26"/>
          <p:cNvGraphicFramePr>
            <a:graphicFrameLocks noGrp="1"/>
          </p:cNvGraphicFramePr>
          <p:nvPr/>
        </p:nvGraphicFramePr>
        <p:xfrm>
          <a:off x="4524375" y="2320925"/>
          <a:ext cx="2736850" cy="395288"/>
        </p:xfrm>
        <a:graphic>
          <a:graphicData uri="http://schemas.openxmlformats.org/drawingml/2006/table">
            <a:tbl>
              <a:tblPr/>
              <a:tblGrid>
                <a:gridCol w="273685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Windows XP (NTFS)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60" name="Group 32"/>
          <p:cNvGraphicFramePr>
            <a:graphicFrameLocks noGrp="1"/>
          </p:cNvGraphicFramePr>
          <p:nvPr/>
        </p:nvGraphicFramePr>
        <p:xfrm>
          <a:off x="4524375" y="3760788"/>
          <a:ext cx="2514600" cy="2371725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bsdlabel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ada0s3e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76" name="Group 48"/>
          <p:cNvGraphicFramePr>
            <a:graphicFrameLocks noGrp="1"/>
          </p:cNvGraphicFramePr>
          <p:nvPr/>
        </p:nvGraphicFramePr>
        <p:xfrm>
          <a:off x="7766050" y="4192588"/>
          <a:ext cx="1295400" cy="3651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 (root)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82" name="Group 54"/>
          <p:cNvGraphicFramePr>
            <a:graphicFrameLocks noGrp="1"/>
          </p:cNvGraphicFramePr>
          <p:nvPr/>
        </p:nvGraphicFramePr>
        <p:xfrm>
          <a:off x="7766050" y="4624388"/>
          <a:ext cx="838200" cy="446087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446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swap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88" name="Group 60"/>
          <p:cNvGraphicFramePr>
            <a:graphicFrameLocks noGrp="1"/>
          </p:cNvGraphicFramePr>
          <p:nvPr/>
        </p:nvGraphicFramePr>
        <p:xfrm>
          <a:off x="7766050" y="5705475"/>
          <a:ext cx="990600" cy="395288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/home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78" name="Line 66"/>
          <p:cNvSpPr>
            <a:spLocks noChangeShapeType="1"/>
          </p:cNvSpPr>
          <p:nvPr/>
        </p:nvSpPr>
        <p:spPr bwMode="auto">
          <a:xfrm>
            <a:off x="3876675" y="25368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79" name="Line 67"/>
          <p:cNvSpPr>
            <a:spLocks noChangeShapeType="1"/>
          </p:cNvSpPr>
          <p:nvPr/>
        </p:nvSpPr>
        <p:spPr bwMode="auto">
          <a:xfrm>
            <a:off x="3876675" y="3976688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0" name="Line 68"/>
          <p:cNvSpPr>
            <a:spLocks noChangeShapeType="1"/>
          </p:cNvSpPr>
          <p:nvPr/>
        </p:nvSpPr>
        <p:spPr bwMode="auto">
          <a:xfrm>
            <a:off x="7045325" y="44084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1" name="Line 69"/>
          <p:cNvSpPr>
            <a:spLocks noChangeShapeType="1"/>
          </p:cNvSpPr>
          <p:nvPr/>
        </p:nvSpPr>
        <p:spPr bwMode="auto">
          <a:xfrm>
            <a:off x="7045325" y="47688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2" name="Line 70"/>
          <p:cNvSpPr>
            <a:spLocks noChangeShapeType="1"/>
          </p:cNvSpPr>
          <p:nvPr/>
        </p:nvSpPr>
        <p:spPr bwMode="auto">
          <a:xfrm>
            <a:off x="7045325" y="59213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3" name="Line 71"/>
          <p:cNvSpPr>
            <a:spLocks noChangeShapeType="1"/>
          </p:cNvSpPr>
          <p:nvPr/>
        </p:nvSpPr>
        <p:spPr bwMode="auto">
          <a:xfrm>
            <a:off x="3876675" y="32559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3384" name="Line 72"/>
          <p:cNvSpPr>
            <a:spLocks noChangeShapeType="1"/>
          </p:cNvSpPr>
          <p:nvPr/>
        </p:nvSpPr>
        <p:spPr bwMode="auto">
          <a:xfrm>
            <a:off x="2797175" y="50561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22601" name="Group 73"/>
          <p:cNvGraphicFramePr>
            <a:graphicFrameLocks noGrp="1"/>
          </p:cNvGraphicFramePr>
          <p:nvPr/>
        </p:nvGraphicFramePr>
        <p:xfrm>
          <a:off x="1500188" y="5345113"/>
          <a:ext cx="2808287" cy="395287"/>
        </p:xfrm>
        <a:graphic>
          <a:graphicData uri="http://schemas.openxmlformats.org/drawingml/2006/table">
            <a:tbl>
              <a:tblPr/>
              <a:tblGrid>
                <a:gridCol w="2808287"/>
              </a:tblGrid>
              <a:tr h="395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Extended Partiton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91" name="Line 79"/>
          <p:cNvSpPr>
            <a:spLocks noChangeShapeType="1"/>
          </p:cNvSpPr>
          <p:nvPr/>
        </p:nvSpPr>
        <p:spPr bwMode="auto">
          <a:xfrm>
            <a:off x="2797175" y="57769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22608" name="Group 80"/>
          <p:cNvGraphicFramePr>
            <a:graphicFrameLocks noGrp="1"/>
          </p:cNvGraphicFramePr>
          <p:nvPr/>
        </p:nvGraphicFramePr>
        <p:xfrm>
          <a:off x="4524375" y="3040063"/>
          <a:ext cx="2435225" cy="395287"/>
        </p:xfrm>
        <a:graphic>
          <a:graphicData uri="http://schemas.openxmlformats.org/drawingml/2006/table">
            <a:tbl>
              <a:tblPr/>
              <a:tblGrid>
                <a:gridCol w="2435225"/>
              </a:tblGrid>
              <a:tr h="395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(EXT4FS)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View of Disk (3)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572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What is the meaning of </a:t>
            </a:r>
            <a:r>
              <a:rPr lang="en-US" altLang="zh-TW" b="1" u="sng" smtClean="0">
                <a:ea typeface="新細明體" panose="02020500000000000000" pitchFamily="18" charset="-120"/>
              </a:rPr>
              <a:t>ada0s1a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Disk name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ada :	IDE, SATA</a:t>
            </a:r>
            <a:endParaRPr lang="en-US" altLang="zh-TW" i="1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da:	SCSI, usb stick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Slice is equal to the </a:t>
            </a:r>
            <a:r>
              <a:rPr lang="en-US" altLang="zh-TW" u="sng" smtClean="0">
                <a:ea typeface="新細明體" panose="02020500000000000000" pitchFamily="18" charset="-120"/>
                <a:sym typeface="Wingdings" panose="05000000000000000000" pitchFamily="2" charset="2"/>
              </a:rPr>
              <a:t>partition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 of common use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Primary partition: s1 ~ s4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Extended partition: s5 ~ s</a:t>
            </a:r>
            <a:r>
              <a:rPr lang="en-US" altLang="zh-TW" i="1" smtClean="0">
                <a:ea typeface="新細明體" panose="02020500000000000000" pitchFamily="18" charset="-120"/>
                <a:sym typeface="Wingdings" panose="05000000000000000000" pitchFamily="2" charset="2"/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Label in each slice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a: root partition /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b: swap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c: entire slice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defgh: /usr, /home,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  <a:sym typeface="Wingdings" panose="05000000000000000000" pitchFamily="2" charset="2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>
            <p:ph sz="half" idx="4294967295"/>
          </p:nvPr>
        </p:nvGraphicFramePr>
        <p:xfrm>
          <a:off x="5791200" y="1828800"/>
          <a:ext cx="3009900" cy="2606675"/>
        </p:xfrm>
        <a:graphic>
          <a:graphicData uri="http://schemas.openxmlformats.org/drawingml/2006/table">
            <a:tbl>
              <a:tblPr/>
              <a:tblGrid>
                <a:gridCol w="3009900"/>
              </a:tblGrid>
              <a:tr h="3809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(/dev/ada0s1)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(/dev/ada0s2)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(/dev/ada0s3)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 (/dev/ada0s4)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5791200" y="5549900"/>
          <a:ext cx="3003550" cy="927100"/>
        </p:xfrm>
        <a:graphic>
          <a:graphicData uri="http://schemas.openxmlformats.org/drawingml/2006/table">
            <a:tbl>
              <a:tblPr/>
              <a:tblGrid>
                <a:gridCol w="1501775"/>
                <a:gridCol w="1501775"/>
              </a:tblGrid>
              <a:tr h="927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Slice 5</a:t>
                      </a:r>
                      <a:b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(/dev/ada0s5)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Slice 6</a:t>
                      </a:r>
                      <a:b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(/dev/ada0s6)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86" name="AutoShape 54"/>
          <p:cNvSpPr>
            <a:spLocks noChangeArrowheads="1"/>
          </p:cNvSpPr>
          <p:nvPr/>
        </p:nvSpPr>
        <p:spPr bwMode="auto">
          <a:xfrm>
            <a:off x="5638800" y="3733800"/>
            <a:ext cx="3276600" cy="1676400"/>
          </a:xfrm>
          <a:prstGeom prst="downArrowCallout">
            <a:avLst>
              <a:gd name="adj1" fmla="val 35797"/>
              <a:gd name="adj2" fmla="val 48864"/>
              <a:gd name="adj3" fmla="val 18560"/>
              <a:gd name="adj4" fmla="val 45361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17010</TotalTime>
  <Words>711</Words>
  <Application>Microsoft Office PowerPoint</Application>
  <PresentationFormat>如螢幕大小 (4:3)</PresentationFormat>
  <Paragraphs>245</Paragraphs>
  <Slides>39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39</vt:i4>
      </vt:variant>
    </vt:vector>
  </HeadingPairs>
  <TitlesOfParts>
    <vt:vector size="49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Futura Md BT</vt:lpstr>
      <vt:lpstr>Verdana</vt:lpstr>
      <vt:lpstr>Computer Center</vt:lpstr>
      <vt:lpstr>FreeBSD</vt:lpstr>
      <vt:lpstr>Outline </vt:lpstr>
      <vt:lpstr>FreeBSD  Version</vt:lpstr>
      <vt:lpstr>FreeBSD Branches/Tags</vt:lpstr>
      <vt:lpstr>FreeBSD Version</vt:lpstr>
      <vt:lpstr>FreeBSD  Installation</vt:lpstr>
      <vt:lpstr>FreeBSD View of Disk (1)</vt:lpstr>
      <vt:lpstr>FreeBSD View of Disk (2)</vt:lpstr>
      <vt:lpstr>FreeBSD View of Disk (3)</vt:lpstr>
      <vt:lpstr>Knowing Your Hardware </vt:lpstr>
      <vt:lpstr>Pre-Installation Tasks</vt:lpstr>
      <vt:lpstr>bsdinstall – (1)</vt:lpstr>
      <vt:lpstr>bsdinstall – (2)</vt:lpstr>
      <vt:lpstr>bsdinstall – (3)</vt:lpstr>
      <vt:lpstr>bsdinstall – (4)</vt:lpstr>
      <vt:lpstr>bsdinstall – (5)</vt:lpstr>
      <vt:lpstr>bsdinstall – (6)</vt:lpstr>
      <vt:lpstr>bsdinstall – (7) Auto (ZFS)</vt:lpstr>
      <vt:lpstr>bsdinstall – (8) Auto (ZFS)</vt:lpstr>
      <vt:lpstr>bsdinstall – (9) </vt:lpstr>
      <vt:lpstr>bsdinstall – (10)</vt:lpstr>
      <vt:lpstr>Post-installation 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Post-installation</vt:lpstr>
      <vt:lpstr>FreeBSD Handbook</vt:lpstr>
      <vt:lpstr>Appendix</vt:lpstr>
      <vt:lpstr>bsdinstall – Manual (UFS)</vt:lpstr>
      <vt:lpstr>bsdinstall – (7) Manual</vt:lpstr>
      <vt:lpstr>bsdinstall – (8) Manual</vt:lpstr>
      <vt:lpstr>bsdinstall – (9) Manual</vt:lpstr>
      <vt:lpstr>bsdinstall – (10) Manual</vt:lpstr>
      <vt:lpstr>bsdinstall – (11) Manual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FreeBSD</dc:title>
  <dc:creator>Tse-Han Wang</dc:creator>
  <cp:lastModifiedBy>Tse-Han Wang</cp:lastModifiedBy>
  <cp:revision>1031</cp:revision>
  <cp:lastPrinted>1601-01-01T00:00:00Z</cp:lastPrinted>
  <dcterms:created xsi:type="dcterms:W3CDTF">1601-01-01T00:00:00Z</dcterms:created>
  <dcterms:modified xsi:type="dcterms:W3CDTF">2017-10-04T08:56:32Z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