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0"/>
  </p:notesMasterIdLst>
  <p:sldIdLst>
    <p:sldId id="256" r:id="rId2"/>
    <p:sldId id="257" r:id="rId3"/>
    <p:sldId id="280" r:id="rId4"/>
    <p:sldId id="281" r:id="rId5"/>
    <p:sldId id="260" r:id="rId6"/>
    <p:sldId id="277" r:id="rId7"/>
    <p:sldId id="262" r:id="rId8"/>
    <p:sldId id="261" r:id="rId9"/>
    <p:sldId id="263" r:id="rId10"/>
    <p:sldId id="264" r:id="rId11"/>
    <p:sldId id="278" r:id="rId12"/>
    <p:sldId id="285" r:id="rId13"/>
    <p:sldId id="282" r:id="rId14"/>
    <p:sldId id="283" r:id="rId15"/>
    <p:sldId id="284" r:id="rId16"/>
    <p:sldId id="267" r:id="rId17"/>
    <p:sldId id="268" r:id="rId18"/>
    <p:sldId id="269" r:id="rId19"/>
    <p:sldId id="270" r:id="rId20"/>
    <p:sldId id="271" r:id="rId21"/>
    <p:sldId id="272" r:id="rId22"/>
    <p:sldId id="275" r:id="rId23"/>
    <p:sldId id="276" r:id="rId24"/>
    <p:sldId id="286" r:id="rId25"/>
    <p:sldId id="287" r:id="rId26"/>
    <p:sldId id="288" r:id="rId27"/>
    <p:sldId id="274" r:id="rId28"/>
    <p:sldId id="289" r:id="rId29"/>
  </p:sldIdLst>
  <p:sldSz cx="9144000" cy="6858000" type="screen4x3"/>
  <p:notesSz cx="6400800" cy="86868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  <p:embeddedFont>
      <p:font typeface="Carme" panose="02020500000000000000" charset="0"/>
      <p:regular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90" autoAdjust="0"/>
    <p:restoredTop sz="94660"/>
  </p:normalViewPr>
  <p:slideViewPr>
    <p:cSldViewPr snapToGrid="0">
      <p:cViewPr>
        <p:scale>
          <a:sx n="103" d="100"/>
          <a:sy n="103" d="100"/>
        </p:scale>
        <p:origin x="207" y="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773363" cy="4349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625850" y="0"/>
            <a:ext cx="2773363" cy="4349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251825"/>
            <a:ext cx="2773363" cy="4349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625850" y="8251825"/>
            <a:ext cx="2773363" cy="43497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911189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7204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9060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2452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2986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71973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7898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09317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43785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43170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96157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8941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90577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1341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96553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 txBox="1">
            <a:spLocks noGrp="1"/>
          </p:cNvSpPr>
          <p:nvPr>
            <p:ph type="sldNum" idx="12"/>
          </p:nvPr>
        </p:nvSpPr>
        <p:spPr>
          <a:xfrm>
            <a:off x="3625850" y="8251825"/>
            <a:ext cx="2773500" cy="435000"/>
          </a:xfrm>
          <a:prstGeom prst="rect">
            <a:avLst/>
          </a:prstGeom>
        </p:spPr>
        <p:txBody>
          <a:bodyPr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365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 txBox="1">
            <a:spLocks noGrp="1"/>
          </p:cNvSpPr>
          <p:nvPr>
            <p:ph type="sldNum" idx="12"/>
          </p:nvPr>
        </p:nvSpPr>
        <p:spPr>
          <a:xfrm>
            <a:off x="3625850" y="8251825"/>
            <a:ext cx="2773500" cy="435000"/>
          </a:xfrm>
          <a:prstGeom prst="rect">
            <a:avLst/>
          </a:prstGeom>
        </p:spPr>
        <p:txBody>
          <a:bodyPr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213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71234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0728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4631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1995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4790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1313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632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02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6868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標題投影片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Shape 19"/>
          <p:cNvCxnSpPr/>
          <p:nvPr/>
        </p:nvCxnSpPr>
        <p:spPr>
          <a:xfrm>
            <a:off x="914400" y="3276600"/>
            <a:ext cx="7543800" cy="0"/>
          </a:xfrm>
          <a:prstGeom prst="straightConnector1">
            <a:avLst/>
          </a:prstGeom>
          <a:noFill/>
          <a:ln w="28575" cap="flat" cmpd="sng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Shape 20"/>
          <p:cNvSpPr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標題及直排文字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 rot="5400000">
            <a:off x="4873625" y="2206625"/>
            <a:ext cx="5835650" cy="1943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 rot="5400000">
            <a:off x="911225" y="339725"/>
            <a:ext cx="5835650" cy="5676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區段標題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兩項物件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333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01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333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01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對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含標題的內容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❑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0795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7620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含標題的圖片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Shape 12"/>
          <p:cNvSpPr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Shape 13"/>
          <p:cNvSpPr txBox="1"/>
          <p:nvPr/>
        </p:nvSpPr>
        <p:spPr>
          <a:xfrm rot="5400000">
            <a:off x="-2016918" y="2242344"/>
            <a:ext cx="4668837" cy="36512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1" u="none" strike="noStrike" cap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Computer Center, CS, NCTU</a:t>
            </a:r>
          </a:p>
        </p:txBody>
      </p:sp>
      <p:sp>
        <p:nvSpPr>
          <p:cNvPr id="14" name="Shape 14"/>
          <p:cNvSpPr/>
          <p:nvPr/>
        </p:nvSpPr>
        <p:spPr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wrap="square" lIns="21600" tIns="0" rIns="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‹#›</a:t>
            </a:fld>
            <a:endParaRPr lang="en-US" sz="1400" b="0" i="0" u="none" strike="noStrike" cap="none">
              <a:solidFill>
                <a:schemeClr val="lt1"/>
              </a:solidFill>
              <a:latin typeface="Carme"/>
              <a:ea typeface="Carme"/>
              <a:cs typeface="Carme"/>
              <a:sym typeface="Carme"/>
            </a:endParaRPr>
          </a:p>
        </p:txBody>
      </p:sp>
      <p:sp>
        <p:nvSpPr>
          <p:cNvPr id="16" name="Shape 16"/>
          <p:cNvSpPr/>
          <p:nvPr/>
        </p:nvSpPr>
        <p:spPr>
          <a:xfrm>
            <a:off x="990600" y="1182688"/>
            <a:ext cx="7772400" cy="36512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ta@nasa.cs.nctu.edu.tw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e3new.nctu.edu.tw/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System Administration HW5</a:t>
            </a:r>
            <a:br>
              <a:rPr lang="en-US" sz="3400" b="0" i="0" u="none" strike="noStrike" cap="none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</a:b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			</a:t>
            </a:r>
            <a:r>
              <a:rPr lang="en-US" sz="2800" b="0" i="0" u="none" strike="noStrike" cap="none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- </a:t>
            </a:r>
            <a:r>
              <a:rPr lang="en-US" sz="2800" b="0" i="0" u="none" strike="noStrike" cap="none" dirty="0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Mini Private Lab</a:t>
            </a:r>
            <a:endParaRPr lang="en-US" sz="2800" b="0" i="0" u="none" strike="noStrike" cap="none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62" name="Shape 62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-1524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        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tzute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 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(6/7)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machines share /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net/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datas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sudoers</a:t>
            </a:r>
            <a:endParaRPr lang="en-US" sz="2400" b="0" i="0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user's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home directory must be in /net/home except root </a:t>
            </a:r>
          </a:p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Auto-start all 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services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>
              <a:lnSpc>
                <a:spcPts val="4000"/>
              </a:lnSpc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Auto-mount all folders with 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autofs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 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dirty="0"/>
              <a:t>7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/7)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 smtClean="0"/>
              <a:t>NFSv4 with </a:t>
            </a:r>
            <a:r>
              <a:rPr lang="en-US" dirty="0" err="1"/>
              <a:t>nfsuserd</a:t>
            </a:r>
            <a:r>
              <a:rPr lang="en-US" dirty="0"/>
              <a:t> </a:t>
            </a:r>
            <a:r>
              <a:rPr lang="en-US" dirty="0" smtClean="0"/>
              <a:t>for mapping </a:t>
            </a:r>
            <a:r>
              <a:rPr lang="en-US" dirty="0" err="1"/>
              <a:t>uid</a:t>
            </a:r>
            <a:r>
              <a:rPr lang="en-US" dirty="0"/>
              <a:t> and </a:t>
            </a:r>
            <a:r>
              <a:rPr lang="en-US" dirty="0" smtClean="0"/>
              <a:t>username</a:t>
            </a:r>
          </a:p>
          <a:p>
            <a:pPr marL="457200" indent="-457200">
              <a:lnSpc>
                <a:spcPts val="4000"/>
              </a:lnSpc>
            </a:pPr>
            <a:r>
              <a:rPr lang="en-US" altLang="zh-TW" dirty="0"/>
              <a:t>/</a:t>
            </a:r>
            <a:r>
              <a:rPr lang="en-US" altLang="zh-TW" dirty="0" err="1"/>
              <a:t>etc</a:t>
            </a:r>
            <a:r>
              <a:rPr lang="en-US" altLang="zh-TW" dirty="0"/>
              <a:t>/exports must be NFSv4 </a:t>
            </a:r>
            <a:r>
              <a:rPr lang="en-US" altLang="zh-TW" dirty="0" smtClean="0"/>
              <a:t>format</a:t>
            </a:r>
            <a:endParaRPr lang="en-US" dirty="0"/>
          </a:p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User can change password on NIS Clients</a:t>
            </a:r>
          </a:p>
          <a:p>
            <a:pPr marL="457200" lvl="0" indent="-457200" rtl="0">
              <a:lnSpc>
                <a:spcPts val="4000"/>
              </a:lnSpc>
              <a:spcBef>
                <a:spcPts val="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NIS share file must be in /</a:t>
            </a:r>
            <a:r>
              <a:rPr lang="en-US" dirty="0" err="1"/>
              <a:t>var</a:t>
            </a:r>
            <a:r>
              <a:rPr lang="en-US" dirty="0"/>
              <a:t>/</a:t>
            </a:r>
            <a:r>
              <a:rPr lang="en-US" dirty="0" err="1"/>
              <a:t>yp</a:t>
            </a:r>
            <a:r>
              <a:rPr lang="en-US" dirty="0"/>
              <a:t>/</a:t>
            </a:r>
            <a:r>
              <a:rPr lang="en-US" dirty="0" err="1"/>
              <a:t>src</a:t>
            </a:r>
            <a:endParaRPr lang="en-US" dirty="0"/>
          </a:p>
          <a:p>
            <a:pPr marL="742950" lvl="1" indent="-285750" rtl="0">
              <a:lnSpc>
                <a:spcPts val="3000"/>
              </a:lnSpc>
              <a:spcBef>
                <a:spcPts val="0"/>
              </a:spcBef>
              <a:buSzPts val="2000"/>
              <a:buChar char="•"/>
            </a:pPr>
            <a:r>
              <a:rPr lang="en-US" dirty="0" smtClean="0"/>
              <a:t>configure </a:t>
            </a:r>
            <a:r>
              <a:rPr lang="en-US" dirty="0"/>
              <a:t>/</a:t>
            </a:r>
            <a:r>
              <a:rPr lang="en-US" dirty="0" err="1"/>
              <a:t>var</a:t>
            </a:r>
            <a:r>
              <a:rPr lang="en-US" dirty="0"/>
              <a:t>/</a:t>
            </a:r>
            <a:r>
              <a:rPr lang="en-US" dirty="0" err="1"/>
              <a:t>yp</a:t>
            </a:r>
            <a:r>
              <a:rPr lang="en-US" dirty="0"/>
              <a:t>/</a:t>
            </a:r>
            <a:r>
              <a:rPr lang="en-US" dirty="0" err="1"/>
              <a:t>Makefile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31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Single Player Team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 smtClean="0"/>
              <a:t>If you are in a single player team, here are some boost for you</a:t>
            </a:r>
          </a:p>
          <a:p>
            <a:pPr lvl="1" indent="-285750">
              <a:lnSpc>
                <a:spcPts val="3000"/>
              </a:lnSpc>
              <a:spcBef>
                <a:spcPts val="0"/>
              </a:spcBef>
              <a:buClr>
                <a:srgbClr val="000000"/>
              </a:buClr>
            </a:pPr>
            <a:r>
              <a:rPr lang="en-US" altLang="zh-TW" dirty="0" smtClean="0">
                <a:solidFill>
                  <a:srgbClr val="000000"/>
                </a:solidFill>
              </a:rPr>
              <a:t>Combine account and storage as machine named "pro"</a:t>
            </a:r>
          </a:p>
          <a:p>
            <a:pPr lvl="1" indent="-285750">
              <a:lnSpc>
                <a:spcPts val="3000"/>
              </a:lnSpc>
              <a:spcBef>
                <a:spcPts val="0"/>
              </a:spcBef>
              <a:buClr>
                <a:srgbClr val="000000"/>
              </a:buClr>
            </a:pPr>
            <a:r>
              <a:rPr lang="en-US" altLang="zh-TW" dirty="0" smtClean="0">
                <a:solidFill>
                  <a:srgbClr val="000000"/>
                </a:solidFill>
              </a:rPr>
              <a:t>Make playground as NIS Slave like the original storage</a:t>
            </a:r>
          </a:p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155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圓角矩形 29"/>
          <p:cNvSpPr/>
          <p:nvPr/>
        </p:nvSpPr>
        <p:spPr>
          <a:xfrm>
            <a:off x="1317113" y="1516546"/>
            <a:ext cx="2979923" cy="4986370"/>
          </a:xfrm>
          <a:prstGeom prst="roundRect">
            <a:avLst>
              <a:gd name="adj" fmla="val 9365"/>
            </a:avLst>
          </a:prstGeom>
          <a:solidFill>
            <a:schemeClr val="accent1">
              <a:alpha val="2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1" name="圖片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75" y="3228197"/>
            <a:ext cx="1195114" cy="1195114"/>
          </a:xfrm>
          <a:prstGeom prst="rect">
            <a:avLst/>
          </a:prstGeom>
        </p:spPr>
      </p:pic>
      <p:sp>
        <p:nvSpPr>
          <p:cNvPr id="34" name="文字方塊 33"/>
          <p:cNvSpPr txBox="1"/>
          <p:nvPr/>
        </p:nvSpPr>
        <p:spPr>
          <a:xfrm>
            <a:off x="2280968" y="4371756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lvl="0"/>
            <a:r>
              <a:rPr lang="en-US" dirty="0" smtClean="0"/>
              <a:t>Architecture Overview (1/3)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097" y="3228197"/>
            <a:ext cx="1195114" cy="1195114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1317113" y="1539241"/>
            <a:ext cx="881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直線單箭頭接點 15"/>
          <p:cNvCxnSpPr>
            <a:stCxn id="4" idx="1"/>
            <a:endCxn id="31" idx="3"/>
          </p:cNvCxnSpPr>
          <p:nvPr/>
        </p:nvCxnSpPr>
        <p:spPr>
          <a:xfrm flipH="1">
            <a:off x="3065689" y="3825754"/>
            <a:ext cx="274340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endCxn id="4" idx="3"/>
          </p:cNvCxnSpPr>
          <p:nvPr/>
        </p:nvCxnSpPr>
        <p:spPr>
          <a:xfrm flipH="1">
            <a:off x="7004211" y="3825754"/>
            <a:ext cx="213978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3460284" y="3425644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SSH with admins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7949358" y="342564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SSH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文字方塊 36"/>
          <p:cNvSpPr txBox="1"/>
          <p:nvPr/>
        </p:nvSpPr>
        <p:spPr>
          <a:xfrm>
            <a:off x="5730828" y="4371756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playground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20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圓角矩形 7"/>
          <p:cNvSpPr/>
          <p:nvPr/>
        </p:nvSpPr>
        <p:spPr>
          <a:xfrm>
            <a:off x="1317113" y="1516546"/>
            <a:ext cx="2979923" cy="4986370"/>
          </a:xfrm>
          <a:prstGeom prst="roundRect">
            <a:avLst>
              <a:gd name="adj" fmla="val 9365"/>
            </a:avLst>
          </a:prstGeom>
          <a:solidFill>
            <a:schemeClr val="accent1">
              <a:alpha val="2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lvl="0"/>
            <a:r>
              <a:rPr lang="en-US" dirty="0" smtClean="0"/>
              <a:t>Architecture Overview (2/3)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097" y="3228197"/>
            <a:ext cx="1195114" cy="1195114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1317113" y="1539241"/>
            <a:ext cx="881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814855" y="4685007"/>
            <a:ext cx="1372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 Master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5790939" y="4686685"/>
            <a:ext cx="1231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 Slave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弧形接點 5"/>
          <p:cNvCxnSpPr>
            <a:endCxn id="7" idx="3"/>
          </p:cNvCxnSpPr>
          <p:nvPr/>
        </p:nvCxnSpPr>
        <p:spPr>
          <a:xfrm rot="16200000" flipH="1">
            <a:off x="2479128" y="3223164"/>
            <a:ext cx="597557" cy="597557"/>
          </a:xfrm>
          <a:prstGeom prst="curvedConnector4">
            <a:avLst>
              <a:gd name="adj1" fmla="val -38256"/>
              <a:gd name="adj2" fmla="val 138256"/>
            </a:avLst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文字方塊 19"/>
          <p:cNvSpPr txBox="1"/>
          <p:nvPr/>
        </p:nvSpPr>
        <p:spPr>
          <a:xfrm>
            <a:off x="3233611" y="2762160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ypbind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弧形接點 21"/>
          <p:cNvCxnSpPr>
            <a:stCxn id="4" idx="0"/>
            <a:endCxn id="4" idx="3"/>
          </p:cNvCxnSpPr>
          <p:nvPr/>
        </p:nvCxnSpPr>
        <p:spPr>
          <a:xfrm rot="16200000" flipH="1">
            <a:off x="6406653" y="3228197"/>
            <a:ext cx="597557" cy="597557"/>
          </a:xfrm>
          <a:prstGeom prst="curvedConnector4">
            <a:avLst>
              <a:gd name="adj1" fmla="val -38256"/>
              <a:gd name="adj2" fmla="val 138256"/>
            </a:avLst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文字方塊 23"/>
          <p:cNvSpPr txBox="1"/>
          <p:nvPr/>
        </p:nvSpPr>
        <p:spPr>
          <a:xfrm>
            <a:off x="7312186" y="3162270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ypbind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文字方塊 33"/>
          <p:cNvSpPr txBox="1"/>
          <p:nvPr/>
        </p:nvSpPr>
        <p:spPr>
          <a:xfrm>
            <a:off x="4286888" y="3830788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yppush</a:t>
            </a:r>
            <a:endParaRPr lang="zh-TW" alt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圓角矩形 34"/>
          <p:cNvSpPr/>
          <p:nvPr/>
        </p:nvSpPr>
        <p:spPr>
          <a:xfrm>
            <a:off x="4698642" y="1338447"/>
            <a:ext cx="3577373" cy="171953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Sharing these via YP:</a:t>
            </a:r>
          </a:p>
          <a:p>
            <a:pPr algn="ctr"/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hosts</a:t>
            </a:r>
          </a:p>
          <a:p>
            <a:pPr algn="ctr"/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passwd</a:t>
            </a:r>
            <a:endParaRPr lang="en-US" altLang="zh-TW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</a:p>
          <a:p>
            <a:pPr algn="ctr"/>
            <a:r>
              <a:rPr lang="en-US" altLang="zh-TW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etgroup</a:t>
            </a:r>
            <a:endParaRPr lang="en-US" altLang="zh-TW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ypservers</a:t>
            </a:r>
            <a:endParaRPr lang="en-US" altLang="zh-TW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autofs.map</a:t>
            </a:r>
            <a:endParaRPr lang="zh-TW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圖片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75" y="3228197"/>
            <a:ext cx="1195114" cy="1195114"/>
          </a:xfrm>
          <a:prstGeom prst="rect">
            <a:avLst/>
          </a:prstGeom>
        </p:spPr>
      </p:pic>
      <p:cxnSp>
        <p:nvCxnSpPr>
          <p:cNvPr id="36" name="直線單箭頭接點 35"/>
          <p:cNvCxnSpPr/>
          <p:nvPr/>
        </p:nvCxnSpPr>
        <p:spPr>
          <a:xfrm flipH="1">
            <a:off x="3065689" y="3825754"/>
            <a:ext cx="2743408" cy="0"/>
          </a:xfrm>
          <a:prstGeom prst="straightConnector1">
            <a:avLst/>
          </a:prstGeom>
          <a:ln w="5715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文字方塊 37"/>
          <p:cNvSpPr txBox="1"/>
          <p:nvPr/>
        </p:nvSpPr>
        <p:spPr>
          <a:xfrm>
            <a:off x="5730828" y="4371756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playground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2280968" y="4371756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213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圓角矩形 7"/>
          <p:cNvSpPr/>
          <p:nvPr/>
        </p:nvSpPr>
        <p:spPr>
          <a:xfrm>
            <a:off x="1317113" y="1516546"/>
            <a:ext cx="2979923" cy="4986370"/>
          </a:xfrm>
          <a:prstGeom prst="roundRect">
            <a:avLst>
              <a:gd name="adj" fmla="val 9365"/>
            </a:avLst>
          </a:prstGeom>
          <a:solidFill>
            <a:schemeClr val="accent1">
              <a:alpha val="2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75" y="3228197"/>
            <a:ext cx="1195114" cy="1195114"/>
          </a:xfrm>
          <a:prstGeom prst="rect">
            <a:avLst/>
          </a:prstGeom>
        </p:spPr>
      </p:pic>
      <p:sp>
        <p:nvSpPr>
          <p:cNvPr id="3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lvl="0"/>
            <a:r>
              <a:rPr lang="en-US" dirty="0" smtClean="0"/>
              <a:t>Architecture Overview (3/3)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097" y="3228197"/>
            <a:ext cx="1195114" cy="1195114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1317113" y="1539241"/>
            <a:ext cx="881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直線單箭頭接點 15"/>
          <p:cNvCxnSpPr>
            <a:stCxn id="4" idx="1"/>
            <a:endCxn id="7" idx="3"/>
          </p:cNvCxnSpPr>
          <p:nvPr/>
        </p:nvCxnSpPr>
        <p:spPr>
          <a:xfrm flipH="1">
            <a:off x="3065689" y="3825754"/>
            <a:ext cx="2743408" cy="0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4297036" y="3809676"/>
            <a:ext cx="8386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圓角矩形 34"/>
          <p:cNvSpPr/>
          <p:nvPr/>
        </p:nvSpPr>
        <p:spPr>
          <a:xfrm>
            <a:off x="4698642" y="1675625"/>
            <a:ext cx="3577373" cy="115491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these </a:t>
            </a:r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mountpoints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altLang="zh-TW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/net/home</a:t>
            </a:r>
          </a:p>
          <a:p>
            <a:pPr algn="ctr"/>
            <a:r>
              <a:rPr lang="en-US" altLang="zh-TW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/net/shares</a:t>
            </a:r>
          </a:p>
          <a:p>
            <a:pPr algn="ctr"/>
            <a:r>
              <a:rPr lang="en-US" altLang="zh-TW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net/</a:t>
            </a:r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</a:t>
            </a:r>
            <a:endParaRPr lang="en-US" altLang="zh-TW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5730828" y="4371756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playground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2280968" y="4371756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1814855" y="4685007"/>
            <a:ext cx="1388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NFS Server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962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1 - Setup 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 </a:t>
            </a: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Master Server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60000" y="1447800"/>
            <a:ext cx="84336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rc.conf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nis_server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nisdomainname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yppasswdd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Makefile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#NOPUSH = "True" </a:t>
            </a:r>
          </a:p>
          <a:p>
            <a:pPr lvl="1" indent="-285750"/>
            <a:r>
              <a:rPr lang="en-US" dirty="0" smtClean="0"/>
              <a:t>$(YPSRCDIR) = &lt;</a:t>
            </a:r>
            <a:r>
              <a:rPr lang="en-US" altLang="zh-TW" dirty="0" smtClean="0"/>
              <a:t> </a:t>
            </a:r>
            <a:r>
              <a:rPr lang="en-US" altLang="zh-TW" dirty="0"/>
              <a:t>to be modified </a:t>
            </a:r>
            <a:r>
              <a:rPr lang="en-US" altLang="zh-TW" dirty="0" smtClean="0"/>
              <a:t>&gt;</a:t>
            </a:r>
            <a:endParaRPr lang="en-US" dirty="0" smtClean="0"/>
          </a:p>
          <a:p>
            <a:pPr lvl="1" indent="-285750"/>
            <a:r>
              <a:rPr lang="en-US" dirty="0" smtClean="0"/>
              <a:t>TARGETS </a:t>
            </a:r>
            <a:r>
              <a:rPr lang="en-US" dirty="0"/>
              <a:t>= &lt;</a:t>
            </a:r>
            <a:r>
              <a:rPr lang="en-US" altLang="zh-TW" dirty="0" smtClean="0"/>
              <a:t> </a:t>
            </a:r>
            <a:r>
              <a:rPr lang="en-US" altLang="zh-TW" dirty="0"/>
              <a:t>to be modified </a:t>
            </a:r>
            <a:r>
              <a:rPr lang="en-US" altLang="zh-TW" dirty="0" smtClean="0"/>
              <a:t>&gt;</a:t>
            </a:r>
            <a:endParaRPr lang="en-US" dirty="0" smtClean="0"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Create 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dirty="0" err="1" smtClean="0"/>
              <a:t>src</a:t>
            </a:r>
            <a:r>
              <a:rPr lang="en-US" dirty="0" smtClean="0"/>
              <a:t>/hosts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src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/group…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src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master.passwd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&amp; 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src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/group to create your accounts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Initial and start services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ypinit</a:t>
            </a:r>
            <a:endParaRPr lang="en-US" dirty="0"/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service [ </a:t>
            </a:r>
            <a:r>
              <a:rPr lang="en-US" dirty="0" err="1"/>
              <a:t>ypserv</a:t>
            </a:r>
            <a:r>
              <a:rPr lang="en-US" dirty="0"/>
              <a:t> | </a:t>
            </a:r>
            <a:r>
              <a:rPr lang="en-US" dirty="0" err="1"/>
              <a:t>ypbind</a:t>
            </a:r>
            <a:r>
              <a:rPr lang="en-US" dirty="0"/>
              <a:t> | </a:t>
            </a:r>
            <a:r>
              <a:rPr lang="en-US" dirty="0" err="1"/>
              <a:t>rpcbind</a:t>
            </a:r>
            <a:r>
              <a:rPr lang="en-US" dirty="0"/>
              <a:t> ] [ start | restart | stop ]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services started order is important!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2 - Setup NIS Clients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 NIS Servers’ IP to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/hosts 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master.passwd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&amp;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/group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vipw</a:t>
            </a:r>
            <a:endParaRPr lang="en-US" sz="2000" b="0" i="0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 smtClean="0"/>
              <a:t>vigr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nsswitch.conf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hosts : files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dns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rc.conf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nis_client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nis_client_flags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nisdomainname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lvl="1" indent="-285750" rtl="0">
              <a:spcBef>
                <a:spcPts val="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smtClean="0"/>
              <a:t>Modi</a:t>
            </a:r>
            <a:r>
              <a:rPr lang="en-US" altLang="zh-TW" dirty="0" smtClean="0"/>
              <a:t>f</a:t>
            </a:r>
            <a:r>
              <a:rPr lang="en-US" dirty="0" smtClean="0"/>
              <a:t>y </a:t>
            </a:r>
            <a:r>
              <a:rPr lang="en-US" dirty="0" err="1"/>
              <a:t>ypbind</a:t>
            </a:r>
            <a:r>
              <a:rPr lang="en-US" dirty="0"/>
              <a:t> sequence (on every clients)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tools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ypcat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ypwhich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</a:t>
            </a:r>
            <a:r>
              <a:rPr lang="en-US" dirty="0"/>
              <a:t>3</a:t>
            </a: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Setup 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 </a:t>
            </a: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Slave Server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rc.conf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nis_server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nisdomainname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ypservers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(on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cshome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Initial and (re)start services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ypinit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</a:t>
            </a:r>
            <a:r>
              <a:rPr lang="en-US"/>
              <a:t>4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Setup NFSv4 environment 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787800" y="1447800"/>
            <a:ext cx="82923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lvl="0" indent="-342900" rtl="0">
              <a:spcBef>
                <a:spcPts val="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Edit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rc.conf</a:t>
            </a:r>
            <a:endParaRPr lang="en-US" dirty="0"/>
          </a:p>
          <a:p>
            <a:pPr marL="742950" lvl="1" indent="-285750" rtl="0">
              <a:spcBef>
                <a:spcPts val="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autofs</a:t>
            </a:r>
            <a:r>
              <a:rPr lang="en-US" dirty="0"/>
              <a:t> (NFS Client)</a:t>
            </a:r>
          </a:p>
          <a:p>
            <a:pPr marL="742950" lvl="1" indent="-285750" rtl="0">
              <a:spcBef>
                <a:spcPts val="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nfs_server</a:t>
            </a:r>
            <a:r>
              <a:rPr lang="en-US" dirty="0"/>
              <a:t>, </a:t>
            </a:r>
            <a:r>
              <a:rPr lang="en-US" dirty="0" err="1"/>
              <a:t>mountd</a:t>
            </a:r>
            <a:r>
              <a:rPr lang="en-US" dirty="0"/>
              <a:t>, nfsv4_server, </a:t>
            </a:r>
            <a:r>
              <a:rPr lang="en-US" dirty="0" err="1"/>
              <a:t>nfsuserd</a:t>
            </a:r>
            <a:r>
              <a:rPr lang="en-US" dirty="0"/>
              <a:t>, </a:t>
            </a:r>
            <a:r>
              <a:rPr lang="en-US" dirty="0" err="1"/>
              <a:t>nfsuserd_flags</a:t>
            </a:r>
            <a:r>
              <a:rPr lang="en-US" dirty="0"/>
              <a:t> (NFS Server)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/exports (NFSv4 Server)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Must be NFSv4 format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</a:t>
            </a:r>
            <a:r>
              <a:rPr lang="en-US" dirty="0" err="1" smtClean="0"/>
              <a:t>autofs.map</a:t>
            </a:r>
            <a:r>
              <a:rPr lang="zh-TW" altLang="en-US" dirty="0" smtClean="0"/>
              <a:t> </a:t>
            </a:r>
            <a:r>
              <a:rPr lang="en-US" altLang="zh-TW" dirty="0" smtClean="0"/>
              <a:t>/ </a:t>
            </a:r>
            <a:r>
              <a:rPr lang="en-US" altLang="zh-TW" dirty="0" err="1" smtClean="0"/>
              <a:t>amd.map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圓角矩形 29"/>
          <p:cNvSpPr/>
          <p:nvPr/>
        </p:nvSpPr>
        <p:spPr>
          <a:xfrm>
            <a:off x="1317113" y="1516546"/>
            <a:ext cx="2979923" cy="4986370"/>
          </a:xfrm>
          <a:prstGeom prst="roundRect">
            <a:avLst>
              <a:gd name="adj" fmla="val 9365"/>
            </a:avLst>
          </a:prstGeom>
          <a:solidFill>
            <a:schemeClr val="accent1">
              <a:alpha val="2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1" name="圖片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75" y="2042602"/>
            <a:ext cx="1195114" cy="1195114"/>
          </a:xfrm>
          <a:prstGeom prst="rect">
            <a:avLst/>
          </a:prstGeom>
        </p:spPr>
      </p:pic>
      <p:pic>
        <p:nvPicPr>
          <p:cNvPr id="32" name="圖片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569" y="4413245"/>
            <a:ext cx="1195114" cy="1195114"/>
          </a:xfrm>
          <a:prstGeom prst="rect">
            <a:avLst/>
          </a:prstGeom>
        </p:spPr>
      </p:pic>
      <p:sp>
        <p:nvSpPr>
          <p:cNvPr id="33" name="文字方塊 32"/>
          <p:cNvSpPr txBox="1"/>
          <p:nvPr/>
        </p:nvSpPr>
        <p:spPr>
          <a:xfrm>
            <a:off x="1974023" y="3162270"/>
            <a:ext cx="98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文字方塊 33"/>
          <p:cNvSpPr txBox="1"/>
          <p:nvPr/>
        </p:nvSpPr>
        <p:spPr>
          <a:xfrm>
            <a:off x="1999446" y="5545343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storage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lvl="0"/>
            <a:r>
              <a:rPr lang="en-US" dirty="0" smtClean="0"/>
              <a:t>Architecture Overview (1/3)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097" y="3228197"/>
            <a:ext cx="1195114" cy="1195114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1317113" y="1539241"/>
            <a:ext cx="881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直線單箭頭接點 12"/>
          <p:cNvCxnSpPr>
            <a:stCxn id="4" idx="1"/>
            <a:endCxn id="31" idx="3"/>
          </p:cNvCxnSpPr>
          <p:nvPr/>
        </p:nvCxnSpPr>
        <p:spPr>
          <a:xfrm flipH="1" flipV="1">
            <a:off x="3065689" y="2640159"/>
            <a:ext cx="2743408" cy="118559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>
            <a:stCxn id="4" idx="1"/>
            <a:endCxn id="32" idx="3"/>
          </p:cNvCxnSpPr>
          <p:nvPr/>
        </p:nvCxnSpPr>
        <p:spPr>
          <a:xfrm flipH="1">
            <a:off x="3087683" y="3825754"/>
            <a:ext cx="2721414" cy="11850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endCxn id="4" idx="3"/>
          </p:cNvCxnSpPr>
          <p:nvPr/>
        </p:nvCxnSpPr>
        <p:spPr>
          <a:xfrm flipH="1">
            <a:off x="7004211" y="3825754"/>
            <a:ext cx="213978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 rot="20158204">
            <a:off x="3624769" y="4385497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SSH with admins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7949358" y="342564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SSH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文字方塊 25"/>
          <p:cNvSpPr txBox="1"/>
          <p:nvPr/>
        </p:nvSpPr>
        <p:spPr>
          <a:xfrm rot="1427676">
            <a:off x="3665776" y="2902289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SSH with admins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文字方塊 36"/>
          <p:cNvSpPr txBox="1"/>
          <p:nvPr/>
        </p:nvSpPr>
        <p:spPr>
          <a:xfrm>
            <a:off x="5730828" y="4371756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playground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</a:t>
            </a:r>
            <a:r>
              <a:rPr lang="en-US"/>
              <a:t>4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Setup NFSv4 environment (Con</a:t>
            </a:r>
            <a:r>
              <a:rPr lang="en-US"/>
              <a:t>t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.) 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787800" y="1447800"/>
            <a:ext cx="82923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lvl="0" indent="-342900" rtl="0">
              <a:spcBef>
                <a:spcPts val="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Initial and start services</a:t>
            </a:r>
          </a:p>
          <a:p>
            <a:pPr marL="742950" lvl="1" indent="-285750" rtl="0">
              <a:spcBef>
                <a:spcPts val="60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service [ </a:t>
            </a:r>
            <a:r>
              <a:rPr lang="en-US" dirty="0" err="1"/>
              <a:t>rpcbind</a:t>
            </a:r>
            <a:r>
              <a:rPr lang="en-US" dirty="0"/>
              <a:t> | </a:t>
            </a:r>
            <a:r>
              <a:rPr lang="en-US" dirty="0" err="1"/>
              <a:t>nfsd</a:t>
            </a:r>
            <a:r>
              <a:rPr lang="en-US" dirty="0"/>
              <a:t> | </a:t>
            </a:r>
            <a:r>
              <a:rPr lang="en-US" dirty="0" err="1" smtClean="0"/>
              <a:t>nfsuserd</a:t>
            </a:r>
            <a:r>
              <a:rPr lang="zh-TW" altLang="en-US" dirty="0" smtClean="0"/>
              <a:t> </a:t>
            </a:r>
            <a:r>
              <a:rPr lang="en-US" altLang="zh-TW" dirty="0" smtClean="0"/>
              <a:t>|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mountd</a:t>
            </a:r>
            <a:r>
              <a:rPr lang="en-US" dirty="0" smtClean="0"/>
              <a:t> ] [ </a:t>
            </a:r>
            <a:r>
              <a:rPr lang="en-US" dirty="0"/>
              <a:t>start | restart | stop ]</a:t>
            </a:r>
          </a:p>
          <a:p>
            <a:pPr marL="342900" lvl="0" indent="-342900" rtl="0">
              <a:spcBef>
                <a:spcPts val="60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Do something for mapping </a:t>
            </a:r>
            <a:r>
              <a:rPr lang="en-US" dirty="0" err="1"/>
              <a:t>uid</a:t>
            </a:r>
            <a:r>
              <a:rPr lang="en-US" dirty="0"/>
              <a:t>/</a:t>
            </a:r>
            <a:r>
              <a:rPr lang="en-US" dirty="0" err="1"/>
              <a:t>gid</a:t>
            </a:r>
            <a:r>
              <a:rPr lang="en-US" dirty="0"/>
              <a:t> and user/group</a:t>
            </a:r>
          </a:p>
          <a:p>
            <a:pPr marL="742950" lvl="1" indent="-285750" rtl="0">
              <a:spcBef>
                <a:spcPts val="60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 smtClean="0"/>
              <a:t>nfsuserd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5 - Finishing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sudoers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/local/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sudoers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Including other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sudoers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file from /net/data/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sudoers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sudoers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see more about “include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rtl="0">
              <a:spcBef>
                <a:spcPts val="60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dirty="0"/>
              <a:t>Login permissions</a:t>
            </a:r>
          </a:p>
          <a:p>
            <a:pPr marL="742950" lvl="1" indent="-285750" rtl="0">
              <a:spcBef>
                <a:spcPts val="50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dirty="0"/>
              <a:t>only </a:t>
            </a:r>
            <a:r>
              <a:rPr lang="en-US" sz="2000" dirty="0" smtClean="0"/>
              <a:t>admins </a:t>
            </a:r>
            <a:r>
              <a:rPr lang="en-US" dirty="0" smtClean="0"/>
              <a:t>(</a:t>
            </a:r>
            <a:r>
              <a:rPr lang="en-US" dirty="0" err="1" smtClean="0"/>
              <a:t>netgroup</a:t>
            </a:r>
            <a:r>
              <a:rPr lang="en-US" dirty="0"/>
              <a:t>)</a:t>
            </a:r>
            <a:r>
              <a:rPr lang="en-US" sz="2000" dirty="0"/>
              <a:t> can login </a:t>
            </a:r>
            <a:r>
              <a:rPr lang="en-US" sz="2000" dirty="0" smtClean="0"/>
              <a:t>behind</a:t>
            </a:r>
            <a:endParaRPr lang="en-US" sz="2000" dirty="0"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hosts.allow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login 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behind from playground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net/shares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Squash all as </a:t>
            </a: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user:users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If you restart </a:t>
            </a:r>
            <a:r>
              <a:rPr lang="en-US" dirty="0" err="1"/>
              <a:t>rpcbind</a:t>
            </a:r>
            <a:r>
              <a:rPr lang="en-US" dirty="0"/>
              <a:t>, all of service based on </a:t>
            </a:r>
            <a:r>
              <a:rPr lang="en-US" dirty="0" err="1"/>
              <a:t>rpc</a:t>
            </a:r>
            <a:r>
              <a:rPr lang="en-US" dirty="0"/>
              <a:t> also need to restart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81000"/>
            <a:r>
              <a:rPr lang="en-US" dirty="0"/>
              <a:t>Share </a:t>
            </a:r>
            <a:r>
              <a:rPr lang="en-US" dirty="0" err="1"/>
              <a:t>autofs.map</a:t>
            </a:r>
            <a:r>
              <a:rPr lang="en-US" dirty="0"/>
              <a:t> </a:t>
            </a:r>
            <a:r>
              <a:rPr lang="en-US" dirty="0" smtClean="0"/>
              <a:t>via</a:t>
            </a:r>
            <a:r>
              <a:rPr lang="en-US" dirty="0" smtClean="0"/>
              <a:t> </a:t>
            </a:r>
            <a:r>
              <a:rPr lang="en-US" dirty="0" err="1" smtClean="0"/>
              <a:t>yp</a:t>
            </a:r>
            <a:r>
              <a:rPr lang="en-US" dirty="0"/>
              <a:t> with </a:t>
            </a:r>
            <a:r>
              <a:rPr lang="en-US" dirty="0" err="1"/>
              <a:t>automountd</a:t>
            </a:r>
            <a:endParaRPr lang="en-US" dirty="0"/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 err="1"/>
              <a:t>yp</a:t>
            </a:r>
            <a:r>
              <a:rPr lang="en-US" dirty="0"/>
              <a:t> key map </a:t>
            </a:r>
            <a:r>
              <a:rPr lang="en-US" dirty="0" smtClean="0"/>
              <a:t>name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 err="1" smtClean="0"/>
              <a:t>auto_behind</a:t>
            </a:r>
            <a:r>
              <a:rPr lang="en-US" altLang="zh-TW" dirty="0" smtClean="0"/>
              <a:t> </a:t>
            </a:r>
            <a:r>
              <a:rPr lang="en-US" altLang="zh-TW" dirty="0" smtClean="0"/>
              <a:t>for account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 err="1" smtClean="0"/>
              <a:t>auto_front</a:t>
            </a:r>
            <a:r>
              <a:rPr lang="en-US" altLang="zh-TW" dirty="0" smtClean="0"/>
              <a:t> </a:t>
            </a:r>
            <a:r>
              <a:rPr lang="en-US" altLang="zh-TW" dirty="0" smtClean="0"/>
              <a:t>for playground</a:t>
            </a:r>
            <a:endParaRPr lang="en-US" dirty="0"/>
          </a:p>
          <a:p>
            <a:pPr marL="914400" lvl="1" indent="-355600" rtl="0">
              <a:spcBef>
                <a:spcPts val="0"/>
              </a:spcBef>
              <a:buSzPts val="2000"/>
              <a:buChar char="•"/>
            </a:pPr>
            <a:r>
              <a:rPr lang="en-US" dirty="0" err="1"/>
              <a:t>ypcat</a:t>
            </a:r>
            <a:r>
              <a:rPr lang="en-US" dirty="0"/>
              <a:t> -k </a:t>
            </a:r>
            <a:r>
              <a:rPr lang="en-US" dirty="0" err="1" smtClean="0"/>
              <a:t>auto_behind</a:t>
            </a:r>
            <a:endParaRPr lang="en-US" dirty="0" smtClean="0"/>
          </a:p>
          <a:p>
            <a:pPr marL="914400" lvl="1" indent="-355600" rtl="0">
              <a:spcBef>
                <a:spcPts val="0"/>
              </a:spcBef>
              <a:buSzPts val="2000"/>
              <a:buChar char="•"/>
            </a:pPr>
            <a:r>
              <a:rPr lang="en-US" dirty="0" err="1" smtClean="0"/>
              <a:t>auto_master</a:t>
            </a:r>
            <a:endParaRPr lang="en-US" altLang="zh-TW" dirty="0"/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 smtClean="0"/>
              <a:t>+</a:t>
            </a:r>
            <a:r>
              <a:rPr lang="en-US" altLang="zh-TW" dirty="0" err="1" smtClean="0"/>
              <a:t>auto_behind</a:t>
            </a:r>
            <a:endParaRPr lang="en-US" altLang="zh-TW" dirty="0" smtClean="0"/>
          </a:p>
          <a:p>
            <a:pPr marL="800100" lvl="2" indent="0">
              <a:buNone/>
            </a:pPr>
            <a:endParaRPr dirty="0" smtClean="0"/>
          </a:p>
          <a:p>
            <a: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❑"/>
            </a:pPr>
            <a:r>
              <a:rPr lang="en-US" dirty="0" smtClean="0"/>
              <a:t>Hint</a:t>
            </a: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 smtClean="0"/>
              <a:t>man </a:t>
            </a:r>
            <a:r>
              <a:rPr lang="en-US" dirty="0" err="1" smtClean="0"/>
              <a:t>auto_master</a:t>
            </a:r>
            <a:endParaRPr lang="en-US" dirty="0"/>
          </a:p>
        </p:txBody>
      </p:sp>
      <p:sp>
        <p:nvSpPr>
          <p:cNvPr id="5" name="Shape 15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lvl="0"/>
            <a:r>
              <a:rPr lang="en-US" dirty="0"/>
              <a:t>Bonus - Share </a:t>
            </a:r>
            <a:r>
              <a:rPr lang="en-US" dirty="0" err="1"/>
              <a:t>autofs.map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❑"/>
            </a:pPr>
            <a:r>
              <a:rPr lang="en-US" dirty="0"/>
              <a:t>Write a script to create accounts on NIS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random password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read from &lt;</a:t>
            </a:r>
            <a:r>
              <a:rPr lang="en-US" dirty="0" err="1"/>
              <a:t>account_info</a:t>
            </a:r>
            <a:r>
              <a:rPr lang="en-US" dirty="0"/>
              <a:t>&gt; file only contain username, </a:t>
            </a:r>
            <a:r>
              <a:rPr lang="en-US" dirty="0" err="1"/>
              <a:t>fullname</a:t>
            </a:r>
            <a:endParaRPr lang="en-US" dirty="0"/>
          </a:p>
          <a:p>
            <a: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-US" dirty="0"/>
              <a:t>e.g. </a:t>
            </a:r>
            <a:r>
              <a:rPr lang="en-US" dirty="0" err="1" smtClean="0"/>
              <a:t>bigwang</a:t>
            </a:r>
            <a:r>
              <a:rPr lang="en-US" dirty="0" smtClean="0"/>
              <a:t>, Da-Chui Wang</a:t>
            </a:r>
            <a:endParaRPr lang="en-US" dirty="0"/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define group by </a:t>
            </a:r>
            <a:r>
              <a:rPr lang="en-US" dirty="0" err="1"/>
              <a:t>args</a:t>
            </a:r>
            <a:endParaRPr lang="en-US" dirty="0"/>
          </a:p>
          <a:p>
            <a: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-US" dirty="0"/>
              <a:t>e.g. ./</a:t>
            </a:r>
            <a:r>
              <a:rPr lang="en-US" dirty="0" err="1"/>
              <a:t>autocreate</a:t>
            </a:r>
            <a:r>
              <a:rPr lang="en-US" dirty="0"/>
              <a:t> </a:t>
            </a:r>
            <a:r>
              <a:rPr lang="en-US" dirty="0" smtClean="0"/>
              <a:t>users</a:t>
            </a:r>
            <a:r>
              <a:rPr lang="en-US" dirty="0" smtClean="0"/>
              <a:t> &lt;account-list.txt</a:t>
            </a:r>
            <a:r>
              <a:rPr lang="en-US" dirty="0"/>
              <a:t>&gt;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user home directory must be created on NFS</a:t>
            </a:r>
          </a:p>
          <a:p>
            <a:pPr marL="914400" lvl="1" indent="-355600" rtl="0">
              <a:spcBef>
                <a:spcPts val="0"/>
              </a:spcBef>
              <a:buSzPts val="2000"/>
              <a:buChar char="•"/>
            </a:pPr>
            <a:r>
              <a:rPr lang="en-US" dirty="0"/>
              <a:t>you can use any language to implement</a:t>
            </a:r>
          </a:p>
        </p:txBody>
      </p:sp>
      <p:sp>
        <p:nvSpPr>
          <p:cNvPr id="6" name="Shape 15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lvl="0"/>
            <a:r>
              <a:rPr lang="en-US" dirty="0"/>
              <a:t>Bonus - Script to create account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71"/>
          <p:cNvSpPr txBox="1">
            <a:spLocks/>
          </p:cNvSpPr>
          <p:nvPr/>
        </p:nvSpPr>
        <p:spPr>
          <a:xfrm>
            <a:off x="990600" y="14478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190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-342900">
              <a:spcBef>
                <a:spcPts val="0"/>
              </a:spcBef>
            </a:pPr>
            <a:r>
              <a:rPr lang="en-US" dirty="0" smtClean="0"/>
              <a:t>2019/1/15</a:t>
            </a:r>
          </a:p>
          <a:p>
            <a:pPr indent="-342900">
              <a:spcBef>
                <a:spcPts val="0"/>
              </a:spcBef>
            </a:pPr>
            <a:r>
              <a:rPr lang="en-US" dirty="0" smtClean="0"/>
              <a:t>You do not need to submit anything</a:t>
            </a:r>
            <a:endParaRPr lang="en-US" dirty="0"/>
          </a:p>
        </p:txBody>
      </p:sp>
      <p:sp>
        <p:nvSpPr>
          <p:cNvPr id="6" name="Shape 158"/>
          <p:cNvSpPr txBox="1">
            <a:spLocks/>
          </p:cNvSpPr>
          <p:nvPr/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r>
              <a:rPr lang="en-US" dirty="0"/>
              <a:t>Deadline</a:t>
            </a:r>
          </a:p>
        </p:txBody>
      </p:sp>
    </p:spTree>
    <p:extLst>
      <p:ext uri="{BB962C8B-B14F-4D97-AF65-F5344CB8AC3E}">
        <p14:creationId xmlns:p14="http://schemas.microsoft.com/office/powerpoint/2010/main" val="1030174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71"/>
          <p:cNvSpPr txBox="1">
            <a:spLocks/>
          </p:cNvSpPr>
          <p:nvPr/>
        </p:nvSpPr>
        <p:spPr>
          <a:xfrm>
            <a:off x="990600" y="14478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190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457200" lvl="0" indent="-381000"/>
            <a:r>
              <a:rPr lang="en-US" altLang="zh-TW" dirty="0"/>
              <a:t>Service auto start (5%)</a:t>
            </a:r>
          </a:p>
          <a:p>
            <a:pPr marL="457200" lvl="0" indent="-381000"/>
            <a:r>
              <a:rPr lang="en-US" altLang="zh-TW" dirty="0" smtClean="0"/>
              <a:t>SSH limitation (10%)</a:t>
            </a:r>
          </a:p>
          <a:p>
            <a:pPr marL="857250" lvl="1" indent="-381000"/>
            <a:r>
              <a:rPr lang="en-US" altLang="zh-TW" dirty="0" smtClean="0"/>
              <a:t>Only can login behind from playground (5%)</a:t>
            </a:r>
          </a:p>
          <a:p>
            <a:pPr marL="857250" lvl="1" indent="-381000"/>
            <a:r>
              <a:rPr lang="en-US" altLang="zh-TW" dirty="0" smtClean="0"/>
              <a:t>Only admins can login behind (5%)</a:t>
            </a:r>
            <a:endParaRPr lang="en-US" altLang="zh-TW" dirty="0"/>
          </a:p>
          <a:p>
            <a:pPr marL="457200" lvl="0" indent="-381000"/>
            <a:r>
              <a:rPr lang="en-US" altLang="zh-TW" dirty="0" err="1"/>
              <a:t>Sudo</a:t>
            </a:r>
            <a:r>
              <a:rPr lang="en-US" altLang="zh-TW" dirty="0"/>
              <a:t> (15%)</a:t>
            </a:r>
          </a:p>
          <a:p>
            <a:pPr marL="857250" lvl="1" indent="-381000"/>
            <a:r>
              <a:rPr lang="en-US" altLang="zh-TW" dirty="0" err="1"/>
              <a:t>acctadm</a:t>
            </a:r>
            <a:r>
              <a:rPr lang="en-US" altLang="zh-TW" dirty="0"/>
              <a:t> can </a:t>
            </a:r>
            <a:r>
              <a:rPr lang="en-US" altLang="zh-TW" dirty="0" err="1"/>
              <a:t>sudo</a:t>
            </a:r>
            <a:r>
              <a:rPr lang="en-US" altLang="zh-TW" dirty="0"/>
              <a:t> in account (5%)</a:t>
            </a:r>
          </a:p>
          <a:p>
            <a:pPr marL="857250" lvl="1" indent="-381000"/>
            <a:r>
              <a:rPr lang="en-US" altLang="zh-TW" dirty="0" err="1"/>
              <a:t>storadm</a:t>
            </a:r>
            <a:r>
              <a:rPr lang="en-US" altLang="zh-TW" dirty="0"/>
              <a:t> can </a:t>
            </a:r>
            <a:r>
              <a:rPr lang="en-US" altLang="zh-TW" dirty="0" err="1"/>
              <a:t>sudo</a:t>
            </a:r>
            <a:r>
              <a:rPr lang="en-US" altLang="zh-TW" dirty="0"/>
              <a:t> in storage (5%)</a:t>
            </a:r>
          </a:p>
          <a:p>
            <a:pPr marL="857250" lvl="1" indent="-381000"/>
            <a:r>
              <a:rPr lang="en-US" altLang="zh-TW" dirty="0" smtClean="0"/>
              <a:t>Sharing </a:t>
            </a:r>
            <a:r>
              <a:rPr lang="en-US" altLang="zh-TW" dirty="0"/>
              <a:t>and including /net/</a:t>
            </a:r>
            <a:r>
              <a:rPr lang="en-US" altLang="zh-TW" dirty="0" err="1"/>
              <a:t>datas</a:t>
            </a:r>
            <a:r>
              <a:rPr lang="en-US" altLang="zh-TW" dirty="0"/>
              <a:t>/</a:t>
            </a:r>
            <a:r>
              <a:rPr lang="en-US" altLang="zh-TW" dirty="0" err="1"/>
              <a:t>sudoers</a:t>
            </a:r>
            <a:r>
              <a:rPr lang="en-US" altLang="zh-TW" dirty="0"/>
              <a:t> (5</a:t>
            </a:r>
            <a:r>
              <a:rPr lang="en-US" altLang="zh-TW" dirty="0" smtClean="0"/>
              <a:t>%)</a:t>
            </a:r>
          </a:p>
          <a:p>
            <a:pPr marL="457200" indent="-381000"/>
            <a:r>
              <a:rPr lang="en-US" altLang="zh-TW" dirty="0"/>
              <a:t>NIS (30%)</a:t>
            </a:r>
          </a:p>
          <a:p>
            <a:pPr marL="857250" lvl="1" indent="-381000"/>
            <a:r>
              <a:rPr lang="en-US" altLang="zh-TW" dirty="0"/>
              <a:t>Bind priority (5%)</a:t>
            </a:r>
          </a:p>
          <a:p>
            <a:pPr marL="857250" lvl="1" indent="-381000"/>
            <a:r>
              <a:rPr lang="en-US" altLang="zh-TW" dirty="0"/>
              <a:t>Slave configured (5%)</a:t>
            </a:r>
          </a:p>
          <a:p>
            <a:pPr marL="857250" lvl="1" indent="-381000"/>
            <a:r>
              <a:rPr lang="en-US" altLang="zh-TW" dirty="0" err="1"/>
              <a:t>passwd</a:t>
            </a:r>
            <a:r>
              <a:rPr lang="en-US" altLang="zh-TW" dirty="0"/>
              <a:t> on client (10%)</a:t>
            </a:r>
          </a:p>
          <a:p>
            <a:pPr marL="857250" lvl="1" indent="-381000"/>
            <a:r>
              <a:rPr lang="en-US" altLang="zh-TW" dirty="0" smtClean="0"/>
              <a:t>File </a:t>
            </a:r>
            <a:r>
              <a:rPr lang="en-US" altLang="zh-TW" dirty="0"/>
              <a:t>sharing </a:t>
            </a:r>
            <a:r>
              <a:rPr lang="en-US" altLang="zh-TW" dirty="0" smtClean="0"/>
              <a:t>(10%)</a:t>
            </a:r>
            <a:endParaRPr lang="en-US" altLang="zh-TW" dirty="0"/>
          </a:p>
        </p:txBody>
      </p:sp>
      <p:sp>
        <p:nvSpPr>
          <p:cNvPr id="6" name="Shape 158"/>
          <p:cNvSpPr txBox="1">
            <a:spLocks/>
          </p:cNvSpPr>
          <p:nvPr/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r>
              <a:rPr lang="en-US" dirty="0" smtClean="0"/>
              <a:t>Checklist (1/2)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938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71"/>
          <p:cNvSpPr txBox="1">
            <a:spLocks/>
          </p:cNvSpPr>
          <p:nvPr/>
        </p:nvSpPr>
        <p:spPr>
          <a:xfrm>
            <a:off x="990600" y="14478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190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457200" lvl="0" indent="-381000"/>
            <a:r>
              <a:rPr lang="en-US" altLang="zh-TW" dirty="0"/>
              <a:t>NFS (40%)</a:t>
            </a:r>
          </a:p>
          <a:p>
            <a:pPr marL="857250" lvl="1" indent="-381000"/>
            <a:r>
              <a:rPr lang="en-US" altLang="zh-TW" dirty="0"/>
              <a:t>Export using NFSv4 (5%)</a:t>
            </a:r>
          </a:p>
          <a:p>
            <a:pPr marL="857250" lvl="1" indent="-381000"/>
            <a:r>
              <a:rPr lang="en-US" altLang="zh-TW" dirty="0"/>
              <a:t>Mount storage:/net/home as nobody (5%)</a:t>
            </a:r>
          </a:p>
          <a:p>
            <a:pPr marL="857250" lvl="1" indent="-381000"/>
            <a:r>
              <a:rPr lang="en-US" altLang="zh-TW" dirty="0"/>
              <a:t>Mount storage:/net/shares and squash all as </a:t>
            </a:r>
            <a:r>
              <a:rPr lang="en-US" altLang="zh-TW" dirty="0" err="1"/>
              <a:t>user:users</a:t>
            </a:r>
            <a:r>
              <a:rPr lang="en-US" altLang="zh-TW" dirty="0"/>
              <a:t> (5%)</a:t>
            </a:r>
          </a:p>
          <a:p>
            <a:pPr marL="857250" lvl="1" indent="-381000"/>
            <a:r>
              <a:rPr lang="en-US" altLang="zh-TW" dirty="0"/>
              <a:t>Mount storage:/net/</a:t>
            </a:r>
            <a:r>
              <a:rPr lang="en-US" altLang="zh-TW" dirty="0" err="1"/>
              <a:t>datas</a:t>
            </a:r>
            <a:r>
              <a:rPr lang="en-US" altLang="zh-TW" dirty="0"/>
              <a:t> with </a:t>
            </a:r>
            <a:r>
              <a:rPr lang="en-US" altLang="zh-TW" dirty="0" err="1"/>
              <a:t>rw</a:t>
            </a:r>
            <a:r>
              <a:rPr lang="en-US" altLang="zh-TW" dirty="0"/>
              <a:t> on behind (5%)</a:t>
            </a:r>
          </a:p>
          <a:p>
            <a:pPr marL="857250" lvl="1" indent="-381000"/>
            <a:r>
              <a:rPr lang="en-US" altLang="zh-TW" dirty="0"/>
              <a:t>Mount storage:/net/</a:t>
            </a:r>
            <a:r>
              <a:rPr lang="en-US" altLang="zh-TW" dirty="0" err="1"/>
              <a:t>datas</a:t>
            </a:r>
            <a:r>
              <a:rPr lang="en-US" altLang="zh-TW" dirty="0"/>
              <a:t> with </a:t>
            </a:r>
            <a:r>
              <a:rPr lang="en-US" altLang="zh-TW" dirty="0" err="1"/>
              <a:t>ro</a:t>
            </a:r>
            <a:r>
              <a:rPr lang="en-US" altLang="zh-TW" dirty="0"/>
              <a:t> on playground (5%)</a:t>
            </a:r>
          </a:p>
          <a:p>
            <a:pPr marL="857250" lvl="1" indent="-381000"/>
            <a:r>
              <a:rPr lang="en-US" altLang="zh-TW" dirty="0"/>
              <a:t>Auto mount all folders (10%)</a:t>
            </a:r>
          </a:p>
          <a:p>
            <a:pPr marL="857250" lvl="1" indent="-381000"/>
            <a:r>
              <a:rPr lang="en-US" altLang="zh-TW" dirty="0"/>
              <a:t>Mapping </a:t>
            </a:r>
            <a:r>
              <a:rPr lang="en-US" altLang="zh-TW" dirty="0" err="1"/>
              <a:t>uid</a:t>
            </a:r>
            <a:r>
              <a:rPr lang="en-US" altLang="zh-TW" dirty="0"/>
              <a:t> and username (5%)</a:t>
            </a:r>
          </a:p>
          <a:p>
            <a:pPr marL="457200" lvl="0" indent="-381000"/>
            <a:endParaRPr lang="en-US" altLang="zh-TW" dirty="0"/>
          </a:p>
          <a:p>
            <a:pPr marL="457200" lvl="0" indent="-381000"/>
            <a:r>
              <a:rPr lang="en-US" altLang="zh-TW" dirty="0"/>
              <a:t>Bonus (20%)</a:t>
            </a:r>
          </a:p>
          <a:p>
            <a:pPr marL="857250" lvl="1" indent="-381000"/>
            <a:r>
              <a:rPr lang="en-US" altLang="zh-TW" dirty="0"/>
              <a:t>Sharing </a:t>
            </a:r>
            <a:r>
              <a:rPr lang="en-US" altLang="zh-TW" dirty="0" err="1"/>
              <a:t>autofs.map</a:t>
            </a:r>
            <a:r>
              <a:rPr lang="en-US" altLang="zh-TW" dirty="0"/>
              <a:t> via </a:t>
            </a:r>
            <a:r>
              <a:rPr lang="en-US" altLang="zh-TW" dirty="0" err="1" smtClean="0"/>
              <a:t>yp</a:t>
            </a:r>
            <a:r>
              <a:rPr lang="en-US" altLang="zh-TW" dirty="0" smtClean="0"/>
              <a:t> with </a:t>
            </a:r>
            <a:r>
              <a:rPr lang="en-US" altLang="zh-TW" dirty="0" err="1" smtClean="0"/>
              <a:t>automountd</a:t>
            </a:r>
            <a:r>
              <a:rPr lang="en-US" altLang="zh-TW" dirty="0" smtClean="0"/>
              <a:t> </a:t>
            </a:r>
            <a:r>
              <a:rPr lang="en-US" altLang="zh-TW" dirty="0"/>
              <a:t>(10%)</a:t>
            </a:r>
          </a:p>
          <a:p>
            <a:pPr marL="857250" lvl="1" indent="-381000"/>
            <a:r>
              <a:rPr lang="en-US" altLang="zh-TW" dirty="0"/>
              <a:t>Account </a:t>
            </a:r>
            <a:r>
              <a:rPr lang="en-US" altLang="zh-TW" dirty="0" smtClean="0"/>
              <a:t>creating </a:t>
            </a:r>
            <a:r>
              <a:rPr lang="en-US" altLang="zh-TW" dirty="0"/>
              <a:t>script (10%)</a:t>
            </a:r>
            <a:endParaRPr lang="en-US" altLang="zh-TW" dirty="0"/>
          </a:p>
        </p:txBody>
      </p:sp>
      <p:sp>
        <p:nvSpPr>
          <p:cNvPr id="6" name="Shape 158"/>
          <p:cNvSpPr txBox="1">
            <a:spLocks/>
          </p:cNvSpPr>
          <p:nvPr/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r>
              <a:rPr lang="en-US" dirty="0" smtClean="0"/>
              <a:t>Checklist (2/2)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5116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 idx="4294967295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Help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4294967295"/>
          </p:nvPr>
        </p:nvSpPr>
        <p:spPr>
          <a:xfrm>
            <a:off x="990600" y="14478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E-mail 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ta@nasa.cs.nctu.edu.tw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indent="-342900"/>
            <a:r>
              <a:rPr lang="en-US" dirty="0"/>
              <a:t>New E3 </a:t>
            </a:r>
            <a:r>
              <a:rPr lang="en-US" dirty="0">
                <a:hlinkClick r:id="rId4"/>
              </a:rPr>
              <a:t>https://e3new.nctu.edu.tw</a:t>
            </a:r>
            <a:r>
              <a:rPr lang="en-US" dirty="0" smtClean="0">
                <a:hlinkClick r:id="rId4"/>
              </a:rPr>
              <a:t>/</a:t>
            </a:r>
            <a:endParaRPr lang="en-US" dirty="0"/>
          </a:p>
          <a:p>
            <a:pPr lvl="0" indent="-342900"/>
            <a:r>
              <a:rPr lang="en-US" dirty="0" smtClean="0"/>
              <a:t>Office </a:t>
            </a:r>
            <a:r>
              <a:rPr lang="en-US" dirty="0"/>
              <a:t>hour: 3GH at </a:t>
            </a:r>
            <a:r>
              <a:rPr lang="en-US" dirty="0" smtClean="0"/>
              <a:t>EC320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 idx="4294967295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lvl="0"/>
            <a:r>
              <a:rPr lang="en-US" altLang="zh-TW" dirty="0" smtClean="0"/>
              <a:t>Appendix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body" idx="4294967295"/>
          </p:nvPr>
        </p:nvSpPr>
        <p:spPr>
          <a:xfrm>
            <a:off x="990600" y="14478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 err="1" smtClean="0"/>
              <a:t>Virtualbox</a:t>
            </a:r>
            <a:r>
              <a:rPr lang="en-US" dirty="0" smtClean="0"/>
              <a:t> Network Type Comparison </a:t>
            </a:r>
            <a:endParaRPr lang="en-US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766263"/>
              </p:ext>
            </p:extLst>
          </p:nvPr>
        </p:nvGraphicFramePr>
        <p:xfrm>
          <a:off x="990600" y="2857500"/>
          <a:ext cx="7772400" cy="18288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3456327625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75750366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81001701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528800048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13677742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VM ↔ Host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VM1 ↔ VM2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VM → Internet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VM ← Internet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2975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Host-only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46401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2091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Bridged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546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Port forwarding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0525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 Network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zh-TW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Port forwarding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806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26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圓角矩形 7"/>
          <p:cNvSpPr/>
          <p:nvPr/>
        </p:nvSpPr>
        <p:spPr>
          <a:xfrm>
            <a:off x="1317113" y="1516546"/>
            <a:ext cx="2979923" cy="4986370"/>
          </a:xfrm>
          <a:prstGeom prst="roundRect">
            <a:avLst>
              <a:gd name="adj" fmla="val 9365"/>
            </a:avLst>
          </a:prstGeom>
          <a:solidFill>
            <a:schemeClr val="accent1">
              <a:alpha val="2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75" y="2042602"/>
            <a:ext cx="1195114" cy="1195114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569" y="4413245"/>
            <a:ext cx="1195114" cy="1195114"/>
          </a:xfrm>
          <a:prstGeom prst="rect">
            <a:avLst/>
          </a:prstGeom>
        </p:spPr>
      </p:pic>
      <p:sp>
        <p:nvSpPr>
          <p:cNvPr id="3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lvl="0"/>
            <a:r>
              <a:rPr lang="en-US" dirty="0" smtClean="0"/>
              <a:t>Architecture Overview (2/3)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097" y="3228197"/>
            <a:ext cx="1195114" cy="1195114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1317113" y="1539241"/>
            <a:ext cx="881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974023" y="3162270"/>
            <a:ext cx="98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999446" y="5545343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storage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直線單箭頭接點 15"/>
          <p:cNvCxnSpPr>
            <a:stCxn id="4" idx="1"/>
            <a:endCxn id="37" idx="3"/>
          </p:cNvCxnSpPr>
          <p:nvPr/>
        </p:nvCxnSpPr>
        <p:spPr>
          <a:xfrm flipH="1">
            <a:off x="3087683" y="3825754"/>
            <a:ext cx="2721414" cy="11850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 rot="20158204">
            <a:off x="4604868" y="4184044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ypbind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803880" y="3461048"/>
            <a:ext cx="1372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 Master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1845559" y="5875004"/>
            <a:ext cx="1231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 Slave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弧形接點 5"/>
          <p:cNvCxnSpPr>
            <a:stCxn id="7" idx="0"/>
            <a:endCxn id="7" idx="3"/>
          </p:cNvCxnSpPr>
          <p:nvPr/>
        </p:nvCxnSpPr>
        <p:spPr>
          <a:xfrm rot="16200000" flipH="1">
            <a:off x="2468131" y="2042602"/>
            <a:ext cx="597557" cy="597557"/>
          </a:xfrm>
          <a:prstGeom prst="curvedConnector4">
            <a:avLst>
              <a:gd name="adj1" fmla="val -38256"/>
              <a:gd name="adj2" fmla="val 138256"/>
            </a:avLst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文字方塊 19"/>
          <p:cNvSpPr txBox="1"/>
          <p:nvPr/>
        </p:nvSpPr>
        <p:spPr>
          <a:xfrm>
            <a:off x="3207291" y="1618591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ypbind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弧形接點 21"/>
          <p:cNvCxnSpPr>
            <a:stCxn id="37" idx="0"/>
            <a:endCxn id="37" idx="3"/>
          </p:cNvCxnSpPr>
          <p:nvPr/>
        </p:nvCxnSpPr>
        <p:spPr>
          <a:xfrm rot="16200000" flipH="1">
            <a:off x="2490125" y="4413245"/>
            <a:ext cx="597557" cy="597557"/>
          </a:xfrm>
          <a:prstGeom prst="curvedConnector4">
            <a:avLst>
              <a:gd name="adj1" fmla="val -38256"/>
              <a:gd name="adj2" fmla="val 138256"/>
            </a:avLst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文字方塊 23"/>
          <p:cNvSpPr txBox="1"/>
          <p:nvPr/>
        </p:nvSpPr>
        <p:spPr>
          <a:xfrm>
            <a:off x="3176372" y="3959881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ypbind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手繪多邊形 31"/>
          <p:cNvSpPr/>
          <p:nvPr/>
        </p:nvSpPr>
        <p:spPr>
          <a:xfrm>
            <a:off x="1462110" y="2599310"/>
            <a:ext cx="408465" cy="2399719"/>
          </a:xfrm>
          <a:custGeom>
            <a:avLst/>
            <a:gdLst>
              <a:gd name="connsiteX0" fmla="*/ 403823 w 408465"/>
              <a:gd name="connsiteY0" fmla="*/ 0 h 2399719"/>
              <a:gd name="connsiteX1" fmla="*/ 2 w 408465"/>
              <a:gd name="connsiteY1" fmla="*/ 1299654 h 2399719"/>
              <a:gd name="connsiteX2" fmla="*/ 408465 w 408465"/>
              <a:gd name="connsiteY2" fmla="*/ 2399719 h 2399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465" h="2399719">
                <a:moveTo>
                  <a:pt x="403823" y="0"/>
                </a:moveTo>
                <a:cubicBezTo>
                  <a:pt x="201525" y="449850"/>
                  <a:pt x="-772" y="899701"/>
                  <a:pt x="2" y="1299654"/>
                </a:cubicBezTo>
                <a:cubicBezTo>
                  <a:pt x="776" y="1699607"/>
                  <a:pt x="314859" y="2227205"/>
                  <a:pt x="408465" y="2399719"/>
                </a:cubicBezTo>
              </a:path>
            </a:pathLst>
          </a:cu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文字方塊 33"/>
          <p:cNvSpPr txBox="1"/>
          <p:nvPr/>
        </p:nvSpPr>
        <p:spPr>
          <a:xfrm>
            <a:off x="1509664" y="3746490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yppush</a:t>
            </a:r>
            <a:endParaRPr lang="zh-TW" alt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圓角矩形 34"/>
          <p:cNvSpPr/>
          <p:nvPr/>
        </p:nvSpPr>
        <p:spPr>
          <a:xfrm>
            <a:off x="4698642" y="1338447"/>
            <a:ext cx="3577373" cy="171953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Sharing these via YP:</a:t>
            </a:r>
          </a:p>
          <a:p>
            <a:pPr algn="ctr"/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hosts</a:t>
            </a:r>
          </a:p>
          <a:p>
            <a:pPr algn="ctr"/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passwd</a:t>
            </a:r>
            <a:endParaRPr lang="en-US" altLang="zh-TW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</a:p>
          <a:p>
            <a:pPr algn="ctr"/>
            <a:r>
              <a:rPr lang="en-US" altLang="zh-TW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etgroup</a:t>
            </a:r>
            <a:endParaRPr lang="en-US" altLang="zh-TW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ypservers</a:t>
            </a:r>
            <a:endParaRPr lang="zh-TW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文字方塊 44"/>
          <p:cNvSpPr txBox="1"/>
          <p:nvPr/>
        </p:nvSpPr>
        <p:spPr>
          <a:xfrm>
            <a:off x="5730828" y="4371756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playground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041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圓角矩形 7"/>
          <p:cNvSpPr/>
          <p:nvPr/>
        </p:nvSpPr>
        <p:spPr>
          <a:xfrm>
            <a:off x="1317113" y="1516546"/>
            <a:ext cx="2979923" cy="4986370"/>
          </a:xfrm>
          <a:prstGeom prst="roundRect">
            <a:avLst>
              <a:gd name="adj" fmla="val 9365"/>
            </a:avLst>
          </a:prstGeom>
          <a:solidFill>
            <a:schemeClr val="accent1">
              <a:alpha val="2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75" y="2042602"/>
            <a:ext cx="1195114" cy="1195114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569" y="4413245"/>
            <a:ext cx="1195114" cy="1195114"/>
          </a:xfrm>
          <a:prstGeom prst="rect">
            <a:avLst/>
          </a:prstGeom>
        </p:spPr>
      </p:pic>
      <p:sp>
        <p:nvSpPr>
          <p:cNvPr id="3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lvl="0"/>
            <a:r>
              <a:rPr lang="en-US" dirty="0" smtClean="0"/>
              <a:t>Architecture Overview (3/3)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097" y="3228197"/>
            <a:ext cx="1195114" cy="1195114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1317113" y="1539241"/>
            <a:ext cx="881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974023" y="3162270"/>
            <a:ext cx="98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999446" y="5545343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storage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直線單箭頭接點 15"/>
          <p:cNvCxnSpPr>
            <a:stCxn id="4" idx="1"/>
            <a:endCxn id="37" idx="3"/>
          </p:cNvCxnSpPr>
          <p:nvPr/>
        </p:nvCxnSpPr>
        <p:spPr>
          <a:xfrm flipH="1">
            <a:off x="3087683" y="3825754"/>
            <a:ext cx="2721414" cy="1185048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 rot="20158204">
            <a:off x="4633723" y="4184044"/>
            <a:ext cx="8386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1795864" y="5855582"/>
            <a:ext cx="1388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NFS Server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手繪多邊形 31"/>
          <p:cNvSpPr/>
          <p:nvPr/>
        </p:nvSpPr>
        <p:spPr>
          <a:xfrm>
            <a:off x="1462110" y="2599310"/>
            <a:ext cx="408465" cy="2399719"/>
          </a:xfrm>
          <a:custGeom>
            <a:avLst/>
            <a:gdLst>
              <a:gd name="connsiteX0" fmla="*/ 403823 w 408465"/>
              <a:gd name="connsiteY0" fmla="*/ 0 h 2399719"/>
              <a:gd name="connsiteX1" fmla="*/ 2 w 408465"/>
              <a:gd name="connsiteY1" fmla="*/ 1299654 h 2399719"/>
              <a:gd name="connsiteX2" fmla="*/ 408465 w 408465"/>
              <a:gd name="connsiteY2" fmla="*/ 2399719 h 2399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465" h="2399719">
                <a:moveTo>
                  <a:pt x="403823" y="0"/>
                </a:moveTo>
                <a:cubicBezTo>
                  <a:pt x="201525" y="449850"/>
                  <a:pt x="-772" y="899701"/>
                  <a:pt x="2" y="1299654"/>
                </a:cubicBezTo>
                <a:cubicBezTo>
                  <a:pt x="776" y="1699607"/>
                  <a:pt x="314859" y="2227205"/>
                  <a:pt x="408465" y="2399719"/>
                </a:cubicBezTo>
              </a:path>
            </a:pathLst>
          </a:custGeom>
          <a:ln w="5715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文字方塊 33"/>
          <p:cNvSpPr txBox="1"/>
          <p:nvPr/>
        </p:nvSpPr>
        <p:spPr>
          <a:xfrm>
            <a:off x="1509664" y="3746490"/>
            <a:ext cx="8386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</a:t>
            </a:r>
            <a:endParaRPr lang="zh-TW" alt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圓角矩形 34"/>
          <p:cNvSpPr/>
          <p:nvPr/>
        </p:nvSpPr>
        <p:spPr>
          <a:xfrm>
            <a:off x="4698642" y="1675625"/>
            <a:ext cx="3577373" cy="115491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these </a:t>
            </a:r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mountpoints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altLang="zh-TW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/net/home</a:t>
            </a:r>
          </a:p>
          <a:p>
            <a:pPr algn="ctr"/>
            <a:r>
              <a:rPr lang="en-US" altLang="zh-TW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/net/shares</a:t>
            </a:r>
          </a:p>
          <a:p>
            <a:pPr algn="ctr"/>
            <a:r>
              <a:rPr lang="en-US" altLang="zh-TW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net/</a:t>
            </a:r>
            <a:r>
              <a:rPr lang="en-US" altLang="zh-TW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</a:t>
            </a:r>
            <a:endParaRPr lang="en-US" altLang="zh-TW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5730828" y="4371756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playground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992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(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1/7) </a:t>
            </a: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Overview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Machines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account: NIS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Master Server, (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NIS/NFSv4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Client)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storage: NFS Server, NIS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Slave Server, (NIS/NFSv</a:t>
            </a:r>
            <a:r>
              <a:rPr lang="en-US" dirty="0"/>
              <a:t>4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Client)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playground: NIS</a:t>
            </a:r>
            <a:r>
              <a:rPr lang="en-US" dirty="0" smtClean="0"/>
              <a:t>/N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FSv4 Client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Groups</a:t>
            </a:r>
            <a:endParaRPr lang="en-US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acctadm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can </a:t>
            </a: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inside "account"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storadm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can </a:t>
            </a: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inside "storage"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smtClean="0"/>
              <a:t>users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can access /net/shares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Netgroups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admins: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admin users, can login 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behind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behind: machine "account" and "storage"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front: machine "playground"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(2/7) </a:t>
            </a: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Overview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Users</a:t>
            </a:r>
            <a:endParaRPr lang="en-US" dirty="0"/>
          </a:p>
          <a:p>
            <a:pPr marL="857250" lvl="1" indent="-457200"/>
            <a:r>
              <a:rPr lang="en-US" altLang="zh-TW" dirty="0" smtClean="0"/>
              <a:t>god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 smtClean="0"/>
              <a:t>Group: </a:t>
            </a:r>
            <a:r>
              <a:rPr lang="en-US" altLang="zh-TW" dirty="0" err="1" smtClean="0"/>
              <a:t>acctadm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storadm</a:t>
            </a:r>
            <a:r>
              <a:rPr lang="en-US" altLang="zh-TW" dirty="0" smtClean="0"/>
              <a:t>, users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 err="1" smtClean="0"/>
              <a:t>Netgroup</a:t>
            </a:r>
            <a:r>
              <a:rPr lang="en-US" altLang="zh-TW" dirty="0" smtClean="0"/>
              <a:t>: admins</a:t>
            </a:r>
          </a:p>
          <a:p>
            <a:pPr marL="857250" lvl="1" indent="-457200"/>
            <a:r>
              <a:rPr lang="en-US" altLang="zh-TW" dirty="0" smtClean="0"/>
              <a:t>&lt;student-id-A&gt;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/>
              <a:t>Group: </a:t>
            </a:r>
            <a:r>
              <a:rPr lang="en-US" altLang="zh-TW" dirty="0" err="1" smtClean="0">
                <a:solidFill>
                  <a:srgbClr val="FF0000"/>
                </a:solidFill>
              </a:rPr>
              <a:t>acctadm</a:t>
            </a:r>
            <a:r>
              <a:rPr lang="en-US" altLang="zh-TW" dirty="0" smtClean="0"/>
              <a:t>, </a:t>
            </a:r>
            <a:r>
              <a:rPr lang="en-US" altLang="zh-TW" dirty="0"/>
              <a:t>users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 err="1"/>
              <a:t>Netgroup</a:t>
            </a:r>
            <a:r>
              <a:rPr lang="en-US" altLang="zh-TW" dirty="0"/>
              <a:t>: admins</a:t>
            </a:r>
          </a:p>
          <a:p>
            <a:pPr marL="857250" lvl="1" indent="-457200"/>
            <a:r>
              <a:rPr lang="en-US" altLang="zh-TW" dirty="0"/>
              <a:t>&lt;</a:t>
            </a:r>
            <a:r>
              <a:rPr lang="en-US" altLang="zh-TW" dirty="0" smtClean="0"/>
              <a:t>student-id-B&gt;</a:t>
            </a:r>
            <a:endParaRPr lang="en-US" altLang="zh-TW" dirty="0"/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/>
              <a:t>Group: </a:t>
            </a:r>
            <a:r>
              <a:rPr lang="en-US" altLang="zh-TW" dirty="0" err="1" smtClean="0">
                <a:solidFill>
                  <a:srgbClr val="FF0000"/>
                </a:solidFill>
              </a:rPr>
              <a:t>storadm</a:t>
            </a:r>
            <a:r>
              <a:rPr lang="en-US" altLang="zh-TW" dirty="0"/>
              <a:t>, users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 err="1"/>
              <a:t>Netgroup</a:t>
            </a:r>
            <a:r>
              <a:rPr lang="en-US" altLang="zh-TW" dirty="0"/>
              <a:t>: admins</a:t>
            </a:r>
          </a:p>
          <a:p>
            <a:pPr marL="857250" lvl="1" indent="-457200"/>
            <a:r>
              <a:rPr lang="en-US" altLang="zh-TW" dirty="0" smtClean="0"/>
              <a:t>user</a:t>
            </a:r>
            <a:endParaRPr lang="en-US" altLang="zh-TW" dirty="0"/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en-US" altLang="zh-TW" dirty="0" smtClean="0"/>
              <a:t>Group: users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17769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(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3/7) </a:t>
            </a: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Account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NFSv4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storage:/</a:t>
            </a:r>
            <a:r>
              <a:rPr lang="en-US" dirty="0"/>
              <a:t>net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/home (</a:t>
            </a: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maproot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=nobody</a:t>
            </a:r>
            <a:r>
              <a:rPr lang="en-US" dirty="0"/>
              <a:t>)</a:t>
            </a:r>
          </a:p>
          <a:p>
            <a:pPr marL="857250" lvl="1" indent="-457200"/>
            <a:r>
              <a:rPr lang="en-US" altLang="zh-TW" dirty="0" smtClean="0"/>
              <a:t>storage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:/</a:t>
            </a:r>
            <a:r>
              <a:rPr lang="en-US" dirty="0" smtClean="0"/>
              <a:t>net</a:t>
            </a:r>
            <a:r>
              <a:rPr lang="en-US" dirty="0"/>
              <a:t>/shares (</a:t>
            </a:r>
            <a:r>
              <a:rPr lang="en-US" dirty="0" err="1" smtClean="0"/>
              <a:t>all_squash</a:t>
            </a:r>
            <a:r>
              <a:rPr lang="en-US" dirty="0" smtClean="0"/>
              <a:t>, </a:t>
            </a:r>
            <a:r>
              <a:rPr lang="en-US" altLang="zh-TW" dirty="0" err="1" smtClean="0"/>
              <a:t>anonuid</a:t>
            </a:r>
            <a:r>
              <a:rPr lang="en-US" altLang="zh-TW" dirty="0" smtClean="0"/>
              <a:t>=user, </a:t>
            </a:r>
            <a:r>
              <a:rPr lang="en-US" altLang="zh-TW" dirty="0" err="1" smtClean="0"/>
              <a:t>anongid</a:t>
            </a:r>
            <a:r>
              <a:rPr lang="en-US" altLang="zh-TW" dirty="0" smtClean="0"/>
              <a:t>=users</a:t>
            </a:r>
            <a:r>
              <a:rPr lang="en-US" dirty="0" smtClean="0"/>
              <a:t>)</a:t>
            </a:r>
            <a:endParaRPr lang="en-US" dirty="0"/>
          </a:p>
          <a:p>
            <a:pPr marL="857250" lvl="1" indent="-457200"/>
            <a:r>
              <a:rPr lang="en-US" altLang="zh-TW" dirty="0" smtClean="0"/>
              <a:t>storage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:/</a:t>
            </a:r>
            <a:r>
              <a:rPr lang="en-US" dirty="0" smtClean="0"/>
              <a:t>net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datas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rw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dirty="0" smtClean="0"/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Bind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priority: 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account </a:t>
            </a:r>
            <a:r>
              <a:rPr lang="en-US" dirty="0" smtClean="0"/>
              <a:t>&gt; storage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login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 smtClean="0"/>
              <a:t>ssh</a:t>
            </a:r>
            <a:r>
              <a:rPr lang="en-US" dirty="0" smtClean="0"/>
              <a:t> from playground 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 smtClean="0"/>
              <a:t>ssh</a:t>
            </a:r>
            <a:r>
              <a:rPr lang="en-US" dirty="0" smtClean="0"/>
              <a:t> by admins only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with </a:t>
            </a: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acctadm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only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(4/7) </a:t>
            </a: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Storage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NFSv4</a:t>
            </a:r>
          </a:p>
          <a:p>
            <a:pPr marL="857250" lvl="1" indent="-457200" rtl="0">
              <a:spcBef>
                <a:spcPts val="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exports </a:t>
            </a:r>
            <a:endParaRPr lang="en-US" dirty="0" smtClean="0"/>
          </a:p>
          <a:p>
            <a:pPr marL="1257300" lvl="2" indent="-457200">
              <a:buClr>
                <a:srgbClr val="808080"/>
              </a:buClr>
              <a:buFont typeface="Wingdings" panose="05000000000000000000" pitchFamily="2" charset="2"/>
              <a:buChar char="ü"/>
            </a:pPr>
            <a:r>
              <a:rPr lang="en-US" altLang="zh-TW" dirty="0" smtClean="0">
                <a:solidFill>
                  <a:srgbClr val="000000"/>
                </a:solidFill>
              </a:rPr>
              <a:t>/</a:t>
            </a:r>
            <a:r>
              <a:rPr lang="en-US" dirty="0" smtClean="0"/>
              <a:t>net/home</a:t>
            </a:r>
            <a:endParaRPr lang="en-US" dirty="0"/>
          </a:p>
          <a:p>
            <a:pPr marL="1257300" lvl="2" indent="-457200">
              <a:buClr>
                <a:srgbClr val="808080"/>
              </a:buClr>
              <a:buFont typeface="Wingdings" panose="05000000000000000000" pitchFamily="2" charset="2"/>
              <a:buChar char="ü"/>
            </a:pPr>
            <a:r>
              <a:rPr lang="en-US" altLang="zh-TW" dirty="0" smtClean="0"/>
              <a:t>/net/shares</a:t>
            </a:r>
          </a:p>
          <a:p>
            <a:pPr marL="1257300" lvl="2" indent="-457200">
              <a:buClr>
                <a:srgbClr val="80808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/net/</a:t>
            </a:r>
            <a:r>
              <a:rPr lang="en-US" dirty="0" err="1" smtClean="0"/>
              <a:t>datas</a:t>
            </a:r>
            <a:endParaRPr lang="en-US" dirty="0"/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Bind priority: 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storage &gt; account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smtClean="0"/>
              <a:t>Slave of account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login</a:t>
            </a:r>
          </a:p>
          <a:p>
            <a:pPr marL="857250" lvl="1" indent="-457200"/>
            <a:r>
              <a:rPr lang="en-US" altLang="zh-TW" dirty="0" err="1"/>
              <a:t>ssh</a:t>
            </a:r>
            <a:r>
              <a:rPr lang="en-US" altLang="zh-TW" dirty="0"/>
              <a:t> from playground only</a:t>
            </a:r>
          </a:p>
          <a:p>
            <a:pPr marL="857250" lvl="1" indent="-457200"/>
            <a:r>
              <a:rPr lang="en-US" altLang="zh-TW" dirty="0" err="1"/>
              <a:t>ssh</a:t>
            </a:r>
            <a:r>
              <a:rPr lang="en-US" altLang="zh-TW" dirty="0"/>
              <a:t> by admins </a:t>
            </a:r>
            <a:r>
              <a:rPr lang="en-US" altLang="zh-TW" dirty="0" smtClean="0"/>
              <a:t>only</a:t>
            </a:r>
          </a:p>
          <a:p>
            <a:pPr marL="857250" lvl="1" indent="-457200"/>
            <a:r>
              <a:rPr lang="en-US" altLang="zh-TW" dirty="0" err="1" smtClean="0"/>
              <a:t>sudo</a:t>
            </a:r>
            <a:r>
              <a:rPr lang="en-US" altLang="zh-TW" dirty="0" smtClean="0"/>
              <a:t> with </a:t>
            </a:r>
            <a:r>
              <a:rPr lang="en-US" altLang="zh-TW" dirty="0" err="1" smtClean="0"/>
              <a:t>storadm</a:t>
            </a:r>
            <a:r>
              <a:rPr lang="en-US" altLang="zh-TW" dirty="0" smtClean="0"/>
              <a:t> only</a:t>
            </a:r>
            <a:endParaRPr lang="en-US" altLang="zh-TW" dirty="0"/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0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</a:t>
            </a:r>
            <a:r>
              <a:rPr lang="en-US" sz="3400" b="0" i="0" u="none" strike="noStrike" cap="none" dirty="0" smtClean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(5/7) </a:t>
            </a:r>
            <a:r>
              <a:rPr lang="en-US" sz="3400" b="0" i="0" u="none" strike="noStrike" cap="none" dirty="0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dirty="0" smtClean="0"/>
              <a:t>Playground</a:t>
            </a: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NFSv4</a:t>
            </a:r>
          </a:p>
          <a:p>
            <a:pPr marL="857250" lvl="1" indent="-457200"/>
            <a:r>
              <a:rPr lang="en-US" altLang="zh-TW" dirty="0"/>
              <a:t>storage:/net/home (</a:t>
            </a:r>
            <a:r>
              <a:rPr lang="en-US" altLang="zh-TW" dirty="0" err="1"/>
              <a:t>maproot</a:t>
            </a:r>
            <a:r>
              <a:rPr lang="en-US" altLang="zh-TW" dirty="0"/>
              <a:t>=nobody)</a:t>
            </a:r>
          </a:p>
          <a:p>
            <a:pPr marL="857250" lvl="1" indent="-457200"/>
            <a:r>
              <a:rPr lang="en-US" altLang="zh-TW" dirty="0"/>
              <a:t>storage:/net/shares (</a:t>
            </a:r>
            <a:r>
              <a:rPr lang="en-US" altLang="zh-TW" dirty="0" err="1"/>
              <a:t>all_squash</a:t>
            </a:r>
            <a:r>
              <a:rPr lang="en-US" altLang="zh-TW" dirty="0"/>
              <a:t>, </a:t>
            </a:r>
            <a:r>
              <a:rPr lang="en-US" altLang="zh-TW" dirty="0" err="1"/>
              <a:t>anonuid</a:t>
            </a:r>
            <a:r>
              <a:rPr lang="en-US" altLang="zh-TW" dirty="0"/>
              <a:t>=user, </a:t>
            </a:r>
            <a:r>
              <a:rPr lang="en-US" altLang="zh-TW" dirty="0" err="1"/>
              <a:t>anongid</a:t>
            </a:r>
            <a:r>
              <a:rPr lang="en-US" altLang="zh-TW" dirty="0"/>
              <a:t>=users)</a:t>
            </a:r>
          </a:p>
          <a:p>
            <a:pPr marL="857250" lvl="1" indent="-457200"/>
            <a:r>
              <a:rPr lang="en-US" altLang="zh-TW" dirty="0"/>
              <a:t>storage:/net/</a:t>
            </a:r>
            <a:r>
              <a:rPr lang="en-US" altLang="zh-TW" dirty="0" err="1"/>
              <a:t>datas</a:t>
            </a:r>
            <a:r>
              <a:rPr lang="en-US" altLang="zh-TW" dirty="0"/>
              <a:t> (</a:t>
            </a:r>
            <a:r>
              <a:rPr lang="en-US" altLang="zh-TW" dirty="0" err="1" smtClean="0">
                <a:solidFill>
                  <a:srgbClr val="FF0000"/>
                </a:solidFill>
              </a:rPr>
              <a:t>ro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 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Bind priority: 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storage &gt; account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login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</TotalTime>
  <Words>1116</Words>
  <Application>Microsoft Office PowerPoint</Application>
  <PresentationFormat>如螢幕大小 (4:3)</PresentationFormat>
  <Paragraphs>287</Paragraphs>
  <Slides>28</Slides>
  <Notes>25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36" baseType="lpstr">
      <vt:lpstr>Noto Sans Symbols</vt:lpstr>
      <vt:lpstr>新細明體</vt:lpstr>
      <vt:lpstr>Arial</vt:lpstr>
      <vt:lpstr>Calibri</vt:lpstr>
      <vt:lpstr>Wingdings</vt:lpstr>
      <vt:lpstr>Carme</vt:lpstr>
      <vt:lpstr>Times New Roman</vt:lpstr>
      <vt:lpstr>Computer Center</vt:lpstr>
      <vt:lpstr>System Administration HW5    - Mini Private Lab</vt:lpstr>
      <vt:lpstr>Architecture Overview (1/3)</vt:lpstr>
      <vt:lpstr>Architecture Overview (2/3)</vt:lpstr>
      <vt:lpstr>Architecture Overview (3/3)</vt:lpstr>
      <vt:lpstr>Requirements (1/7) - Overview</vt:lpstr>
      <vt:lpstr>Requirements (2/7) - Overview</vt:lpstr>
      <vt:lpstr>Requirements (3/7) - Account</vt:lpstr>
      <vt:lpstr>Requirements (4/7) - Storage</vt:lpstr>
      <vt:lpstr>Requirements (5/7) - Playground</vt:lpstr>
      <vt:lpstr>Requirement (6/7)</vt:lpstr>
      <vt:lpstr>Requirement (7/7)</vt:lpstr>
      <vt:lpstr>Single Player Team</vt:lpstr>
      <vt:lpstr>Architecture Overview (1/3)</vt:lpstr>
      <vt:lpstr>Architecture Overview (2/3)</vt:lpstr>
      <vt:lpstr>Architecture Overview (3/3)</vt:lpstr>
      <vt:lpstr>Step 1 - Setup NIS Master Server</vt:lpstr>
      <vt:lpstr>Step 2 - Setup NIS Clients</vt:lpstr>
      <vt:lpstr>Step 3 - Setup NIS Slave Server</vt:lpstr>
      <vt:lpstr>Step 4 - Setup NFSv4 environment </vt:lpstr>
      <vt:lpstr>Step 4 - Setup NFSv4 environment (Cont.) </vt:lpstr>
      <vt:lpstr>Step 5 - Finishing</vt:lpstr>
      <vt:lpstr>Bonus - Share autofs.map</vt:lpstr>
      <vt:lpstr>Bonus - Script to create account</vt:lpstr>
      <vt:lpstr>PowerPoint 簡報</vt:lpstr>
      <vt:lpstr>PowerPoint 簡報</vt:lpstr>
      <vt:lpstr>PowerPoint 簡報</vt:lpstr>
      <vt:lpstr>Help</vt:lpstr>
      <vt:lpstr>Appendix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HW5</dc:title>
  <dc:creator>David Kuo</dc:creator>
  <cp:lastModifiedBy>David Kuo</cp:lastModifiedBy>
  <cp:revision>46</cp:revision>
  <dcterms:modified xsi:type="dcterms:W3CDTF">2018-12-20T12:18:20Z</dcterms:modified>
</cp:coreProperties>
</file>