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7"/>
  </p:notesMasterIdLst>
  <p:sldIdLst>
    <p:sldId id="256" r:id="rId2"/>
    <p:sldId id="388" r:id="rId3"/>
    <p:sldId id="391" r:id="rId4"/>
    <p:sldId id="392" r:id="rId5"/>
    <p:sldId id="396" r:id="rId6"/>
    <p:sldId id="398" r:id="rId7"/>
    <p:sldId id="399" r:id="rId8"/>
    <p:sldId id="400" r:id="rId9"/>
    <p:sldId id="401" r:id="rId10"/>
    <p:sldId id="393" r:id="rId11"/>
    <p:sldId id="394" r:id="rId12"/>
    <p:sldId id="402" r:id="rId13"/>
    <p:sldId id="403" r:id="rId14"/>
    <p:sldId id="404" r:id="rId15"/>
    <p:sldId id="405" r:id="rId16"/>
  </p:sldIdLst>
  <p:sldSz cx="9144000" cy="6858000" type="screen4x3"/>
  <p:notesSz cx="6797675" cy="987425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299024AF-E845-4E0B-A76A-059B4E488F6F}">
          <p14:sldIdLst>
            <p14:sldId id="256"/>
            <p14:sldId id="388"/>
            <p14:sldId id="391"/>
            <p14:sldId id="392"/>
            <p14:sldId id="396"/>
            <p14:sldId id="398"/>
            <p14:sldId id="399"/>
            <p14:sldId id="400"/>
            <p14:sldId id="401"/>
            <p14:sldId id="393"/>
            <p14:sldId id="394"/>
            <p14:sldId id="402"/>
            <p14:sldId id="403"/>
            <p14:sldId id="404"/>
            <p14:sldId id="40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16" autoAdjust="0"/>
    <p:restoredTop sz="91478" autoAdjust="0"/>
  </p:normalViewPr>
  <p:slideViewPr>
    <p:cSldViewPr>
      <p:cViewPr varScale="1">
        <p:scale>
          <a:sx n="106" d="100"/>
          <a:sy n="106" d="100"/>
        </p:scale>
        <p:origin x="184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6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946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80538"/>
            <a:ext cx="2946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fld id="{720341DE-C2EF-4550-AB85-EF524EF3876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03817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Arial" panose="020B0604020202020204" pitchFamily="34" charset="0"/>
            </a:endParaRPr>
          </a:p>
        </p:txBody>
      </p:sp>
      <p:sp>
        <p:nvSpPr>
          <p:cNvPr id="5018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DAD2CC32-50F4-4150-BFD6-CE84EE9698DE}" type="slidenum">
              <a:rPr lang="en-US" altLang="zh-TW"/>
              <a:pPr/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23983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341DE-C2EF-4550-AB85-EF524EF3876F}" type="slidenum">
              <a:rPr lang="en-US" altLang="zh-TW" smtClean="0"/>
              <a:pPr/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0925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4084256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804572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11248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069348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830126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671266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162963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413475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8822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005470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614336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23EB226C-0963-4EBF-9CBD-A5A75718D40D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3new.nctu.edu.tw/" TargetMode="External"/><Relationship Id="rId2" Type="http://schemas.openxmlformats.org/officeDocument/2006/relationships/hyperlink" Target="mailto:ta@nasa.cs.nctu.edu.tw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nctu.me/" TargetMode="External"/><Relationship Id="rId2" Type="http://schemas.openxmlformats.org/officeDocument/2006/relationships/hyperlink" Target="https://www.nctucs.net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oip.com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sahw4-loadbalance2.nctucs.net/" TargetMode="External"/><Relationship Id="rId2" Type="http://schemas.openxmlformats.org/officeDocument/2006/relationships/hyperlink" Target="http://sahw4-loadbalance1.nctucs.net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System </a:t>
            </a:r>
            <a:r>
              <a:rPr lang="en-US" altLang="zh-TW" dirty="0" smtClean="0">
                <a:ea typeface="新細明體" pitchFamily="18" charset="-120"/>
              </a:rPr>
              <a:t>Administration</a:t>
            </a:r>
            <a:br>
              <a:rPr lang="en-US" altLang="zh-TW" dirty="0" smtClean="0">
                <a:ea typeface="新細明體" pitchFamily="18" charset="-120"/>
              </a:rPr>
            </a:br>
            <a:r>
              <a:rPr lang="en-US" altLang="zh-TW" sz="3600" dirty="0"/>
              <a:t>Homework </a:t>
            </a:r>
            <a:r>
              <a:rPr lang="en-US" altLang="zh-TW" sz="3600" dirty="0" smtClean="0"/>
              <a:t>4 </a:t>
            </a:r>
            <a:r>
              <a:rPr lang="en-US" altLang="zh-TW" sz="3600" dirty="0"/>
              <a:t>– </a:t>
            </a:r>
            <a:r>
              <a:rPr lang="en-US" altLang="zh-TW" sz="3600" dirty="0" smtClean="0"/>
              <a:t>Web </a:t>
            </a:r>
            <a:r>
              <a:rPr lang="en-US" altLang="zh-TW" sz="3600" dirty="0"/>
              <a:t>Server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kuohh</a:t>
            </a:r>
            <a:endParaRPr lang="en-US" altLang="zh-TW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Hide Server </a:t>
            </a:r>
            <a:r>
              <a:rPr lang="en-US" altLang="zh-TW" dirty="0" smtClean="0"/>
              <a:t>Token (1/2)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For Apache server:</a:t>
            </a:r>
            <a:endParaRPr lang="en-US" altLang="zh-TW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Response </a:t>
            </a:r>
            <a:r>
              <a:rPr lang="en-US" altLang="zh-TW" dirty="0">
                <a:ea typeface="新細明體" panose="02020500000000000000" pitchFamily="18" charset="-120"/>
              </a:rPr>
              <a:t>header only shows the Apache info without the version of Apache (5%)</a:t>
            </a:r>
          </a:p>
          <a:p>
            <a:pPr lvl="1" eaLnBrk="1" hangingPunct="1"/>
            <a:r>
              <a:rPr lang="en-US" altLang="zh-TW" dirty="0">
                <a:ea typeface="新細明體" panose="02020500000000000000" pitchFamily="18" charset="-120"/>
              </a:rPr>
              <a:t>Completely remove Apache info or disguise as other service</a:t>
            </a:r>
            <a:r>
              <a:rPr lang="zh-TW" altLang="en-US" dirty="0">
                <a:ea typeface="新細明體" panose="02020500000000000000" pitchFamily="18" charset="-120"/>
              </a:rPr>
              <a:t> </a:t>
            </a:r>
            <a:r>
              <a:rPr lang="en-US" altLang="zh-TW" dirty="0">
                <a:ea typeface="新細明體" panose="02020500000000000000" pitchFamily="18" charset="-120"/>
              </a:rPr>
              <a:t>(</a:t>
            </a:r>
            <a:r>
              <a:rPr lang="en-US" altLang="zh-TW">
                <a:ea typeface="新細明體" panose="02020500000000000000" pitchFamily="18" charset="-120"/>
              </a:rPr>
              <a:t>10</a:t>
            </a:r>
            <a:r>
              <a:rPr lang="en-US" altLang="zh-TW" smtClean="0">
                <a:ea typeface="新細明體" panose="02020500000000000000" pitchFamily="18" charset="-120"/>
              </a:rPr>
              <a:t>%)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For Nginx server: </a:t>
            </a:r>
          </a:p>
          <a:p>
            <a:pPr lvl="1" eaLnBrk="1" hangingPunct="1"/>
            <a:r>
              <a:rPr lang="en-US" altLang="zh-TW">
                <a:ea typeface="新細明體" panose="02020500000000000000" pitchFamily="18" charset="-120"/>
              </a:rPr>
              <a:t>Response header only shows the </a:t>
            </a:r>
            <a:r>
              <a:rPr lang="en-US" altLang="zh-TW" smtClean="0">
                <a:ea typeface="新細明體" panose="02020500000000000000" pitchFamily="18" charset="-120"/>
              </a:rPr>
              <a:t>Nginx </a:t>
            </a:r>
            <a:r>
              <a:rPr lang="en-US" altLang="zh-TW">
                <a:ea typeface="新細明體" panose="02020500000000000000" pitchFamily="18" charset="-120"/>
              </a:rPr>
              <a:t>info without the version </a:t>
            </a:r>
            <a:r>
              <a:rPr lang="en-US" altLang="zh-TW" smtClean="0">
                <a:ea typeface="新細明體" panose="02020500000000000000" pitchFamily="18" charset="-120"/>
              </a:rPr>
              <a:t>of Nginx (10%)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Completely </a:t>
            </a:r>
            <a:r>
              <a:rPr lang="en-US" altLang="zh-TW">
                <a:ea typeface="新細明體" panose="02020500000000000000" pitchFamily="18" charset="-120"/>
              </a:rPr>
              <a:t>remove </a:t>
            </a:r>
            <a:r>
              <a:rPr lang="en-US" altLang="zh-TW" smtClean="0">
                <a:ea typeface="新細明體" panose="02020500000000000000" pitchFamily="18" charset="-120"/>
              </a:rPr>
              <a:t>Nginx </a:t>
            </a:r>
            <a:r>
              <a:rPr lang="en-US" altLang="zh-TW">
                <a:ea typeface="新細明體" panose="02020500000000000000" pitchFamily="18" charset="-120"/>
              </a:rPr>
              <a:t>info or disguise as other </a:t>
            </a:r>
            <a:r>
              <a:rPr lang="en-US" altLang="zh-TW" smtClean="0">
                <a:ea typeface="新細明體" panose="02020500000000000000" pitchFamily="18" charset="-120"/>
              </a:rPr>
              <a:t>service 	(+5% Bonus)</a:t>
            </a:r>
            <a:endParaRPr lang="en-US" altLang="zh-TW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8387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0600" y="1359749"/>
            <a:ext cx="4267200" cy="1289643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1" y="3233634"/>
            <a:ext cx="4116568" cy="133741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5168731"/>
            <a:ext cx="5699083" cy="1384469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1008888" y="2756847"/>
            <a:ext cx="25725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>
                <a:latin typeface="+mj-lt"/>
              </a:rPr>
              <a:t>Apache </a:t>
            </a:r>
            <a:r>
              <a:rPr lang="en-US" altLang="zh-TW" sz="2000" dirty="0" smtClean="0">
                <a:latin typeface="+mj-lt"/>
              </a:rPr>
              <a:t>info only (5%)</a:t>
            </a:r>
            <a:endParaRPr lang="zh-TW" altLang="en-US" sz="2000" dirty="0">
              <a:latin typeface="+mj-lt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90600" y="4684018"/>
            <a:ext cx="586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 smtClean="0">
                <a:latin typeface="+mn-lt"/>
              </a:rPr>
              <a:t>Remove </a:t>
            </a:r>
            <a:r>
              <a:rPr lang="en-US" altLang="zh-TW" sz="2000" dirty="0">
                <a:latin typeface="+mn-lt"/>
              </a:rPr>
              <a:t>Apache info or disguise as other </a:t>
            </a:r>
            <a:r>
              <a:rPr lang="en-US" altLang="zh-TW" sz="2000" dirty="0" smtClean="0">
                <a:latin typeface="+mn-lt"/>
              </a:rPr>
              <a:t>service (10</a:t>
            </a:r>
            <a:r>
              <a:rPr lang="en-US" altLang="zh-TW" sz="2000" dirty="0">
                <a:latin typeface="+mn-lt"/>
              </a:rPr>
              <a:t>%)</a:t>
            </a:r>
            <a:endParaRPr lang="zh-TW" altLang="en-US" sz="2000" dirty="0">
              <a:latin typeface="+mn-lt"/>
            </a:endParaRPr>
          </a:p>
        </p:txBody>
      </p:sp>
      <p:sp>
        <p:nvSpPr>
          <p:cNvPr id="7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en-US" altLang="zh-TW" dirty="0"/>
              <a:t>Hide Server </a:t>
            </a:r>
            <a:r>
              <a:rPr lang="en-US" altLang="zh-TW" dirty="0" smtClean="0"/>
              <a:t>Token</a:t>
            </a:r>
            <a:r>
              <a:rPr lang="zh-TW" altLang="en-US" dirty="0" smtClean="0"/>
              <a:t> </a:t>
            </a:r>
            <a:r>
              <a:rPr lang="en-US" altLang="zh-TW" dirty="0" smtClean="0"/>
              <a:t>(2/2)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40643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/>
              <a:t>HTTPS and Auto redirect</a:t>
            </a:r>
            <a:r>
              <a:rPr lang="en-US" altLang="zh-TW" dirty="0" smtClean="0"/>
              <a:t> (1/2)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ea typeface="新細明體" panose="02020500000000000000" pitchFamily="18" charset="-120"/>
              </a:rPr>
              <a:t>Activate </a:t>
            </a:r>
            <a:r>
              <a:rPr lang="en-US" altLang="zh-TW" smtClean="0">
                <a:ea typeface="新細明體" panose="02020500000000000000" pitchFamily="18" charset="-120"/>
              </a:rPr>
              <a:t>https (5%)</a:t>
            </a:r>
            <a:endParaRPr lang="en-US" altLang="zh-TW" dirty="0">
              <a:ea typeface="新細明體" panose="02020500000000000000" pitchFamily="18" charset="-120"/>
            </a:endParaRPr>
          </a:p>
          <a:p>
            <a:pPr lvl="1" algn="just"/>
            <a:r>
              <a:rPr lang="en-US" altLang="zh-TW" dirty="0"/>
              <a:t>You can use self-signed certificate</a:t>
            </a:r>
          </a:p>
          <a:p>
            <a:pPr lvl="1" algn="just"/>
            <a:r>
              <a:rPr lang="en-US" altLang="zh-TW" dirty="0"/>
              <a:t>The browser might state that your website is unsafe when you use self-signed certificate</a:t>
            </a:r>
          </a:p>
          <a:p>
            <a:pPr lvl="1" algn="just"/>
            <a:r>
              <a:rPr lang="en-US" altLang="zh-TW" dirty="0"/>
              <a:t>If you use self-signed certificate and want to test with curl, remember to add –k as on of the </a:t>
            </a:r>
            <a:r>
              <a:rPr lang="en-US" altLang="zh-TW" dirty="0" smtClean="0"/>
              <a:t>parameter</a:t>
            </a:r>
            <a:endParaRPr lang="en-US" altLang="zh-TW" dirty="0"/>
          </a:p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Auto redirect HTTP request to HTTPS (5%)</a:t>
            </a:r>
          </a:p>
        </p:txBody>
      </p:sp>
    </p:spTree>
    <p:extLst>
      <p:ext uri="{BB962C8B-B14F-4D97-AF65-F5344CB8AC3E}">
        <p14:creationId xmlns:p14="http://schemas.microsoft.com/office/powerpoint/2010/main" val="3813659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455" y="1664493"/>
            <a:ext cx="7223321" cy="3978383"/>
          </a:xfrm>
          <a:prstGeom prst="rect">
            <a:avLst/>
          </a:prstGeom>
        </p:spPr>
      </p:pic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r="17515"/>
          <a:stretch/>
        </p:blipFill>
        <p:spPr>
          <a:xfrm>
            <a:off x="2147887" y="2971800"/>
            <a:ext cx="6310313" cy="3124200"/>
          </a:xfrm>
          <a:prstGeom prst="rect">
            <a:avLst/>
          </a:prstGeom>
        </p:spPr>
      </p:pic>
      <p:sp>
        <p:nvSpPr>
          <p:cNvPr id="7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en-US" altLang="zh-TW" sz="3600" dirty="0"/>
              <a:t>HTTPS and Auto redirect</a:t>
            </a:r>
            <a:r>
              <a:rPr lang="en-US" altLang="zh-TW" dirty="0" smtClean="0"/>
              <a:t> (2/2)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933313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Deadline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2018/12/12</a:t>
            </a:r>
          </a:p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You do not need to submit anything</a:t>
            </a:r>
            <a:endParaRPr lang="zh-TW" altLang="en-US" dirty="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984872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Help!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Email to </a:t>
            </a:r>
            <a:r>
              <a:rPr lang="en-US" altLang="zh-TW" dirty="0">
                <a:ea typeface="新細明體" panose="02020500000000000000" pitchFamily="18" charset="-120"/>
                <a:hlinkClick r:id="rId2"/>
              </a:rPr>
              <a:t>ta@nasa.cs.nctu.edu.tw</a:t>
            </a:r>
            <a:endParaRPr lang="en-US" altLang="zh-TW" dirty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New E3 </a:t>
            </a:r>
            <a:r>
              <a:rPr lang="en-US" altLang="zh-TW" dirty="0">
                <a:ea typeface="新細明體" panose="02020500000000000000" pitchFamily="18" charset="-120"/>
                <a:hlinkClick r:id="rId3"/>
              </a:rPr>
              <a:t>https://e3new.nctu.edu.tw/</a:t>
            </a:r>
            <a:endParaRPr lang="en-US" altLang="zh-TW" dirty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Office hour: 3GH at EC318</a:t>
            </a:r>
            <a:endParaRPr lang="zh-TW" altLang="en-US" dirty="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89421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Requirements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/>
              <a:t>You need to build two different web servers for this assignment</a:t>
            </a:r>
            <a:endParaRPr kumimoji="1" lang="en-US" altLang="zh-TW" dirty="0" smtClean="0"/>
          </a:p>
          <a:p>
            <a:pPr marL="457200" indent="-457200"/>
            <a:endParaRPr lang="en-US" altLang="zh-TW" dirty="0" smtClean="0"/>
          </a:p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Apache (50%) and NGINX (50%)</a:t>
            </a:r>
          </a:p>
          <a:p>
            <a:pPr lvl="1" algn="just"/>
            <a:r>
              <a:rPr lang="en-US" altLang="zh-TW" dirty="0"/>
              <a:t>Virtual </a:t>
            </a:r>
            <a:r>
              <a:rPr lang="en-US" altLang="zh-TW" dirty="0" smtClean="0"/>
              <a:t>Host (</a:t>
            </a:r>
            <a:r>
              <a:rPr lang="en-US" altLang="zh-TW" dirty="0"/>
              <a:t>10</a:t>
            </a:r>
            <a:r>
              <a:rPr lang="en-US" altLang="zh-TW" dirty="0" smtClean="0"/>
              <a:t>%)</a:t>
            </a:r>
          </a:p>
          <a:p>
            <a:pPr lvl="1" algn="just"/>
            <a:r>
              <a:rPr lang="en-US" altLang="zh-TW" dirty="0" smtClean="0"/>
              <a:t>Indexing</a:t>
            </a:r>
            <a:r>
              <a:rPr lang="zh-TW" altLang="en-US" dirty="0" smtClean="0"/>
              <a:t> </a:t>
            </a:r>
            <a:r>
              <a:rPr lang="en-US" altLang="zh-TW" dirty="0" smtClean="0"/>
              <a:t>(5%)</a:t>
            </a:r>
          </a:p>
          <a:p>
            <a:pPr lvl="1" algn="just"/>
            <a:r>
              <a:rPr lang="en-US" altLang="zh-TW" dirty="0" err="1" smtClean="0"/>
              <a:t>htaccess</a:t>
            </a:r>
            <a:r>
              <a:rPr lang="zh-TW" altLang="en-US" dirty="0" smtClean="0"/>
              <a:t> </a:t>
            </a:r>
            <a:r>
              <a:rPr lang="en-US" altLang="zh-TW" dirty="0" smtClean="0"/>
              <a:t>(</a:t>
            </a:r>
            <a:r>
              <a:rPr lang="en-US" altLang="zh-TW" dirty="0"/>
              <a:t>5</a:t>
            </a:r>
            <a:r>
              <a:rPr lang="en-US" altLang="zh-TW" dirty="0" smtClean="0"/>
              <a:t>%)</a:t>
            </a:r>
          </a:p>
          <a:p>
            <a:pPr lvl="1" algn="just"/>
            <a:r>
              <a:rPr lang="en-US" altLang="zh-TW" dirty="0"/>
              <a:t>Reverse </a:t>
            </a:r>
            <a:r>
              <a:rPr lang="en-US" altLang="zh-TW" dirty="0" smtClean="0"/>
              <a:t>Proxy (</a:t>
            </a:r>
            <a:r>
              <a:rPr lang="en-US" altLang="zh-TW" dirty="0"/>
              <a:t>10</a:t>
            </a:r>
            <a:r>
              <a:rPr lang="en-US" altLang="zh-TW" dirty="0" smtClean="0"/>
              <a:t>%)</a:t>
            </a:r>
          </a:p>
          <a:p>
            <a:pPr lvl="1" algn="just"/>
            <a:r>
              <a:rPr lang="en-US" altLang="zh-TW" dirty="0"/>
              <a:t>Hide Server </a:t>
            </a:r>
            <a:r>
              <a:rPr lang="en-US" altLang="zh-TW" dirty="0" smtClean="0"/>
              <a:t>Token (10%) </a:t>
            </a:r>
          </a:p>
          <a:p>
            <a:pPr lvl="1" algn="just"/>
            <a:r>
              <a:rPr lang="en-US" altLang="zh-TW" dirty="0"/>
              <a:t>HTTPS and Auto </a:t>
            </a:r>
            <a:r>
              <a:rPr lang="en-US" altLang="zh-TW" dirty="0" smtClean="0"/>
              <a:t>redirect (10%) </a:t>
            </a:r>
          </a:p>
          <a:p>
            <a:pPr lvl="1"/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597586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Virtual </a:t>
            </a:r>
            <a:r>
              <a:rPr lang="en-US" altLang="zh-TW"/>
              <a:t>Host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Setup a name-based virtual hosts in Apache</a:t>
            </a:r>
          </a:p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Show different content between visiting with IP address and domain name</a:t>
            </a:r>
          </a:p>
          <a:p>
            <a:pPr lvl="1"/>
            <a:r>
              <a:rPr lang="en-US" altLang="zh-TW" dirty="0" smtClean="0"/>
              <a:t>IP Address: Access </a:t>
            </a:r>
            <a:r>
              <a:rPr lang="en-US" altLang="zh-TW" dirty="0"/>
              <a:t>from </a:t>
            </a:r>
            <a:r>
              <a:rPr lang="en-US" altLang="zh-TW" dirty="0" err="1" smtClean="0"/>
              <a:t>ip</a:t>
            </a:r>
            <a:r>
              <a:rPr lang="en-US" altLang="zh-TW" dirty="0" smtClean="0"/>
              <a:t> is </a:t>
            </a:r>
            <a:r>
              <a:rPr lang="en-US" altLang="zh-TW" dirty="0"/>
              <a:t>not allowed</a:t>
            </a:r>
          </a:p>
          <a:p>
            <a:pPr lvl="1"/>
            <a:r>
              <a:rPr lang="en-US" altLang="zh-TW" dirty="0" smtClean="0"/>
              <a:t>Domain</a:t>
            </a:r>
            <a:r>
              <a:rPr lang="zh-TW" altLang="en-US" dirty="0" smtClean="0"/>
              <a:t> </a:t>
            </a:r>
            <a:r>
              <a:rPr lang="en-US" altLang="zh-TW" dirty="0" smtClean="0"/>
              <a:t>Name: Welcome</a:t>
            </a:r>
            <a:endParaRPr lang="en-US" altLang="zh-TW" dirty="0"/>
          </a:p>
          <a:p>
            <a:pPr marL="457200" indent="-457200"/>
            <a:endParaRPr lang="en-US" altLang="zh-TW" dirty="0" smtClean="0"/>
          </a:p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You can get domain names from</a:t>
            </a:r>
            <a:r>
              <a:rPr lang="zh-TW" altLang="en-US" dirty="0">
                <a:ea typeface="新細明體" panose="02020500000000000000" pitchFamily="18" charset="-120"/>
              </a:rPr>
              <a:t> </a:t>
            </a:r>
            <a:r>
              <a:rPr lang="en-US" altLang="zh-TW" dirty="0">
                <a:ea typeface="新細明體" panose="02020500000000000000" pitchFamily="18" charset="-120"/>
              </a:rPr>
              <a:t>the following sites</a:t>
            </a:r>
          </a:p>
          <a:p>
            <a:pPr lvl="1" algn="just"/>
            <a:r>
              <a:rPr lang="en-US" altLang="zh-TW" dirty="0">
                <a:hlinkClick r:id="rId2"/>
              </a:rPr>
              <a:t>https://www.nctucs.net/</a:t>
            </a:r>
            <a:endParaRPr lang="en-US" altLang="zh-TW" dirty="0"/>
          </a:p>
          <a:p>
            <a:pPr lvl="1" algn="just"/>
            <a:r>
              <a:rPr lang="en-US" altLang="zh-TW" dirty="0">
                <a:hlinkClick r:id="rId3"/>
              </a:rPr>
              <a:t>https://nctu.me/</a:t>
            </a:r>
            <a:endParaRPr lang="en-US" altLang="zh-TW" dirty="0"/>
          </a:p>
          <a:p>
            <a:pPr lvl="1" algn="just"/>
            <a:r>
              <a:rPr lang="en-US" altLang="zh-TW" dirty="0">
                <a:hlinkClick r:id="rId4"/>
              </a:rPr>
              <a:t>https://www.noip.com/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3418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304800"/>
            <a:ext cx="8054775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37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 smtClean="0"/>
              <a:t>Indexing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When visit</a:t>
            </a:r>
            <a:r>
              <a:rPr lang="zh-TW" altLang="en-US" dirty="0">
                <a:ea typeface="新細明體" panose="02020500000000000000" pitchFamily="18" charset="-120"/>
              </a:rPr>
              <a:t> </a:t>
            </a:r>
            <a:r>
              <a:rPr lang="en-US" altLang="zh-TW" dirty="0">
                <a:ea typeface="新細明體" panose="02020500000000000000" pitchFamily="18" charset="-120"/>
              </a:rPr>
              <a:t>http://</a:t>
            </a:r>
            <a:r>
              <a:rPr lang="en-US" altLang="zh-TW" dirty="0">
                <a:solidFill>
                  <a:srgbClr val="FF0000"/>
                </a:solidFill>
                <a:ea typeface="新細明體" panose="02020500000000000000" pitchFamily="18" charset="-120"/>
              </a:rPr>
              <a:t>$yourdomain</a:t>
            </a:r>
            <a:r>
              <a:rPr lang="en-US" altLang="zh-TW" dirty="0">
                <a:ea typeface="新細明體" panose="02020500000000000000" pitchFamily="18" charset="-120"/>
              </a:rPr>
              <a:t>/public, showing what the directory contains</a:t>
            </a:r>
            <a:endParaRPr lang="zh-TW" altLang="en-US" dirty="0">
              <a:ea typeface="新細明體" panose="02020500000000000000" pitchFamily="18" charset="-120"/>
            </a:endParaRPr>
          </a:p>
        </p:txBody>
      </p:sp>
      <p:pic>
        <p:nvPicPr>
          <p:cNvPr id="4" name="內容版面配置區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671637" y="2362200"/>
            <a:ext cx="6410325" cy="398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5089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 err="1" smtClean="0"/>
              <a:t>htaccess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When visit</a:t>
            </a:r>
            <a:r>
              <a:rPr lang="zh-TW" altLang="en-US" dirty="0">
                <a:ea typeface="新細明體" panose="02020500000000000000" pitchFamily="18" charset="-120"/>
              </a:rPr>
              <a:t> </a:t>
            </a:r>
            <a:r>
              <a:rPr lang="en-US" altLang="zh-TW" dirty="0">
                <a:ea typeface="新細明體" panose="02020500000000000000" pitchFamily="18" charset="-120"/>
              </a:rPr>
              <a:t>http://</a:t>
            </a:r>
            <a:r>
              <a:rPr lang="en-US" altLang="zh-TW" dirty="0">
                <a:solidFill>
                  <a:srgbClr val="FF0000"/>
                </a:solidFill>
                <a:ea typeface="新細明體" panose="02020500000000000000" pitchFamily="18" charset="-120"/>
              </a:rPr>
              <a:t>$yourdomain</a:t>
            </a:r>
            <a:r>
              <a:rPr lang="en-US" altLang="zh-TW" dirty="0">
                <a:ea typeface="新細明體" panose="02020500000000000000" pitchFamily="18" charset="-120"/>
              </a:rPr>
              <a:t>/public/admin, you need to login to see the content</a:t>
            </a:r>
          </a:p>
          <a:p>
            <a:pPr lvl="1"/>
            <a:r>
              <a:rPr lang="en-US" altLang="zh-TW" dirty="0" smtClean="0"/>
              <a:t>Account: admin</a:t>
            </a:r>
          </a:p>
          <a:p>
            <a:pPr lvl="1"/>
            <a:r>
              <a:rPr lang="en-US" altLang="zh-TW" dirty="0" smtClean="0"/>
              <a:t>Password: $</a:t>
            </a:r>
            <a:r>
              <a:rPr lang="en-US" altLang="zh-TW" dirty="0" err="1" smtClean="0"/>
              <a:t>your_student_ID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9924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81000"/>
            <a:ext cx="5677249" cy="31242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2590800"/>
            <a:ext cx="6400801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221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Reverse </a:t>
            </a:r>
            <a:r>
              <a:rPr lang="en-US" altLang="zh-TW" dirty="0" smtClean="0"/>
              <a:t>Proxy</a:t>
            </a:r>
            <a:endParaRPr lang="en-US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A reverse proxy server is a server that itself does not generate or host the data, but rather the content is obtained by two backend servers</a:t>
            </a:r>
          </a:p>
          <a:p>
            <a:pPr marL="457200" indent="-457200"/>
            <a:endParaRPr lang="en-US" altLang="zh-TW" dirty="0" smtClean="0"/>
          </a:p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Make a reverse proxy under http://</a:t>
            </a:r>
            <a:r>
              <a:rPr lang="en-US" altLang="zh-TW" dirty="0">
                <a:solidFill>
                  <a:srgbClr val="FF0000"/>
                </a:solidFill>
                <a:ea typeface="新細明體" panose="02020500000000000000" pitchFamily="18" charset="-120"/>
              </a:rPr>
              <a:t>$yourdomain</a:t>
            </a:r>
            <a:r>
              <a:rPr lang="en-US" altLang="zh-TW" dirty="0">
                <a:ea typeface="新細明體" panose="02020500000000000000" pitchFamily="18" charset="-120"/>
              </a:rPr>
              <a:t>/reverse Content obtained from</a:t>
            </a:r>
          </a:p>
          <a:p>
            <a:pPr lvl="1" algn="just"/>
            <a:r>
              <a:rPr lang="en-US" altLang="zh-TW" dirty="0">
                <a:hlinkClick r:id="rId2"/>
              </a:rPr>
              <a:t>http://sahw4-loadbalance1.nctucs.net/</a:t>
            </a:r>
            <a:endParaRPr lang="en-US" altLang="zh-TW" dirty="0"/>
          </a:p>
          <a:p>
            <a:pPr lvl="1" algn="just"/>
            <a:r>
              <a:rPr lang="en-US" altLang="zh-TW" dirty="0">
                <a:hlinkClick r:id="rId3"/>
              </a:rPr>
              <a:t>http://sahw4-loadbalance2.nctucs.net/</a:t>
            </a:r>
            <a:r>
              <a:rPr lang="en-US" altLang="zh-TW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5766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990600"/>
            <a:ext cx="8229600" cy="4600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491988"/>
      </p:ext>
    </p:extLst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ComputerCenter</Template>
  <TotalTime>4978</TotalTime>
  <Words>376</Words>
  <Application>Microsoft Office PowerPoint</Application>
  <PresentationFormat>如螢幕大小 (4:3)</PresentationFormat>
  <Paragraphs>60</Paragraphs>
  <Slides>15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4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Times New Roman</vt:lpstr>
      <vt:lpstr>Wingdings</vt:lpstr>
      <vt:lpstr>Computer Center</vt:lpstr>
      <vt:lpstr>System Administration Homework 4 – Web Server</vt:lpstr>
      <vt:lpstr>Requirements</vt:lpstr>
      <vt:lpstr>Virtual Host</vt:lpstr>
      <vt:lpstr>PowerPoint 簡報</vt:lpstr>
      <vt:lpstr>Indexing</vt:lpstr>
      <vt:lpstr>htaccess</vt:lpstr>
      <vt:lpstr>PowerPoint 簡報</vt:lpstr>
      <vt:lpstr>Reverse Proxy</vt:lpstr>
      <vt:lpstr>PowerPoint 簡報</vt:lpstr>
      <vt:lpstr>Hide Server Token (1/2)</vt:lpstr>
      <vt:lpstr>Hide Server Token (2/2)</vt:lpstr>
      <vt:lpstr>HTTPS and Auto redirect (1/2)</vt:lpstr>
      <vt:lpstr>HTTPS and Auto redirect (2/2)</vt:lpstr>
      <vt:lpstr>Deadline</vt:lpstr>
      <vt:lpstr>Help!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HW4</dc:title>
  <dc:creator>Tse-Han Wang</dc:creator>
  <cp:lastModifiedBy>Tse-Han Wang</cp:lastModifiedBy>
  <cp:revision>1078</cp:revision>
  <cp:lastPrinted>2012-12-11T13:59:23Z</cp:lastPrinted>
  <dcterms:created xsi:type="dcterms:W3CDTF">1601-01-01T00:00:00Z</dcterms:created>
  <dcterms:modified xsi:type="dcterms:W3CDTF">2018-12-04T12:51:51Z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