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336" r:id="rId3"/>
    <p:sldId id="337" r:id="rId4"/>
    <p:sldId id="310" r:id="rId5"/>
    <p:sldId id="324" r:id="rId6"/>
    <p:sldId id="311" r:id="rId7"/>
    <p:sldId id="320" r:id="rId8"/>
    <p:sldId id="353" r:id="rId9"/>
    <p:sldId id="321" r:id="rId10"/>
    <p:sldId id="322" r:id="rId11"/>
    <p:sldId id="338" r:id="rId12"/>
    <p:sldId id="342" r:id="rId13"/>
    <p:sldId id="341" r:id="rId14"/>
    <p:sldId id="362" r:id="rId15"/>
    <p:sldId id="363" r:id="rId16"/>
    <p:sldId id="364" r:id="rId17"/>
    <p:sldId id="366" r:id="rId18"/>
    <p:sldId id="352" r:id="rId19"/>
    <p:sldId id="340" r:id="rId20"/>
    <p:sldId id="339" r:id="rId21"/>
    <p:sldId id="355" r:id="rId22"/>
    <p:sldId id="368" r:id="rId23"/>
    <p:sldId id="365" r:id="rId24"/>
    <p:sldId id="357" r:id="rId25"/>
    <p:sldId id="358" r:id="rId26"/>
    <p:sldId id="369" r:id="rId27"/>
    <p:sldId id="360" r:id="rId28"/>
    <p:sldId id="354" r:id="rId29"/>
    <p:sldId id="346" r:id="rId30"/>
    <p:sldId id="348" r:id="rId31"/>
    <p:sldId id="349" r:id="rId32"/>
    <p:sldId id="350" r:id="rId33"/>
    <p:sldId id="359" r:id="rId34"/>
    <p:sldId id="351" r:id="rId35"/>
    <p:sldId id="331" r:id="rId36"/>
    <p:sldId id="319" r:id="rId37"/>
    <p:sldId id="317" r:id="rId38"/>
    <p:sldId id="318" r:id="rId39"/>
  </p:sldIdLst>
  <p:sldSz cx="9144000" cy="6858000" type="screen4x3"/>
  <p:notesSz cx="6400800" cy="86868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755"/>
  </p:normalViewPr>
  <p:slideViewPr>
    <p:cSldViewPr>
      <p:cViewPr varScale="1">
        <p:scale>
          <a:sx n="115" d="100"/>
          <a:sy n="115" d="100"/>
        </p:scale>
        <p:origin x="1530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9AAE275-EC6F-40AD-A8EA-62BB88B5EC28}" type="datetimeFigureOut">
              <a:rPr lang="zh-TW" altLang="en-US"/>
              <a:pPr>
                <a:defRPr/>
              </a:pPr>
              <a:t>2018/10/28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62585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18DBB338-A7CB-400F-B7EE-221A85D4477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073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651D763-08F6-41B6-83DE-AA69F83DAD89}" type="datetimeFigureOut">
              <a:rPr lang="zh-TW" altLang="en-US"/>
              <a:pPr>
                <a:defRPr/>
              </a:pPr>
              <a:t>2018/10/28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62585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EB8AB628-B241-4751-89DB-41956CC4021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953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54406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50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80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22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047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1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4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262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9807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9838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>
              <a:defRPr/>
            </a:pPr>
            <a:fld id="{1762310D-1AF8-428E-93DD-A9DE58DCFA98}" type="slidenum">
              <a:rPr lang="en-US" altLang="zh-TW" sz="1400" smtClean="0">
                <a:solidFill>
                  <a:schemeClr val="bg1"/>
                </a:solidFill>
                <a:latin typeface="Futura Md BT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bsd.org/doc/en/books/handbook/zfs-term.html" TargetMode="External"/><Relationship Id="rId2" Type="http://schemas.openxmlformats.org/officeDocument/2006/relationships/hyperlink" Target="https://www.freebsd.org/doc/en/books/handbook/zfs-zfs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bsd.org/cht/book/ch24.htm" TargetMode="External"/><Relationship Id="rId2" Type="http://schemas.openxmlformats.org/officeDocument/2006/relationships/hyperlink" Target="https://www.freebsd.org/doc/en/articles/rc-scripting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e3new.nctu.edu.tw/" TargetMode="External"/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Computer System Administration</a:t>
            </a:r>
            <a:br>
              <a:rPr lang="en-US" altLang="zh-TW" dirty="0" smtClean="0"/>
            </a:br>
            <a:r>
              <a:rPr lang="en-US" altLang="zh-TW" sz="2800" dirty="0" smtClean="0"/>
              <a:t>Homework 3 – File Server</a:t>
            </a:r>
            <a:endParaRPr lang="zh-TW" altLang="en-US" sz="2800" dirty="0" smtClean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fchsieh</a:t>
            </a:r>
            <a:r>
              <a:rPr lang="zh-TW" altLang="en-US" dirty="0" smtClean="0"/>
              <a:t> </a:t>
            </a:r>
            <a:r>
              <a:rPr lang="en-US" altLang="zh-TW" dirty="0"/>
              <a:t>/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zswu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Hint (2/2): Demo Environment </a:t>
            </a:r>
            <a:r>
              <a:rPr lang="en-US" altLang="zh-TW" dirty="0"/>
              <a:t>Setting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r>
              <a:rPr lang="en-US" altLang="zh-TW" dirty="0" smtClean="0"/>
              <a:t>Within VM, using notebook or connect to your machine using remote desktop</a:t>
            </a:r>
          </a:p>
          <a:p>
            <a:pPr lvl="1"/>
            <a:r>
              <a:rPr lang="en-US" altLang="zh-TW" dirty="0" smtClean="0"/>
              <a:t>Don’t need to open GUI for VM</a:t>
            </a:r>
          </a:p>
          <a:p>
            <a:pPr lvl="1"/>
            <a:r>
              <a:rPr lang="en-US" altLang="zh-TW" dirty="0" smtClean="0"/>
              <a:t>You only need SSH and FileZilla</a:t>
            </a:r>
          </a:p>
          <a:p>
            <a:pPr lvl="1"/>
            <a:r>
              <a:rPr lang="en-US" altLang="zh-TW" dirty="0" smtClean="0"/>
              <a:t>Use host-only network interface, connect from host OS</a:t>
            </a:r>
          </a:p>
          <a:p>
            <a:pPr lvl="2"/>
            <a:r>
              <a:rPr lang="en-US" altLang="zh-TW" dirty="0" smtClean="0"/>
              <a:t>Host-only network interface: create connection between host and VM</a:t>
            </a:r>
          </a:p>
          <a:p>
            <a:r>
              <a:rPr lang="en-US" altLang="zh-TW" dirty="0" smtClean="0"/>
              <a:t>Within VM, no remote desktop</a:t>
            </a:r>
          </a:p>
          <a:p>
            <a:pPr lvl="1"/>
            <a:r>
              <a:rPr lang="en-US" altLang="zh-TW" dirty="0" smtClean="0"/>
              <a:t>Using the public IP</a:t>
            </a:r>
          </a:p>
          <a:p>
            <a:pPr lvl="1"/>
            <a:r>
              <a:rPr lang="en-US" altLang="zh-TW" dirty="0" smtClean="0"/>
              <a:t>Port forwarding</a:t>
            </a:r>
          </a:p>
          <a:p>
            <a:r>
              <a:rPr lang="en-US" altLang="zh-TW" dirty="0" smtClean="0"/>
              <a:t>Real Machine</a:t>
            </a:r>
          </a:p>
          <a:p>
            <a:pPr lvl="1"/>
            <a:r>
              <a:rPr lang="en-US" altLang="zh-TW" dirty="0" smtClean="0"/>
              <a:t>Using the public IP</a:t>
            </a:r>
          </a:p>
          <a:p>
            <a:pPr lvl="1"/>
            <a:r>
              <a:rPr lang="en-US" altLang="zh-TW" dirty="0" smtClean="0"/>
              <a:t>Firewall settings</a:t>
            </a:r>
          </a:p>
          <a:p>
            <a:r>
              <a:rPr lang="en-US" altLang="zh-TW" dirty="0" smtClean="0"/>
              <a:t>If you have a public IP, using bridge mode is better for VM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439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ZFS on /home/ftp</a:t>
            </a:r>
            <a:endParaRPr lang="zh-TW" altLang="en-US" sz="2800" dirty="0" smtClean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fchsieh</a:t>
            </a:r>
            <a:r>
              <a:rPr lang="en-US" altLang="zh-TW" dirty="0" smtClean="0"/>
              <a:t> / </a:t>
            </a:r>
            <a:r>
              <a:rPr lang="en-US" altLang="zh-TW" dirty="0" err="1"/>
              <a:t>zswu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15723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Requirements (1/6)</a:t>
            </a:r>
          </a:p>
        </p:txBody>
      </p:sp>
      <p:sp>
        <p:nvSpPr>
          <p:cNvPr id="9218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>
              <a:buFont typeface="Wingdings" charset="2"/>
              <a:buChar char="q"/>
              <a:defRPr/>
            </a:pPr>
            <a:r>
              <a:rPr lang="en-US" altLang="zh-TW" dirty="0" smtClean="0"/>
              <a:t>Enable ZFS service</a:t>
            </a:r>
          </a:p>
          <a:p>
            <a:pPr lvl="1">
              <a:defRPr/>
            </a:pPr>
            <a:r>
              <a:rPr lang="en-US" altLang="zh-TW" dirty="0" smtClean="0"/>
              <a:t>Reboot </a:t>
            </a:r>
            <a:r>
              <a:rPr lang="en-US" altLang="zh-TW" dirty="0"/>
              <a:t>and everything is fine </a:t>
            </a:r>
            <a:r>
              <a:rPr lang="en-US" altLang="zh-TW" dirty="0" smtClean="0"/>
              <a:t>(ZFS </a:t>
            </a:r>
            <a:r>
              <a:rPr lang="en-US" altLang="zh-TW" dirty="0"/>
              <a:t>still mount</a:t>
            </a:r>
            <a:r>
              <a:rPr lang="en-US" altLang="zh-TW" dirty="0" smtClean="0"/>
              <a:t>)</a:t>
            </a:r>
          </a:p>
          <a:p>
            <a:pPr>
              <a:buFont typeface="Wingdings" charset="2"/>
              <a:buChar char="q"/>
              <a:defRPr/>
            </a:pPr>
            <a:r>
              <a:rPr lang="en-US" altLang="zh-TW" dirty="0"/>
              <a:t>Create a mirror</a:t>
            </a:r>
            <a:r>
              <a:rPr lang="zh-TW" altLang="en-US" dirty="0"/>
              <a:t> </a:t>
            </a:r>
            <a:r>
              <a:rPr lang="en-US" altLang="zh-TW" dirty="0" smtClean="0"/>
              <a:t>(RAID 1) </a:t>
            </a:r>
            <a:r>
              <a:rPr lang="en-US" altLang="zh-TW" dirty="0"/>
              <a:t>storage called “</a:t>
            </a:r>
            <a:r>
              <a:rPr lang="en-US" altLang="zh-TW" dirty="0" err="1"/>
              <a:t>mypool</a:t>
            </a:r>
            <a:r>
              <a:rPr lang="en-US" altLang="zh-TW" dirty="0"/>
              <a:t>”</a:t>
            </a:r>
          </a:p>
          <a:p>
            <a:pPr lvl="1">
              <a:defRPr/>
            </a:pPr>
            <a:r>
              <a:rPr lang="en-US" altLang="zh-TW" dirty="0">
                <a:ea typeface="華康標楷體(P)" charset="0"/>
              </a:rPr>
              <a:t>Create a mirror storage </a:t>
            </a:r>
            <a:r>
              <a:rPr lang="en-US" altLang="zh-TW" dirty="0" smtClean="0">
                <a:ea typeface="華康標楷體(P)" charset="0"/>
              </a:rPr>
              <a:t>pool using the </a:t>
            </a:r>
            <a:r>
              <a:rPr lang="en-US" altLang="zh-TW" dirty="0" err="1" smtClean="0">
                <a:ea typeface="華康標楷體(P)" charset="0"/>
              </a:rPr>
              <a:t>zpool</a:t>
            </a:r>
            <a:r>
              <a:rPr lang="en-US" altLang="zh-TW" dirty="0" smtClean="0">
                <a:ea typeface="華康標楷體(P)" charset="0"/>
              </a:rPr>
              <a:t> command</a:t>
            </a:r>
            <a:endParaRPr lang="en-US" altLang="zh-TW" dirty="0">
              <a:ea typeface="華康標楷體(P)" charset="0"/>
            </a:endParaRPr>
          </a:p>
          <a:p>
            <a:pPr lvl="1">
              <a:defRPr/>
            </a:pPr>
            <a:r>
              <a:rPr lang="en-US" altLang="zh-TW" dirty="0">
                <a:ea typeface="華康標楷體(P)" charset="0"/>
              </a:rPr>
              <a:t>Usually it is required to create a mirror storage </a:t>
            </a:r>
            <a:r>
              <a:rPr lang="en-US" altLang="zh-TW" dirty="0" smtClean="0">
                <a:ea typeface="華康標楷體(P)" charset="0"/>
              </a:rPr>
              <a:t>pool with </a:t>
            </a:r>
            <a:r>
              <a:rPr lang="en-US" altLang="zh-TW" dirty="0">
                <a:ea typeface="華康標楷體(P)" charset="0"/>
              </a:rPr>
              <a:t>two different physical disk, you can just use two partition or even use “file as device” for this demo project</a:t>
            </a:r>
            <a:endParaRPr lang="en-US" altLang="zh-TW" dirty="0"/>
          </a:p>
          <a:p>
            <a:pPr>
              <a:defRPr/>
            </a:pPr>
            <a:endParaRPr lang="en-US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179930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Requirements </a:t>
            </a:r>
            <a:r>
              <a:rPr lang="en-US" altLang="zh-TW" dirty="0" smtClean="0"/>
              <a:t>(2/6)</a:t>
            </a:r>
          </a:p>
        </p:txBody>
      </p:sp>
      <p:sp>
        <p:nvSpPr>
          <p:cNvPr id="9218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>
              <a:buFont typeface="Wingdings" charset="2"/>
              <a:buChar char="q"/>
              <a:defRPr/>
            </a:pPr>
            <a:r>
              <a:rPr lang="en-US" altLang="zh-TW" dirty="0" smtClean="0"/>
              <a:t>Create ZFS datasets</a:t>
            </a:r>
          </a:p>
          <a:p>
            <a:pPr lvl="1">
              <a:defRPr/>
            </a:pPr>
            <a:r>
              <a:rPr lang="en-US" altLang="zh-TW" dirty="0" err="1" smtClean="0">
                <a:ea typeface="華康標楷體(P)" charset="0"/>
              </a:rPr>
              <a:t>mypool</a:t>
            </a:r>
            <a:r>
              <a:rPr lang="en-US" altLang="zh-TW" dirty="0" smtClean="0">
                <a:ea typeface="華康標楷體(P)" charset="0"/>
              </a:rPr>
              <a:t>/upload on /home/ftp/upload</a:t>
            </a:r>
          </a:p>
          <a:p>
            <a:pPr lvl="1">
              <a:defRPr/>
            </a:pPr>
            <a:r>
              <a:rPr lang="en-US" altLang="zh-TW" dirty="0" err="1" smtClean="0">
                <a:ea typeface="華康標楷體(P)" charset="0"/>
              </a:rPr>
              <a:t>mypool</a:t>
            </a:r>
            <a:r>
              <a:rPr lang="en-US" altLang="zh-TW" dirty="0" smtClean="0">
                <a:ea typeface="華康標楷體(P)" charset="0"/>
              </a:rPr>
              <a:t>/public on /home/ftp/public</a:t>
            </a:r>
          </a:p>
          <a:p>
            <a:pPr lvl="1">
              <a:defRPr/>
            </a:pPr>
            <a:r>
              <a:rPr lang="en-US" altLang="zh-TW" dirty="0" err="1" smtClean="0">
                <a:ea typeface="華康標楷體(P)" charset="0"/>
              </a:rPr>
              <a:t>mypool</a:t>
            </a:r>
            <a:r>
              <a:rPr lang="en-US" altLang="zh-TW" dirty="0" smtClean="0">
                <a:ea typeface="華康標楷體(P)" charset="0"/>
              </a:rPr>
              <a:t>/hidden on /home/ftp/hidden</a:t>
            </a:r>
          </a:p>
          <a:p>
            <a:pPr lvl="1">
              <a:defRPr/>
            </a:pPr>
            <a:r>
              <a:rPr lang="en-US" altLang="zh-TW" dirty="0" smtClean="0">
                <a:ea typeface="華康標楷體(P)" charset="0"/>
              </a:rPr>
              <a:t>Set </a:t>
            </a:r>
            <a:r>
              <a:rPr lang="en-US" altLang="zh-TW" dirty="0" err="1" smtClean="0">
                <a:ea typeface="華康標楷體(P)" charset="0"/>
              </a:rPr>
              <a:t>gzip</a:t>
            </a:r>
            <a:r>
              <a:rPr lang="en-US" altLang="zh-TW" dirty="0" smtClean="0">
                <a:ea typeface="華康標楷體(P)" charset="0"/>
              </a:rPr>
              <a:t> compression to all datasets</a:t>
            </a:r>
          </a:p>
        </p:txBody>
      </p:sp>
    </p:spTree>
    <p:extLst>
      <p:ext uri="{BB962C8B-B14F-4D97-AF65-F5344CB8AC3E}">
        <p14:creationId xmlns:p14="http://schemas.microsoft.com/office/powerpoint/2010/main" val="304087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Requirement (3/6): </a:t>
            </a:r>
            <a:r>
              <a:rPr lang="en-US" altLang="zh-TW" dirty="0" err="1"/>
              <a:t>Zbackup</a:t>
            </a:r>
            <a:r>
              <a:rPr lang="en-US" altLang="zh-TW" dirty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Automatic </a:t>
            </a:r>
            <a:r>
              <a:rPr lang="en-US" altLang="zh-TW" dirty="0"/>
              <a:t>Snapshot Script</a:t>
            </a:r>
          </a:p>
          <a:p>
            <a:r>
              <a:rPr lang="en-US" altLang="zh-TW" dirty="0" smtClean="0"/>
              <a:t>Specification</a:t>
            </a:r>
          </a:p>
          <a:p>
            <a:pPr lvl="1"/>
            <a:r>
              <a:rPr lang="en-US" altLang="zh-TW" dirty="0" smtClean="0"/>
              <a:t>Usage: </a:t>
            </a:r>
            <a:r>
              <a:rPr lang="en-US" altLang="zh-TW" dirty="0" err="1" smtClean="0"/>
              <a:t>zbackup</a:t>
            </a:r>
            <a:r>
              <a:rPr lang="en-US" altLang="zh-TW" dirty="0" smtClean="0"/>
              <a:t> </a:t>
            </a:r>
            <a:r>
              <a:rPr lang="en-US" altLang="zh-TW" dirty="0"/>
              <a:t>[[--list | --</a:t>
            </a:r>
            <a:r>
              <a:rPr lang="en-US" altLang="zh-TW" dirty="0" smtClean="0"/>
              <a:t>delete | --export] target-dataset </a:t>
            </a:r>
            <a:r>
              <a:rPr lang="en-US" altLang="zh-TW" dirty="0"/>
              <a:t>[ID] </a:t>
            </a:r>
            <a:r>
              <a:rPr lang="en-US" altLang="zh-TW" dirty="0" smtClean="0"/>
              <a:t>| [--import] target-dataset filename | </a:t>
            </a:r>
            <a:r>
              <a:rPr lang="en-US" altLang="zh-TW" dirty="0"/>
              <a:t>target dataset [rotation count</a:t>
            </a:r>
            <a:r>
              <a:rPr lang="en-US" altLang="zh-TW" dirty="0" smtClean="0"/>
              <a:t>]]</a:t>
            </a:r>
          </a:p>
          <a:p>
            <a:pPr lvl="1"/>
            <a:r>
              <a:rPr lang="en-US" altLang="zh-TW" dirty="0" smtClean="0"/>
              <a:t>Example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$ </a:t>
            </a:r>
            <a:r>
              <a:rPr lang="en-US" altLang="zh-TW" dirty="0" err="1"/>
              <a:t>sudo</a:t>
            </a:r>
            <a:r>
              <a:rPr lang="en-US" altLang="zh-TW" dirty="0"/>
              <a:t> ./</a:t>
            </a:r>
            <a:r>
              <a:rPr lang="en-US" altLang="zh-TW" dirty="0" err="1"/>
              <a:t>zbackup</a:t>
            </a:r>
            <a:r>
              <a:rPr lang="en-US" altLang="zh-TW" dirty="0"/>
              <a:t> data/to/backup </a:t>
            </a:r>
            <a:r>
              <a:rPr lang="en-US" altLang="zh-TW" dirty="0" smtClean="0"/>
              <a:t>5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$ </a:t>
            </a:r>
            <a:r>
              <a:rPr lang="en-US" altLang="zh-TW" dirty="0" err="1"/>
              <a:t>sudo</a:t>
            </a:r>
            <a:r>
              <a:rPr lang="en-US" altLang="zh-TW" dirty="0"/>
              <a:t> ./</a:t>
            </a:r>
            <a:r>
              <a:rPr lang="en-US" altLang="zh-TW" dirty="0" err="1"/>
              <a:t>zbackup</a:t>
            </a:r>
            <a:r>
              <a:rPr lang="en-US" altLang="zh-TW" dirty="0"/>
              <a:t> data/to/backup </a:t>
            </a:r>
            <a:r>
              <a:rPr lang="en-US" altLang="zh-TW" dirty="0" smtClean="0"/>
              <a:t>5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$ </a:t>
            </a:r>
            <a:r>
              <a:rPr lang="en-US" altLang="zh-TW" dirty="0" err="1"/>
              <a:t>sudo</a:t>
            </a:r>
            <a:r>
              <a:rPr lang="en-US" altLang="zh-TW" dirty="0"/>
              <a:t> ./</a:t>
            </a:r>
            <a:r>
              <a:rPr lang="en-US" altLang="zh-TW" dirty="0" err="1"/>
              <a:t>zbackup</a:t>
            </a:r>
            <a:r>
              <a:rPr lang="en-US" altLang="zh-TW" dirty="0"/>
              <a:t> --list </a:t>
            </a:r>
            <a:r>
              <a:rPr lang="en-US" altLang="zh-TW" dirty="0" smtClean="0"/>
              <a:t>data/to/backup</a:t>
            </a:r>
            <a:endParaRPr lang="zh-TW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05000" y="4572000"/>
            <a:ext cx="5353050" cy="92333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ID	Dataset		Time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	data/to/backup	2018-10-05 10:12:23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2	data/to/backup	2018-10-05 10:14:25</a:t>
            </a:r>
          </a:p>
        </p:txBody>
      </p:sp>
    </p:spTree>
    <p:extLst>
      <p:ext uri="{BB962C8B-B14F-4D97-AF65-F5344CB8AC3E}">
        <p14:creationId xmlns:p14="http://schemas.microsoft.com/office/powerpoint/2010/main" val="809054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 </a:t>
            </a:r>
            <a:r>
              <a:rPr lang="en-US" altLang="zh-TW" dirty="0" smtClean="0"/>
              <a:t>(4/6): </a:t>
            </a:r>
            <a:r>
              <a:rPr lang="en-US" altLang="zh-TW" dirty="0" err="1"/>
              <a:t>Zbackup</a:t>
            </a:r>
            <a:r>
              <a:rPr lang="en-US" altLang="zh-TW" dirty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Specification</a:t>
            </a:r>
          </a:p>
          <a:p>
            <a:pPr lvl="1"/>
            <a:r>
              <a:rPr lang="en-US" altLang="zh-TW" dirty="0" smtClean="0"/>
              <a:t>Create (Default)</a:t>
            </a:r>
          </a:p>
          <a:p>
            <a:pPr lvl="2"/>
            <a:r>
              <a:rPr lang="en-US" altLang="zh-TW" dirty="0"/>
              <a:t>No more than </a:t>
            </a:r>
            <a:r>
              <a:rPr lang="en-US" altLang="zh-TW" b="1" dirty="0"/>
              <a:t>rotation count</a:t>
            </a:r>
            <a:r>
              <a:rPr lang="en-US" altLang="zh-TW" dirty="0"/>
              <a:t> snapshots per </a:t>
            </a:r>
            <a:r>
              <a:rPr lang="en-US" altLang="zh-TW" dirty="0" smtClean="0"/>
              <a:t>dataset</a:t>
            </a:r>
          </a:p>
          <a:p>
            <a:pPr lvl="2"/>
            <a:r>
              <a:rPr lang="en-US" altLang="zh-TW" dirty="0"/>
              <a:t>If no </a:t>
            </a:r>
            <a:r>
              <a:rPr lang="en-US" altLang="zh-TW" b="1" dirty="0"/>
              <a:t>rotation count </a:t>
            </a:r>
            <a:r>
              <a:rPr lang="en-US" altLang="zh-TW" dirty="0"/>
              <a:t>specified, max 20 snapshots are </a:t>
            </a:r>
            <a:r>
              <a:rPr lang="en-US" altLang="zh-TW" dirty="0" smtClean="0"/>
              <a:t>allowed</a:t>
            </a:r>
          </a:p>
          <a:p>
            <a:pPr lvl="2"/>
            <a:r>
              <a:rPr lang="en-US" altLang="zh-TW" dirty="0"/>
              <a:t>If </a:t>
            </a:r>
            <a:r>
              <a:rPr lang="en-US" altLang="zh-TW" b="1" dirty="0"/>
              <a:t>rotation count </a:t>
            </a:r>
            <a:r>
              <a:rPr lang="en-US" altLang="zh-TW" dirty="0"/>
              <a:t>has reached, delete the </a:t>
            </a:r>
            <a:r>
              <a:rPr lang="en-US" altLang="zh-TW" dirty="0" smtClean="0"/>
              <a:t>oldest one</a:t>
            </a:r>
          </a:p>
          <a:p>
            <a:pPr lvl="1"/>
            <a:r>
              <a:rPr lang="en-US" altLang="zh-TW" dirty="0" smtClean="0"/>
              <a:t>List</a:t>
            </a:r>
          </a:p>
          <a:p>
            <a:pPr lvl="2"/>
            <a:r>
              <a:rPr lang="en-US" altLang="zh-TW" dirty="0"/>
              <a:t>List the snapshot created by </a:t>
            </a:r>
            <a:r>
              <a:rPr lang="en-US" altLang="zh-TW" dirty="0" err="1" smtClean="0"/>
              <a:t>zbackup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If </a:t>
            </a:r>
            <a:r>
              <a:rPr lang="en-US" altLang="zh-TW" b="1" dirty="0"/>
              <a:t>dataset</a:t>
            </a:r>
            <a:r>
              <a:rPr lang="en-US" altLang="zh-TW" dirty="0"/>
              <a:t> is specified, list only the snapshot of that </a:t>
            </a:r>
            <a:r>
              <a:rPr lang="en-US" altLang="zh-TW" dirty="0" smtClean="0"/>
              <a:t>dataset</a:t>
            </a:r>
          </a:p>
          <a:p>
            <a:pPr lvl="2"/>
            <a:r>
              <a:rPr lang="en-US" altLang="zh-TW" dirty="0" smtClean="0"/>
              <a:t>Otherwise</a:t>
            </a:r>
            <a:r>
              <a:rPr lang="en-US" altLang="zh-TW" dirty="0"/>
              <a:t>, list all of the </a:t>
            </a:r>
            <a:r>
              <a:rPr lang="en-US" altLang="zh-TW" dirty="0" smtClean="0"/>
              <a:t>snapshot</a:t>
            </a:r>
          </a:p>
          <a:p>
            <a:pPr lvl="1"/>
            <a:r>
              <a:rPr lang="en-US" altLang="zh-TW" dirty="0" smtClean="0"/>
              <a:t>Delete</a:t>
            </a:r>
          </a:p>
          <a:p>
            <a:pPr lvl="2"/>
            <a:r>
              <a:rPr lang="en-US" altLang="zh-TW" dirty="0"/>
              <a:t>Delete snapshots created by </a:t>
            </a:r>
            <a:r>
              <a:rPr lang="en-US" altLang="zh-TW" dirty="0" err="1" smtClean="0"/>
              <a:t>zbackup</a:t>
            </a:r>
            <a:endParaRPr lang="en-US" altLang="zh-TW" dirty="0" smtClean="0"/>
          </a:p>
          <a:p>
            <a:pPr lvl="2"/>
            <a:r>
              <a:rPr lang="en-US" altLang="zh-TW" dirty="0"/>
              <a:t>Must specify </a:t>
            </a:r>
            <a:r>
              <a:rPr lang="en-US" altLang="zh-TW" b="1" dirty="0" smtClean="0"/>
              <a:t>dataset</a:t>
            </a:r>
          </a:p>
          <a:p>
            <a:pPr lvl="2"/>
            <a:r>
              <a:rPr lang="en-US" altLang="zh-TW" dirty="0"/>
              <a:t>If </a:t>
            </a:r>
            <a:r>
              <a:rPr lang="en-US" altLang="zh-TW" b="1" dirty="0"/>
              <a:t>ID</a:t>
            </a:r>
            <a:r>
              <a:rPr lang="en-US" altLang="zh-TW" dirty="0"/>
              <a:t> is specified, delete that </a:t>
            </a:r>
            <a:r>
              <a:rPr lang="en-US" altLang="zh-TW" dirty="0" smtClean="0"/>
              <a:t>one</a:t>
            </a:r>
          </a:p>
          <a:p>
            <a:pPr lvl="2"/>
            <a:r>
              <a:rPr lang="en-US" altLang="zh-TW" dirty="0"/>
              <a:t>Otherwise </a:t>
            </a:r>
            <a:r>
              <a:rPr lang="en-US" altLang="zh-TW" dirty="0" smtClean="0"/>
              <a:t>delete all snapshot of the dataset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3821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 </a:t>
            </a:r>
            <a:r>
              <a:rPr lang="en-US" altLang="zh-TW" dirty="0" smtClean="0"/>
              <a:t>(5/6): </a:t>
            </a:r>
            <a:r>
              <a:rPr lang="en-US" altLang="zh-TW" dirty="0" err="1"/>
              <a:t>Zbackup</a:t>
            </a:r>
            <a:r>
              <a:rPr lang="en-US" altLang="zh-TW" dirty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Specification</a:t>
            </a:r>
          </a:p>
          <a:p>
            <a:pPr lvl="1"/>
            <a:r>
              <a:rPr lang="en-US" altLang="zh-TW" dirty="0" smtClean="0"/>
              <a:t>Export</a:t>
            </a:r>
          </a:p>
          <a:p>
            <a:pPr lvl="2"/>
            <a:r>
              <a:rPr lang="en-US" altLang="zh-TW" dirty="0"/>
              <a:t>Must specify </a:t>
            </a:r>
            <a:r>
              <a:rPr lang="en-US" altLang="zh-TW" b="1" dirty="0" smtClean="0"/>
              <a:t>dataset</a:t>
            </a:r>
          </a:p>
          <a:p>
            <a:pPr lvl="2"/>
            <a:r>
              <a:rPr lang="en-US" altLang="zh-TW" b="1" dirty="0" smtClean="0"/>
              <a:t>ID</a:t>
            </a:r>
            <a:r>
              <a:rPr lang="en-US" altLang="zh-TW" dirty="0" smtClean="0"/>
              <a:t> defaults to 1</a:t>
            </a:r>
          </a:p>
          <a:p>
            <a:pPr lvl="2"/>
            <a:r>
              <a:rPr lang="en-US" altLang="zh-TW" dirty="0"/>
              <a:t>Must compress with </a:t>
            </a:r>
            <a:r>
              <a:rPr lang="en-US" altLang="zh-TW" dirty="0" err="1" smtClean="0"/>
              <a:t>xz</a:t>
            </a:r>
            <a:endParaRPr lang="en-US" altLang="zh-TW" dirty="0" smtClean="0"/>
          </a:p>
          <a:p>
            <a:pPr lvl="2"/>
            <a:r>
              <a:rPr lang="en-US" altLang="zh-TW" dirty="0"/>
              <a:t>Must encrypt with </a:t>
            </a:r>
            <a:r>
              <a:rPr lang="en-US" altLang="zh-TW" dirty="0" smtClean="0"/>
              <a:t>aes256 (Hint: Use </a:t>
            </a:r>
            <a:r>
              <a:rPr lang="en-US" altLang="zh-TW" dirty="0" err="1" smtClean="0"/>
              <a:t>openssl</a:t>
            </a:r>
            <a:r>
              <a:rPr lang="en-US" altLang="zh-TW" dirty="0" smtClean="0"/>
              <a:t>;</a:t>
            </a:r>
            <a:r>
              <a:rPr lang="zh-TW" altLang="en-US" dirty="0" smtClean="0"/>
              <a:t> </a:t>
            </a:r>
            <a:r>
              <a:rPr lang="en-US" altLang="zh-TW" dirty="0" smtClean="0"/>
              <a:t>Ask user to input password)</a:t>
            </a:r>
          </a:p>
          <a:p>
            <a:pPr lvl="2"/>
            <a:r>
              <a:rPr lang="en-US" altLang="zh-TW" dirty="0" smtClean="0"/>
              <a:t>The </a:t>
            </a:r>
            <a:r>
              <a:rPr lang="en-US" altLang="zh-TW" dirty="0"/>
              <a:t>filename should be </a:t>
            </a:r>
            <a:r>
              <a:rPr lang="en-US" altLang="zh-TW" dirty="0" smtClean="0">
                <a:solidFill>
                  <a:srgbClr val="FF0000"/>
                </a:solidFill>
              </a:rPr>
              <a:t>dataset/to/backup@2018-10-12.xz.enc</a:t>
            </a:r>
          </a:p>
          <a:p>
            <a:pPr lvl="1"/>
            <a:r>
              <a:rPr lang="en-US" altLang="zh-TW" dirty="0" smtClean="0"/>
              <a:t>Import</a:t>
            </a:r>
          </a:p>
          <a:p>
            <a:pPr lvl="2"/>
            <a:r>
              <a:rPr lang="en-US" altLang="zh-TW" dirty="0"/>
              <a:t>Must specify </a:t>
            </a:r>
            <a:r>
              <a:rPr lang="en-US" altLang="zh-TW" b="1" dirty="0"/>
              <a:t>dataset</a:t>
            </a:r>
          </a:p>
          <a:p>
            <a:pPr lvl="2"/>
            <a:r>
              <a:rPr lang="en-US" altLang="zh-TW" b="1" dirty="0" smtClean="0"/>
              <a:t>Filename</a:t>
            </a:r>
            <a:r>
              <a:rPr lang="en-US" altLang="zh-TW" dirty="0" smtClean="0"/>
              <a:t> is the file exported by </a:t>
            </a:r>
            <a:r>
              <a:rPr lang="en-US" altLang="zh-TW" dirty="0" err="1" smtClean="0"/>
              <a:t>zbackup</a:t>
            </a:r>
            <a:endParaRPr lang="en-US" altLang="zh-TW" dirty="0" smtClean="0"/>
          </a:p>
          <a:p>
            <a:pPr lvl="2"/>
            <a:r>
              <a:rPr lang="en-US" altLang="zh-TW" dirty="0"/>
              <a:t>Ask user to input </a:t>
            </a:r>
            <a:r>
              <a:rPr lang="en-US" altLang="zh-TW" dirty="0" smtClean="0"/>
              <a:t>password</a:t>
            </a:r>
          </a:p>
          <a:p>
            <a:pPr lvl="2"/>
            <a:r>
              <a:rPr lang="en-US" altLang="zh-TW" dirty="0" smtClean="0"/>
              <a:t>Load the snapshot to the dataset</a:t>
            </a:r>
          </a:p>
          <a:p>
            <a:pPr lvl="2"/>
            <a:endParaRPr lang="en-US" altLang="zh-TW" dirty="0" smtClean="0"/>
          </a:p>
          <a:p>
            <a:pPr lvl="2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9341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 </a:t>
            </a:r>
            <a:r>
              <a:rPr lang="en-US" altLang="zh-TW" dirty="0" smtClean="0"/>
              <a:t>(6/6): </a:t>
            </a:r>
            <a:r>
              <a:rPr lang="en-US" altLang="zh-TW" dirty="0" err="1"/>
              <a:t>Zbackup</a:t>
            </a:r>
            <a:r>
              <a:rPr lang="en-US" altLang="zh-TW" dirty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others non-define operation, just print an error message and exit</a:t>
            </a:r>
          </a:p>
          <a:p>
            <a:r>
              <a:rPr lang="en-US" altLang="zh-TW" dirty="0" smtClean="0"/>
              <a:t>For create, print log message to </a:t>
            </a:r>
            <a:r>
              <a:rPr lang="en-US" altLang="zh-TW" dirty="0" err="1" smtClean="0"/>
              <a:t>stdout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Snap </a:t>
            </a:r>
            <a:r>
              <a:rPr lang="en-US" altLang="zh-TW" dirty="0" err="1" smtClean="0"/>
              <a:t>dataset@create</a:t>
            </a:r>
            <a:r>
              <a:rPr lang="en-US" altLang="zh-TW" dirty="0" smtClean="0"/>
              <a:t> time of the new snap, e.g.,</a:t>
            </a:r>
          </a:p>
          <a:p>
            <a:pPr lvl="2"/>
            <a:r>
              <a:rPr lang="en-US" altLang="zh-TW" dirty="0" smtClean="0"/>
              <a:t>Snap </a:t>
            </a:r>
            <a:r>
              <a:rPr lang="en-US" altLang="zh-TW" dirty="0" err="1"/>
              <a:t>mypool</a:t>
            </a:r>
            <a:r>
              <a:rPr lang="en-US" altLang="zh-TW" dirty="0"/>
              <a:t>/</a:t>
            </a:r>
            <a:r>
              <a:rPr lang="en-US" altLang="zh-TW" dirty="0" err="1"/>
              <a:t>mydataset@Sun</a:t>
            </a:r>
            <a:r>
              <a:rPr lang="en-US" altLang="zh-TW" dirty="0"/>
              <a:t> Oct 21 16:32:09 CST 2018</a:t>
            </a:r>
          </a:p>
          <a:p>
            <a:pPr lvl="1"/>
            <a:r>
              <a:rPr lang="en-US" altLang="zh-TW" dirty="0" smtClean="0"/>
              <a:t>Rotate </a:t>
            </a:r>
            <a:r>
              <a:rPr lang="en-US" altLang="zh-TW" dirty="0" err="1" smtClean="0"/>
              <a:t>dataset@create</a:t>
            </a:r>
            <a:r>
              <a:rPr lang="en-US" altLang="zh-TW" dirty="0" smtClean="0"/>
              <a:t> time of the deleted snap, </a:t>
            </a:r>
            <a:r>
              <a:rPr lang="en-US" altLang="zh-TW" dirty="0"/>
              <a:t>e.g</a:t>
            </a:r>
            <a:r>
              <a:rPr lang="en-US" altLang="zh-TW" dirty="0" smtClean="0"/>
              <a:t>.,</a:t>
            </a:r>
          </a:p>
          <a:p>
            <a:pPr lvl="2"/>
            <a:r>
              <a:rPr lang="en-US" altLang="zh-TW" dirty="0" smtClean="0"/>
              <a:t>Rotate </a:t>
            </a:r>
            <a:r>
              <a:rPr lang="en-US" altLang="zh-TW" dirty="0" err="1"/>
              <a:t>mypool</a:t>
            </a:r>
            <a:r>
              <a:rPr lang="en-US" altLang="zh-TW" dirty="0"/>
              <a:t>/</a:t>
            </a:r>
            <a:r>
              <a:rPr lang="en-US" altLang="zh-TW" dirty="0" err="1"/>
              <a:t>mydataset@Sun</a:t>
            </a:r>
            <a:r>
              <a:rPr lang="en-US" altLang="zh-TW" dirty="0"/>
              <a:t> Oct 21 16:32:09 CST </a:t>
            </a:r>
            <a:r>
              <a:rPr lang="en-US" altLang="zh-TW" dirty="0" smtClean="0"/>
              <a:t>2018</a:t>
            </a:r>
          </a:p>
          <a:p>
            <a:pPr lvl="1"/>
            <a:r>
              <a:rPr lang="en-US" altLang="zh-TW" dirty="0" smtClean="0"/>
              <a:t>Log must contain the action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(snap/rotate), time and dataset name, but the format has </a:t>
            </a:r>
            <a:r>
              <a:rPr lang="en-US" altLang="zh-TW" dirty="0"/>
              <a:t>n</a:t>
            </a:r>
            <a:r>
              <a:rPr lang="en-US" altLang="zh-TW" dirty="0" smtClean="0"/>
              <a:t>o requirement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2576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Grading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ZFS on /home/ftp </a:t>
            </a:r>
            <a:r>
              <a:rPr lang="en-US" altLang="zh-TW" dirty="0" smtClean="0">
                <a:solidFill>
                  <a:srgbClr val="FF0000"/>
                </a:solidFill>
              </a:rPr>
              <a:t>(20% + 10% Bonus)</a:t>
            </a:r>
          </a:p>
          <a:p>
            <a:pPr lvl="1"/>
            <a:r>
              <a:rPr lang="en-US" altLang="zh-TW" dirty="0" smtClean="0"/>
              <a:t>Create a mirror storage 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</a:p>
          <a:p>
            <a:pPr lvl="1"/>
            <a:r>
              <a:rPr lang="en-US" altLang="zh-TW" dirty="0" smtClean="0"/>
              <a:t>Create all dataset and set up correctly 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  <a:endParaRPr lang="en-US" altLang="zh-TW" dirty="0" smtClean="0"/>
          </a:p>
          <a:p>
            <a:pPr lvl="1"/>
            <a:r>
              <a:rPr lang="en-US" altLang="zh-TW" dirty="0" err="1"/>
              <a:t>Zbackup</a:t>
            </a:r>
            <a:r>
              <a:rPr lang="en-US" altLang="zh-TW" dirty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(20</a:t>
            </a:r>
            <a:r>
              <a:rPr lang="en-US" altLang="zh-TW" dirty="0">
                <a:solidFill>
                  <a:srgbClr val="FF0000"/>
                </a:solidFill>
              </a:rPr>
              <a:t>%)</a:t>
            </a:r>
          </a:p>
          <a:p>
            <a:pPr lvl="2"/>
            <a:r>
              <a:rPr lang="en-US" altLang="zh-TW" dirty="0"/>
              <a:t>Create </a:t>
            </a:r>
            <a:r>
              <a:rPr lang="en-US" altLang="zh-TW" dirty="0">
                <a:solidFill>
                  <a:srgbClr val="FF0000"/>
                </a:solidFill>
              </a:rPr>
              <a:t>(10%)</a:t>
            </a:r>
          </a:p>
          <a:p>
            <a:pPr lvl="2"/>
            <a:r>
              <a:rPr lang="en-US" altLang="zh-TW" dirty="0"/>
              <a:t>List, Delete </a:t>
            </a:r>
            <a:r>
              <a:rPr lang="en-US" altLang="zh-TW" dirty="0" smtClean="0">
                <a:solidFill>
                  <a:srgbClr val="FF0000"/>
                </a:solidFill>
              </a:rPr>
              <a:t>(+5</a:t>
            </a:r>
            <a:r>
              <a:rPr lang="en-US" altLang="zh-TW" dirty="0">
                <a:solidFill>
                  <a:srgbClr val="FF0000"/>
                </a:solidFill>
              </a:rPr>
              <a:t>%)</a:t>
            </a:r>
          </a:p>
          <a:p>
            <a:pPr lvl="2"/>
            <a:r>
              <a:rPr lang="en-US" altLang="zh-TW" dirty="0"/>
              <a:t>Export, Import </a:t>
            </a:r>
            <a:r>
              <a:rPr lang="en-US" altLang="zh-TW" dirty="0" smtClean="0">
                <a:solidFill>
                  <a:srgbClr val="FF0000"/>
                </a:solidFill>
              </a:rPr>
              <a:t>(+5</a:t>
            </a:r>
            <a:r>
              <a:rPr lang="en-US" altLang="zh-TW" dirty="0">
                <a:solidFill>
                  <a:srgbClr val="FF0000"/>
                </a:solidFill>
              </a:rPr>
              <a:t>%)</a:t>
            </a:r>
          </a:p>
        </p:txBody>
      </p:sp>
    </p:spTree>
    <p:extLst>
      <p:ext uri="{BB962C8B-B14F-4D97-AF65-F5344CB8AC3E}">
        <p14:creationId xmlns:p14="http://schemas.microsoft.com/office/powerpoint/2010/main" val="150871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華康儷粗黑(P)" pitchFamily="34" charset="-120"/>
              </a:defRPr>
            </a:lvl9pPr>
          </a:lstStyle>
          <a:p>
            <a:pPr eaLnBrk="1" hangingPunct="1">
              <a:defRPr/>
            </a:pPr>
            <a:r>
              <a:rPr lang="en-US" altLang="zh-TW" dirty="0" smtClean="0"/>
              <a:t>Hint</a:t>
            </a:r>
            <a:endParaRPr lang="en-US" altLang="zh-TW" kern="0" dirty="0" smtClean="0"/>
          </a:p>
        </p:txBody>
      </p:sp>
      <p:sp>
        <p:nvSpPr>
          <p:cNvPr id="3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>
              <a:defRPr/>
            </a:pPr>
            <a:r>
              <a:rPr lang="en-US" altLang="zh-TW" dirty="0" smtClean="0">
                <a:ea typeface="華康標楷體(P)" charset="0"/>
              </a:rPr>
              <a:t>Check </a:t>
            </a:r>
            <a:r>
              <a:rPr lang="en-US" altLang="zh-TW" dirty="0">
                <a:ea typeface="華康標楷體(P)" charset="0"/>
              </a:rPr>
              <a:t>handbook first</a:t>
            </a:r>
          </a:p>
          <a:p>
            <a:pPr lvl="1">
              <a:defRPr/>
            </a:pPr>
            <a:r>
              <a:rPr lang="en-US" altLang="zh-TW" dirty="0">
                <a:ea typeface="華康標楷體(P)" charset="0"/>
                <a:hlinkClick r:id="rId2"/>
              </a:rPr>
              <a:t>https://www.freebsd.org/doc/en/books/handbook/zfs-zfs.html</a:t>
            </a:r>
            <a:endParaRPr lang="en-US" altLang="zh-TW" dirty="0">
              <a:ea typeface="華康標楷體(P)" charset="0"/>
            </a:endParaRPr>
          </a:p>
          <a:p>
            <a:pPr lvl="1">
              <a:defRPr/>
            </a:pPr>
            <a:r>
              <a:rPr lang="en-US" altLang="zh-TW" dirty="0">
                <a:ea typeface="華康標楷體(P)" charset="0"/>
                <a:hlinkClick r:id="rId3"/>
              </a:rPr>
              <a:t>https://www.freebsd.org/doc/en/books/handbook/zfs-term.html</a:t>
            </a:r>
            <a:endParaRPr lang="en-US" altLang="zh-TW" dirty="0">
              <a:ea typeface="華康標楷體(P)" charset="0"/>
            </a:endParaRPr>
          </a:p>
          <a:p>
            <a:pPr marL="0" indent="0">
              <a:buNone/>
              <a:defRPr/>
            </a:pPr>
            <a:endParaRPr lang="en-US" altLang="zh-TW" kern="0" dirty="0" smtClean="0">
              <a:ea typeface="華康標楷體(P)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86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Overview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Image </a:t>
            </a:r>
            <a:r>
              <a:rPr lang="en-US" altLang="zh-TW" dirty="0"/>
              <a:t>that you are a TA of </a:t>
            </a:r>
            <a:r>
              <a:rPr lang="en-US" altLang="zh-TW" dirty="0" smtClean="0"/>
              <a:t>course</a:t>
            </a:r>
            <a:r>
              <a:rPr lang="en-US" altLang="zh-TW" dirty="0"/>
              <a:t>, </a:t>
            </a:r>
            <a:r>
              <a:rPr lang="en-US" altLang="zh-TW" dirty="0" smtClean="0"/>
              <a:t>the professor </a:t>
            </a:r>
            <a:r>
              <a:rPr lang="en-US" altLang="zh-TW" dirty="0"/>
              <a:t>want you to build a </a:t>
            </a:r>
            <a:r>
              <a:rPr lang="en-US" altLang="zh-TW" dirty="0" smtClean="0"/>
              <a:t>file server that students </a:t>
            </a:r>
            <a:r>
              <a:rPr lang="en-US" altLang="zh-TW" dirty="0"/>
              <a:t>can </a:t>
            </a:r>
            <a:r>
              <a:rPr lang="en-US" altLang="zh-TW" dirty="0" smtClean="0"/>
              <a:t>submit their homework</a:t>
            </a:r>
          </a:p>
          <a:p>
            <a:r>
              <a:rPr lang="en-US" altLang="zh-TW" dirty="0" smtClean="0"/>
              <a:t>To </a:t>
            </a:r>
            <a:r>
              <a:rPr lang="en-US" altLang="zh-TW" dirty="0"/>
              <a:t>prevent your stupid colleagues accidentally </a:t>
            </a:r>
            <a:r>
              <a:rPr lang="en-US" altLang="zh-TW" dirty="0" smtClean="0"/>
              <a:t>deleting files </a:t>
            </a:r>
            <a:r>
              <a:rPr lang="en-US" altLang="zh-TW" dirty="0"/>
              <a:t>on the server, the snapshot and rollback </a:t>
            </a:r>
            <a:r>
              <a:rPr lang="en-US" altLang="zh-TW" dirty="0" smtClean="0"/>
              <a:t>features </a:t>
            </a:r>
            <a:r>
              <a:rPr lang="en-US" altLang="zh-TW" dirty="0"/>
              <a:t>is </a:t>
            </a:r>
            <a:r>
              <a:rPr lang="en-US" altLang="zh-TW" dirty="0" smtClean="0"/>
              <a:t>needed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File Server </a:t>
            </a:r>
            <a:r>
              <a:rPr lang="en-US" altLang="zh-TW" dirty="0" smtClean="0">
                <a:solidFill>
                  <a:srgbClr val="FF0000"/>
                </a:solidFill>
              </a:rPr>
              <a:t>(100% + 40%)</a:t>
            </a:r>
          </a:p>
          <a:p>
            <a:pPr lvl="1"/>
            <a:r>
              <a:rPr lang="en-US" altLang="zh-TW" dirty="0" smtClean="0"/>
              <a:t>FTP Server 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>
                <a:solidFill>
                  <a:srgbClr val="FF0000"/>
                </a:solidFill>
              </a:rPr>
              <a:t>6</a:t>
            </a:r>
            <a:r>
              <a:rPr lang="en-US" altLang="zh-TW" dirty="0" smtClean="0">
                <a:solidFill>
                  <a:srgbClr val="FF0000"/>
                </a:solidFill>
              </a:rPr>
              <a:t>0%)</a:t>
            </a:r>
          </a:p>
          <a:p>
            <a:pPr lvl="1"/>
            <a:r>
              <a:rPr lang="en-US" altLang="zh-TW" dirty="0" smtClean="0"/>
              <a:t>ZFS on /home/ftp </a:t>
            </a:r>
            <a:r>
              <a:rPr lang="en-US" altLang="zh-TW" dirty="0" smtClean="0">
                <a:solidFill>
                  <a:srgbClr val="FF0000"/>
                </a:solidFill>
              </a:rPr>
              <a:t>(20% + </a:t>
            </a:r>
            <a:r>
              <a:rPr lang="en-US" altLang="zh-TW" dirty="0">
                <a:solidFill>
                  <a:srgbClr val="FF0000"/>
                </a:solidFill>
              </a:rPr>
              <a:t>10% </a:t>
            </a:r>
            <a:r>
              <a:rPr lang="en-US" altLang="zh-TW" dirty="0" smtClean="0">
                <a:solidFill>
                  <a:srgbClr val="FF0000"/>
                </a:solidFill>
              </a:rPr>
              <a:t>Bonus)</a:t>
            </a:r>
          </a:p>
          <a:p>
            <a:pPr lvl="1"/>
            <a:r>
              <a:rPr lang="en-US" altLang="zh-TW" dirty="0" smtClean="0"/>
              <a:t>RC </a:t>
            </a:r>
            <a:r>
              <a:rPr lang="en-US" altLang="zh-TW" dirty="0" smtClean="0">
                <a:solidFill>
                  <a:srgbClr val="FF0000"/>
                </a:solidFill>
              </a:rPr>
              <a:t>(20% + </a:t>
            </a:r>
            <a:r>
              <a:rPr lang="en-US" altLang="zh-TW" dirty="0">
                <a:solidFill>
                  <a:srgbClr val="FF0000"/>
                </a:solidFill>
              </a:rPr>
              <a:t>30% </a:t>
            </a:r>
            <a:r>
              <a:rPr lang="en-US" altLang="zh-TW" dirty="0" smtClean="0">
                <a:solidFill>
                  <a:srgbClr val="FF0000"/>
                </a:solidFill>
              </a:rPr>
              <a:t>Bonus)</a:t>
            </a:r>
          </a:p>
          <a:p>
            <a:pPr lvl="2"/>
            <a:r>
              <a:rPr lang="en-US" altLang="zh-TW" dirty="0"/>
              <a:t>Upload script for </a:t>
            </a:r>
            <a:r>
              <a:rPr lang="en-US" altLang="zh-TW" dirty="0" smtClean="0"/>
              <a:t>pure-</a:t>
            </a:r>
            <a:r>
              <a:rPr lang="en-US" altLang="zh-TW" dirty="0" err="1" smtClean="0"/>
              <a:t>ftpd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(20%)</a:t>
            </a:r>
          </a:p>
          <a:p>
            <a:pPr lvl="2"/>
            <a:r>
              <a:rPr lang="en-US" altLang="zh-TW" dirty="0" smtClean="0"/>
              <a:t>ZFS auto backup service, </a:t>
            </a:r>
            <a:r>
              <a:rPr lang="en-US" altLang="zh-TW" dirty="0" err="1" smtClean="0"/>
              <a:t>zbackupd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(30</a:t>
            </a:r>
            <a:r>
              <a:rPr lang="en-US" altLang="zh-TW" dirty="0">
                <a:solidFill>
                  <a:srgbClr val="FF0000"/>
                </a:solidFill>
              </a:rPr>
              <a:t>% </a:t>
            </a:r>
            <a:r>
              <a:rPr lang="en-US" altLang="zh-TW" dirty="0" smtClean="0">
                <a:solidFill>
                  <a:srgbClr val="FF0000"/>
                </a:solidFill>
              </a:rPr>
              <a:t>Bonus)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935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RC: Upload script for Pure-</a:t>
            </a:r>
            <a:r>
              <a:rPr lang="en-US" altLang="zh-TW" dirty="0" err="1" smtClean="0"/>
              <a:t>FTPd</a:t>
            </a:r>
            <a:endParaRPr lang="zh-TW" altLang="en-US" sz="2800" dirty="0" smtClean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/>
              <a:t>fchsieh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82378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Requirements (1/5)</a:t>
            </a:r>
            <a:endParaRPr lang="en-US" altLang="zh-TW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r>
              <a:rPr lang="en-US" altLang="zh-TW" dirty="0" smtClean="0"/>
              <a:t>Create a RC service which can run a command </a:t>
            </a:r>
            <a:r>
              <a:rPr lang="en-US" altLang="zh-TW" dirty="0"/>
              <a:t>after a successful </a:t>
            </a:r>
            <a:r>
              <a:rPr lang="en-US" altLang="zh-TW" dirty="0" smtClean="0"/>
              <a:t>upload, e.g., </a:t>
            </a:r>
            <a:r>
              <a:rPr lang="en-US" altLang="zh-TW" dirty="0"/>
              <a:t>d</a:t>
            </a:r>
            <a:r>
              <a:rPr lang="en-US" altLang="zh-TW" dirty="0" smtClean="0"/>
              <a:t>o </a:t>
            </a:r>
            <a:r>
              <a:rPr lang="en-US" altLang="zh-TW" dirty="0" err="1" smtClean="0"/>
              <a:t>zfs</a:t>
            </a:r>
            <a:r>
              <a:rPr lang="en-US" altLang="zh-TW" dirty="0" smtClean="0"/>
              <a:t> snapshot</a:t>
            </a:r>
            <a:endParaRPr lang="en-US" altLang="zh-TW" dirty="0"/>
          </a:p>
          <a:p>
            <a:pPr lvl="1" indent="-342900"/>
            <a:r>
              <a:rPr lang="en-US" altLang="zh-TW" dirty="0" smtClean="0"/>
              <a:t>Auto start on boot</a:t>
            </a:r>
          </a:p>
          <a:p>
            <a:pPr lvl="1" indent="-342900"/>
            <a:r>
              <a:rPr lang="en-US" altLang="zh-TW" dirty="0" smtClean="0"/>
              <a:t>Execute a shell command when a file is successfully uploaded</a:t>
            </a:r>
            <a:r>
              <a:rPr lang="zh-TW" altLang="en-US" dirty="0" smtClean="0"/>
              <a:t> </a:t>
            </a:r>
            <a:r>
              <a:rPr lang="en-US" altLang="zh-TW" dirty="0" smtClean="0"/>
              <a:t>to the FTP Server</a:t>
            </a:r>
          </a:p>
          <a:p>
            <a:pPr lvl="1" indent="-342900"/>
            <a:r>
              <a:rPr lang="en-US" altLang="zh-TW" dirty="0" smtClean="0"/>
              <a:t>Passing arguments described in </a:t>
            </a:r>
            <a:r>
              <a:rPr lang="en-US" altLang="zh-TW" dirty="0" err="1" smtClean="0"/>
              <a:t>rc.conf</a:t>
            </a:r>
            <a:r>
              <a:rPr lang="en-US" altLang="zh-TW" dirty="0" smtClean="0"/>
              <a:t> </a:t>
            </a:r>
          </a:p>
          <a:p>
            <a:pPr lvl="2" indent="-342900"/>
            <a:r>
              <a:rPr lang="en-US" altLang="zh-TW" dirty="0" smtClean="0"/>
              <a:t>Don’t hardcore the command, the command can be specified in </a:t>
            </a:r>
            <a:r>
              <a:rPr lang="en-US" altLang="zh-TW" dirty="0" err="1" smtClean="0"/>
              <a:t>rc.conf</a:t>
            </a:r>
            <a:endParaRPr lang="en-US" altLang="zh-TW" dirty="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4114800"/>
            <a:ext cx="6019800" cy="646331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ftp_watchd_enable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</a:t>
            </a:r>
            <a:r>
              <a:rPr lang="en-US" altLang="zh-TW" dirty="0" smtClean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YES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"</a:t>
            </a:r>
            <a:endParaRPr lang="en-US" altLang="zh-TW" dirty="0" smtClean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ftp_watchd_command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zbackup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mypool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/upload 10</a:t>
            </a:r>
            <a:r>
              <a:rPr lang="en-US" altLang="zh-TW" dirty="0" smtClean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"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79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Requirements (2/5)</a:t>
            </a:r>
            <a:endParaRPr lang="en-US" altLang="zh-TW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r>
              <a:rPr lang="en-US" altLang="zh-TW" dirty="0" smtClean="0"/>
              <a:t>Execute a command defined in </a:t>
            </a:r>
            <a:r>
              <a:rPr lang="en-US" altLang="zh-TW" dirty="0" err="1" smtClean="0"/>
              <a:t>rc.conf</a:t>
            </a:r>
            <a:r>
              <a:rPr lang="en-US" altLang="zh-TW" dirty="0" smtClean="0"/>
              <a:t> whenever a file is uploaded</a:t>
            </a:r>
          </a:p>
          <a:p>
            <a:r>
              <a:rPr lang="en-US" altLang="zh-TW" dirty="0" smtClean="0"/>
              <a:t>For example, echo “HI” and write to a file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/hi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altLang="zh-TW" dirty="0" smtClean="0"/>
              <a:t>Set the command in </a:t>
            </a:r>
            <a:r>
              <a:rPr lang="en-US" altLang="zh-TW" dirty="0" err="1" smtClean="0"/>
              <a:t>rc.conf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US" altLang="zh-TW" dirty="0" smtClean="0"/>
              <a:t>The command should be invoked as </a:t>
            </a:r>
            <a:r>
              <a:rPr lang="en-US" altLang="zh-TW" dirty="0"/>
              <a:t>expected after a successful </a:t>
            </a:r>
            <a:r>
              <a:rPr lang="en-US" altLang="zh-TW" dirty="0" smtClean="0"/>
              <a:t>upload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094912"/>
            <a:ext cx="5410200" cy="79128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724400"/>
            <a:ext cx="5105400" cy="123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39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Requirements (3/5)</a:t>
            </a:r>
            <a:endParaRPr lang="en-US" altLang="zh-TW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r>
              <a:rPr lang="en-US" altLang="zh-TW" dirty="0" smtClean="0"/>
              <a:t>You can </a:t>
            </a:r>
            <a:r>
              <a:rPr lang="en-US" altLang="zh-TW" dirty="0"/>
              <a:t>use </a:t>
            </a:r>
            <a:r>
              <a:rPr lang="en-US" altLang="zh-TW" dirty="0" smtClean="0"/>
              <a:t>pure-</a:t>
            </a:r>
            <a:r>
              <a:rPr lang="en-US" altLang="zh-TW" dirty="0" err="1" smtClean="0"/>
              <a:t>uploadscript</a:t>
            </a:r>
            <a:r>
              <a:rPr lang="en-US" altLang="zh-TW" dirty="0" smtClean="0"/>
              <a:t> to help you to do that</a:t>
            </a:r>
          </a:p>
          <a:p>
            <a:pPr lvl="1"/>
            <a:r>
              <a:rPr lang="en-US" altLang="zh-TW" dirty="0"/>
              <a:t>Automatically run an external program after a successful upload </a:t>
            </a:r>
          </a:p>
          <a:p>
            <a:pPr lvl="1"/>
            <a:r>
              <a:rPr lang="en-US" altLang="zh-TW" dirty="0" smtClean="0"/>
              <a:t>Write </a:t>
            </a:r>
            <a:r>
              <a:rPr lang="en-US" altLang="zh-TW" dirty="0"/>
              <a:t>a </a:t>
            </a:r>
            <a:r>
              <a:rPr lang="en-US" altLang="zh-TW" dirty="0" smtClean="0"/>
              <a:t>RC </a:t>
            </a:r>
            <a:r>
              <a:rPr lang="en-US" altLang="zh-TW" dirty="0"/>
              <a:t>script, </a:t>
            </a:r>
            <a:r>
              <a:rPr lang="en-US" altLang="zh-TW" dirty="0" smtClean="0"/>
              <a:t>and turn </a:t>
            </a:r>
            <a:r>
              <a:rPr lang="en-US" altLang="zh-TW" dirty="0"/>
              <a:t>pure-</a:t>
            </a:r>
            <a:r>
              <a:rPr lang="en-US" altLang="zh-TW" dirty="0" err="1"/>
              <a:t>uploadscript</a:t>
            </a:r>
            <a:r>
              <a:rPr lang="en-US" altLang="zh-TW" dirty="0"/>
              <a:t> into a </a:t>
            </a:r>
            <a:r>
              <a:rPr lang="en-US" altLang="zh-TW" dirty="0" smtClean="0"/>
              <a:t>daemon</a:t>
            </a:r>
          </a:p>
          <a:p>
            <a:pPr lvl="1"/>
            <a:r>
              <a:rPr lang="en-US" altLang="zh-TW" dirty="0" smtClean="0"/>
              <a:t>You may also need to create a script for </a:t>
            </a:r>
            <a:r>
              <a:rPr lang="en-US" altLang="zh-TW" dirty="0" err="1" smtClean="0"/>
              <a:t>uploadscript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pure-</a:t>
            </a:r>
            <a:r>
              <a:rPr lang="en-US" altLang="zh-TW" dirty="0" err="1" smtClean="0"/>
              <a:t>uploadscript</a:t>
            </a:r>
            <a:r>
              <a:rPr lang="en-US" altLang="zh-TW" dirty="0" smtClean="0"/>
              <a:t>(8)</a:t>
            </a:r>
          </a:p>
          <a:p>
            <a:pPr marL="457200" indent="-457200"/>
            <a:endParaRPr lang="en-US" altLang="zh-TW" dirty="0"/>
          </a:p>
          <a:p>
            <a:pPr marL="857250" lvl="1" indent="-457200"/>
            <a:endParaRPr lang="en-US" altLang="zh-TW" dirty="0" smtClean="0"/>
          </a:p>
          <a:p>
            <a:pPr marL="400050" lvl="1" indent="0">
              <a:buNone/>
            </a:pPr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</p:txBody>
      </p:sp>
      <p:grpSp>
        <p:nvGrpSpPr>
          <p:cNvPr id="3" name="群組 2"/>
          <p:cNvGrpSpPr/>
          <p:nvPr/>
        </p:nvGrpSpPr>
        <p:grpSpPr>
          <a:xfrm>
            <a:off x="838200" y="3429000"/>
            <a:ext cx="7463643" cy="3079250"/>
            <a:chOff x="868214" y="2895599"/>
            <a:chExt cx="7463643" cy="3079250"/>
          </a:xfrm>
        </p:grpSpPr>
        <p:sp>
          <p:nvSpPr>
            <p:cNvPr id="2" name="圓角矩形 1"/>
            <p:cNvSpPr/>
            <p:nvPr/>
          </p:nvSpPr>
          <p:spPr bwMode="auto">
            <a:xfrm>
              <a:off x="2457450" y="4038600"/>
              <a:ext cx="1905000" cy="4572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>
                  <a:latin typeface="Arial" charset="0"/>
                </a:rPr>
                <a:t>p</a:t>
              </a:r>
              <a:r>
                <a:rPr lang="en-US" altLang="zh-TW" dirty="0" smtClean="0">
                  <a:latin typeface="Arial" charset="0"/>
                </a:rPr>
                <a:t>ure-</a:t>
              </a:r>
              <a:r>
                <a:rPr lang="en-US" altLang="zh-TW" dirty="0" err="1" smtClean="0">
                  <a:latin typeface="Arial" charset="0"/>
                </a:rPr>
                <a:t>ftpd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7" name="圓角矩形 6"/>
            <p:cNvSpPr/>
            <p:nvPr/>
          </p:nvSpPr>
          <p:spPr bwMode="auto">
            <a:xfrm>
              <a:off x="4959423" y="5257798"/>
              <a:ext cx="1905000" cy="4572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 smtClean="0">
                  <a:latin typeface="Arial" charset="0"/>
                </a:rPr>
                <a:t>pure-</a:t>
              </a:r>
              <a:r>
                <a:rPr lang="en-US" altLang="zh-TW" dirty="0" err="1" smtClean="0">
                  <a:latin typeface="Arial" charset="0"/>
                </a:rPr>
                <a:t>uploadscript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pic>
          <p:nvPicPr>
            <p:cNvPr id="1026" name="Picture 2" descr="https://pixabay.com/static/uploads/photo/2013/07/12/17/22/database-152091_640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7068" y="2895599"/>
              <a:ext cx="1243012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://www.clipartsfree.net/vector/large/14080-clip-of-new-file-vecto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214" y="3833811"/>
              <a:ext cx="672232" cy="866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" name="群組 5"/>
            <p:cNvGrpSpPr/>
            <p:nvPr/>
          </p:nvGrpSpPr>
          <p:grpSpPr>
            <a:xfrm>
              <a:off x="7659625" y="5053010"/>
              <a:ext cx="672232" cy="866775"/>
              <a:chOff x="2895600" y="5502275"/>
              <a:chExt cx="672232" cy="866775"/>
            </a:xfrm>
          </p:grpSpPr>
          <p:pic>
            <p:nvPicPr>
              <p:cNvPr id="13" name="Picture 6" descr="http://www.clipartsfree.net/vector/large/14080-clip-of-new-file-vector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95600" y="5502275"/>
                <a:ext cx="672232" cy="8667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" name="文字方塊 4"/>
              <p:cNvSpPr txBox="1"/>
              <p:nvPr/>
            </p:nvSpPr>
            <p:spPr>
              <a:xfrm>
                <a:off x="3012746" y="5750996"/>
                <a:ext cx="4379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sh</a:t>
                </a:r>
                <a:endParaRPr lang="zh-TW" alt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9" name="直線單箭頭接點 8"/>
            <p:cNvCxnSpPr/>
            <p:nvPr/>
          </p:nvCxnSpPr>
          <p:spPr bwMode="auto">
            <a:xfrm>
              <a:off x="1662832" y="4267199"/>
              <a:ext cx="69936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直線單箭頭接點 17"/>
            <p:cNvCxnSpPr/>
            <p:nvPr/>
          </p:nvCxnSpPr>
          <p:spPr bwMode="auto">
            <a:xfrm flipV="1">
              <a:off x="4362450" y="3673476"/>
              <a:ext cx="794618" cy="59372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直線單箭頭接點 21"/>
            <p:cNvCxnSpPr/>
            <p:nvPr/>
          </p:nvCxnSpPr>
          <p:spPr bwMode="auto">
            <a:xfrm>
              <a:off x="4389586" y="4437058"/>
              <a:ext cx="757015" cy="67417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直線單箭頭接點 23"/>
            <p:cNvCxnSpPr/>
            <p:nvPr/>
          </p:nvCxnSpPr>
          <p:spPr bwMode="auto">
            <a:xfrm>
              <a:off x="6960257" y="5519733"/>
              <a:ext cx="69936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5" name="文字方塊 14"/>
            <p:cNvSpPr txBox="1"/>
            <p:nvPr/>
          </p:nvSpPr>
          <p:spPr>
            <a:xfrm>
              <a:off x="1547231" y="4267198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upload</a:t>
              </a:r>
              <a:endParaRPr lang="zh-TW" altLang="en-US" dirty="0"/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3900736" y="3549133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store</a:t>
              </a:r>
              <a:endParaRPr lang="zh-TW" altLang="en-US" dirty="0"/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3721199" y="4786353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filename</a:t>
              </a:r>
              <a:endParaRPr lang="zh-TW" altLang="en-US" dirty="0"/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6784192" y="5605517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execute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1014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Requirements </a:t>
            </a:r>
            <a:r>
              <a:rPr lang="en-US" altLang="zh-TW" dirty="0" smtClean="0"/>
              <a:t>(4/5)</a:t>
            </a:r>
            <a:endParaRPr lang="en-US" altLang="zh-TW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876800"/>
          </a:xfrm>
        </p:spPr>
        <p:txBody>
          <a:bodyPr/>
          <a:lstStyle/>
          <a:p>
            <a:r>
              <a:rPr lang="en-US" altLang="zh-TW" dirty="0"/>
              <a:t>RC script can be used to start the pure-</a:t>
            </a:r>
            <a:r>
              <a:rPr lang="en-US" altLang="zh-TW" dirty="0" err="1"/>
              <a:t>uploadscript</a:t>
            </a:r>
            <a:r>
              <a:rPr lang="en-US" altLang="zh-TW" dirty="0"/>
              <a:t> </a:t>
            </a:r>
            <a:r>
              <a:rPr lang="en-US" altLang="zh-TW" dirty="0" smtClean="0"/>
              <a:t>program</a:t>
            </a:r>
          </a:p>
          <a:p>
            <a:pPr lvl="1"/>
            <a:r>
              <a:rPr lang="en-US" altLang="zh-TW" dirty="0" err="1" smtClean="0"/>
              <a:t>Daemonize</a:t>
            </a:r>
            <a:r>
              <a:rPr lang="en-US" altLang="zh-TW" dirty="0" smtClean="0"/>
              <a:t> the </a:t>
            </a:r>
            <a:r>
              <a:rPr lang="en-US" altLang="zh-TW" dirty="0" err="1" smtClean="0"/>
              <a:t>uploadscript</a:t>
            </a:r>
            <a:r>
              <a:rPr lang="en-US" altLang="zh-TW" dirty="0" smtClean="0"/>
              <a:t> by </a:t>
            </a:r>
            <a:r>
              <a:rPr lang="en-US" altLang="zh-TW" dirty="0" err="1" smtClean="0"/>
              <a:t>ftp_watchd</a:t>
            </a:r>
            <a:endParaRPr lang="en-US" altLang="zh-TW" dirty="0" smtClean="0"/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ure-</a:t>
            </a:r>
            <a:r>
              <a:rPr lang="en-US" altLang="zh-TW" dirty="0" err="1" smtClean="0"/>
              <a:t>uploadscript</a:t>
            </a:r>
            <a:r>
              <a:rPr lang="en-US" altLang="zh-TW" dirty="0" smtClean="0"/>
              <a:t> should be run in the background when </a:t>
            </a:r>
            <a:r>
              <a:rPr lang="en-US" altLang="zh-TW" dirty="0" err="1" smtClean="0"/>
              <a:t>ftp_watchd</a:t>
            </a:r>
            <a:r>
              <a:rPr lang="en-US" altLang="zh-TW" dirty="0" smtClean="0"/>
              <a:t> is running</a:t>
            </a:r>
          </a:p>
          <a:p>
            <a:pPr lvl="1"/>
            <a:endParaRPr lang="en-US" altLang="zh-TW" dirty="0" smtClean="0"/>
          </a:p>
          <a:p>
            <a:pPr marL="400050" lvl="1" indent="0">
              <a:buNone/>
            </a:pPr>
            <a:endParaRPr lang="en-US" altLang="zh-TW" dirty="0"/>
          </a:p>
          <a:p>
            <a:pPr marL="857250" lvl="1" indent="-457200"/>
            <a:endParaRPr lang="en-US" altLang="zh-TW" dirty="0" smtClean="0"/>
          </a:p>
          <a:p>
            <a:pPr marL="457200" indent="-457200"/>
            <a:r>
              <a:rPr lang="en-US" altLang="zh-TW" dirty="0" smtClean="0"/>
              <a:t>Your service must support these operation</a:t>
            </a:r>
          </a:p>
          <a:p>
            <a:pPr lvl="1" indent="-342900"/>
            <a:r>
              <a:rPr lang="en-US" altLang="zh-TW" dirty="0" smtClean="0"/>
              <a:t>$ service start ftp-</a:t>
            </a:r>
            <a:r>
              <a:rPr lang="en-US" altLang="zh-TW" dirty="0" err="1" smtClean="0"/>
              <a:t>watchd</a:t>
            </a:r>
            <a:endParaRPr lang="en-US" altLang="zh-TW" dirty="0" smtClean="0"/>
          </a:p>
          <a:p>
            <a:pPr lvl="1" indent="-342900"/>
            <a:r>
              <a:rPr lang="en-US" altLang="zh-TW" dirty="0"/>
              <a:t>$ service </a:t>
            </a:r>
            <a:r>
              <a:rPr lang="en-US" altLang="zh-TW" dirty="0" smtClean="0"/>
              <a:t>stop </a:t>
            </a:r>
            <a:r>
              <a:rPr lang="en-US" altLang="zh-TW" dirty="0"/>
              <a:t>ftp-</a:t>
            </a:r>
            <a:r>
              <a:rPr lang="en-US" altLang="zh-TW" dirty="0" err="1"/>
              <a:t>watchd</a:t>
            </a:r>
            <a:endParaRPr lang="en-US" altLang="zh-TW" dirty="0"/>
          </a:p>
          <a:p>
            <a:pPr lvl="1" indent="-342900"/>
            <a:r>
              <a:rPr lang="en-US" altLang="zh-TW" dirty="0"/>
              <a:t>$ service </a:t>
            </a:r>
            <a:r>
              <a:rPr lang="en-US" altLang="zh-TW" dirty="0" smtClean="0"/>
              <a:t>restart </a:t>
            </a:r>
            <a:r>
              <a:rPr lang="en-US" altLang="zh-TW" dirty="0"/>
              <a:t>ftp-</a:t>
            </a:r>
            <a:r>
              <a:rPr lang="en-US" altLang="zh-TW" dirty="0" err="1"/>
              <a:t>watchd</a:t>
            </a:r>
            <a:endParaRPr lang="en-US" altLang="zh-TW" dirty="0"/>
          </a:p>
          <a:p>
            <a:pPr lvl="1" indent="-342900"/>
            <a:r>
              <a:rPr lang="en-US" altLang="zh-TW" dirty="0"/>
              <a:t>$ service </a:t>
            </a:r>
            <a:r>
              <a:rPr lang="en-US" altLang="zh-TW" dirty="0" smtClean="0"/>
              <a:t>status </a:t>
            </a:r>
            <a:r>
              <a:rPr lang="en-US" altLang="zh-TW" dirty="0"/>
              <a:t>ftp-</a:t>
            </a:r>
            <a:r>
              <a:rPr lang="en-US" altLang="zh-TW" dirty="0" err="1"/>
              <a:t>watchd</a:t>
            </a:r>
            <a:endParaRPr lang="en-US" altLang="zh-TW" dirty="0"/>
          </a:p>
          <a:p>
            <a:pPr lvl="1" indent="-342900"/>
            <a:r>
              <a:rPr lang="en-US" altLang="zh-TW" dirty="0"/>
              <a:t>$ service </a:t>
            </a:r>
            <a:r>
              <a:rPr lang="en-US" altLang="zh-TW" dirty="0" smtClean="0"/>
              <a:t>poll </a:t>
            </a:r>
            <a:r>
              <a:rPr lang="en-US" altLang="zh-TW" dirty="0"/>
              <a:t>ftp-</a:t>
            </a:r>
            <a:r>
              <a:rPr lang="en-US" altLang="zh-TW" dirty="0" err="1"/>
              <a:t>watchd</a:t>
            </a:r>
            <a:endParaRPr lang="en-US" altLang="zh-TW" dirty="0"/>
          </a:p>
          <a:p>
            <a:pPr marL="857250" lvl="1" indent="-457200"/>
            <a:endParaRPr lang="en-US" altLang="zh-TW" dirty="0" smtClean="0"/>
          </a:p>
          <a:p>
            <a:pPr marL="457200" indent="-457200"/>
            <a:endParaRPr lang="en-US" altLang="zh-TW" dirty="0" smtClean="0"/>
          </a:p>
          <a:p>
            <a:pPr marL="457200" indent="-457200"/>
            <a:endParaRPr lang="en-US" altLang="zh-TW" dirty="0"/>
          </a:p>
          <a:p>
            <a:pPr marL="400050" lvl="1" indent="0">
              <a:buNone/>
            </a:pPr>
            <a:endParaRPr lang="en-US" altLang="zh-TW" dirty="0" smtClean="0"/>
          </a:p>
          <a:p>
            <a:pPr marL="857250" lvl="1" indent="-457200"/>
            <a:endParaRPr lang="en-US" altLang="zh-TW" dirty="0"/>
          </a:p>
          <a:p>
            <a:pPr marL="857250" lvl="1" indent="-457200"/>
            <a:endParaRPr lang="en-US" altLang="zh-TW" dirty="0" smtClean="0"/>
          </a:p>
          <a:p>
            <a:pPr marL="400050" lvl="1" indent="0">
              <a:buNone/>
            </a:pPr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981" y="3005837"/>
            <a:ext cx="7158038" cy="90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33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Requirements </a:t>
            </a:r>
            <a:r>
              <a:rPr lang="en-US" altLang="zh-TW" dirty="0" smtClean="0"/>
              <a:t>(5/5)</a:t>
            </a:r>
            <a:endParaRPr lang="en-US" altLang="zh-TW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r>
              <a:rPr lang="en-US" altLang="zh-TW" dirty="0" smtClean="0"/>
              <a:t>To stop </a:t>
            </a:r>
            <a:r>
              <a:rPr lang="en-US" altLang="zh-TW" dirty="0" err="1" smtClean="0"/>
              <a:t>ftp_watchd</a:t>
            </a:r>
            <a:r>
              <a:rPr lang="en-US" altLang="zh-TW" dirty="0" smtClean="0"/>
              <a:t> service, you need to </a:t>
            </a:r>
            <a:r>
              <a:rPr lang="en-US" altLang="zh-TW" dirty="0"/>
              <a:t>k</a:t>
            </a:r>
            <a:r>
              <a:rPr lang="en-US" altLang="zh-TW" dirty="0" smtClean="0"/>
              <a:t>ill pure-</a:t>
            </a:r>
            <a:r>
              <a:rPr lang="en-US" altLang="zh-TW" dirty="0" err="1" smtClean="0"/>
              <a:t>uploadscript</a:t>
            </a:r>
            <a:r>
              <a:rPr lang="en-US" altLang="zh-TW" dirty="0" smtClean="0"/>
              <a:t> service</a:t>
            </a:r>
          </a:p>
          <a:p>
            <a:endParaRPr lang="en-US" altLang="zh-TW" dirty="0" smtClean="0"/>
          </a:p>
          <a:p>
            <a:pPr marL="457200" indent="-457200"/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This requires a </a:t>
            </a:r>
            <a:r>
              <a:rPr lang="en-US" altLang="zh-TW" dirty="0" err="1" smtClean="0"/>
              <a:t>pid</a:t>
            </a:r>
            <a:r>
              <a:rPr lang="en-US" altLang="zh-TW" dirty="0" smtClean="0"/>
              <a:t> file to indicate which process to stop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r>
              <a:rPr lang="en-US" altLang="zh-TW" dirty="0" smtClean="0"/>
              <a:t>You may need this to write the stopping function</a:t>
            </a:r>
          </a:p>
          <a:p>
            <a:pPr marL="857250" lvl="1" indent="-457200"/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  <a:p>
            <a:pPr marL="857250" lvl="1" indent="-457200"/>
            <a:endParaRPr lang="en-US" altLang="zh-TW" dirty="0"/>
          </a:p>
          <a:p>
            <a:pPr marL="857250" lvl="1" indent="-457200"/>
            <a:endParaRPr lang="en-US" altLang="zh-TW" dirty="0" smtClean="0"/>
          </a:p>
          <a:p>
            <a:pPr marL="457200" indent="-457200"/>
            <a:endParaRPr lang="en-US" altLang="zh-TW" dirty="0"/>
          </a:p>
          <a:p>
            <a:pPr marL="457200" indent="-457200"/>
            <a:endParaRPr lang="en-US" altLang="zh-TW" dirty="0" smtClean="0"/>
          </a:p>
          <a:p>
            <a:pPr marL="457200" indent="-457200"/>
            <a:endParaRPr lang="en-US" altLang="zh-TW" dirty="0"/>
          </a:p>
          <a:p>
            <a:pPr marL="400050" lvl="1" indent="0">
              <a:buNone/>
            </a:pPr>
            <a:endParaRPr lang="en-US" altLang="zh-TW" dirty="0" smtClean="0"/>
          </a:p>
          <a:p>
            <a:pPr marL="857250" lvl="1" indent="-457200"/>
            <a:endParaRPr lang="en-US" altLang="zh-TW" dirty="0"/>
          </a:p>
          <a:p>
            <a:pPr marL="857250" lvl="1" indent="-457200"/>
            <a:endParaRPr lang="en-US" altLang="zh-TW" dirty="0" smtClean="0"/>
          </a:p>
          <a:p>
            <a:pPr marL="400050" lvl="1" indent="0">
              <a:buNone/>
            </a:pPr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362200"/>
            <a:ext cx="7367588" cy="79531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00" y="4071915"/>
            <a:ext cx="6781800" cy="88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97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Hint</a:t>
            </a:r>
            <a:endParaRPr lang="en-US" altLang="zh-TW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r>
              <a:rPr lang="en-US" altLang="zh-TW" dirty="0" smtClean="0"/>
              <a:t>Enable upload script under pure-</a:t>
            </a:r>
            <a:r>
              <a:rPr lang="en-US" altLang="zh-TW" dirty="0" err="1" smtClean="0"/>
              <a:t>ftpd.conf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CallUploadScript</a:t>
            </a:r>
            <a:r>
              <a:rPr lang="en-US" altLang="zh-TW" dirty="0" smtClean="0"/>
              <a:t> yes</a:t>
            </a:r>
          </a:p>
          <a:p>
            <a:r>
              <a:rPr lang="en-US" altLang="zh-TW" dirty="0" smtClean="0"/>
              <a:t>For pure-</a:t>
            </a:r>
            <a:r>
              <a:rPr lang="en-US" altLang="zh-TW" dirty="0" err="1" smtClean="0"/>
              <a:t>uploadscript</a:t>
            </a:r>
            <a:r>
              <a:rPr lang="en-US" altLang="zh-TW" dirty="0" smtClean="0"/>
              <a:t>, you can manually start the daemon by following command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524000" y="3090446"/>
            <a:ext cx="624840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pure-</a:t>
            </a:r>
            <a:r>
              <a:rPr lang="en-US" altLang="zh-TW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uploadscript</a:t>
            </a:r>
            <a:r>
              <a:rPr lang="en-US" altLang="zh-TW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600" dirty="0">
                <a:latin typeface="Consolas" panose="020B0609020204030204" pitchFamily="49" charset="0"/>
                <a:cs typeface="Consolas" panose="020B0609020204030204" pitchFamily="49" charset="0"/>
              </a:rPr>
              <a:t>-B </a:t>
            </a:r>
            <a:r>
              <a:rPr lang="en-US" altLang="zh-TW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-r /your/script/to/execute</a:t>
            </a:r>
            <a:endParaRPr lang="en-US" altLang="zh-TW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3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Grading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ftp_watchd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(20%)</a:t>
            </a:r>
          </a:p>
          <a:p>
            <a:pPr lvl="1"/>
            <a:r>
              <a:rPr lang="en-US" altLang="zh-TW" dirty="0"/>
              <a:t>All features work </a:t>
            </a:r>
            <a:r>
              <a:rPr lang="en-US" altLang="zh-TW" dirty="0" smtClean="0"/>
              <a:t>correctly </a:t>
            </a:r>
            <a:r>
              <a:rPr lang="en-US" altLang="zh-TW" dirty="0" smtClean="0">
                <a:solidFill>
                  <a:srgbClr val="FF0000"/>
                </a:solidFill>
              </a:rPr>
              <a:t>(10%)</a:t>
            </a:r>
          </a:p>
          <a:p>
            <a:pPr lvl="2"/>
            <a:r>
              <a:rPr lang="en-US" altLang="zh-TW" dirty="0" smtClean="0"/>
              <a:t>Command will be execute after a successful file upload</a:t>
            </a:r>
          </a:p>
          <a:p>
            <a:pPr lvl="1"/>
            <a:r>
              <a:rPr lang="en-US" altLang="zh-TW" dirty="0" err="1" smtClean="0"/>
              <a:t>rc.conf</a:t>
            </a:r>
            <a:r>
              <a:rPr lang="en-US" altLang="zh-TW" dirty="0" smtClean="0">
                <a:solidFill>
                  <a:srgbClr val="FF0000"/>
                </a:solidFill>
              </a:rPr>
              <a:t> (5%)</a:t>
            </a:r>
          </a:p>
          <a:p>
            <a:pPr lvl="2"/>
            <a:r>
              <a:rPr lang="en-US" altLang="zh-TW" dirty="0" smtClean="0"/>
              <a:t>Auto start on boot</a:t>
            </a:r>
          </a:p>
          <a:p>
            <a:pPr lvl="2"/>
            <a:r>
              <a:rPr lang="en-US" altLang="zh-TW" dirty="0" smtClean="0"/>
              <a:t>User can specify command in </a:t>
            </a:r>
            <a:r>
              <a:rPr lang="en-US" altLang="zh-TW" dirty="0" err="1" smtClean="0"/>
              <a:t>rc.conf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Service operation work correctly </a:t>
            </a:r>
            <a:r>
              <a:rPr lang="en-US" altLang="zh-TW" dirty="0" smtClean="0">
                <a:solidFill>
                  <a:srgbClr val="FF0000"/>
                </a:solidFill>
              </a:rPr>
              <a:t>(5%)</a:t>
            </a:r>
          </a:p>
          <a:p>
            <a:pPr lvl="2"/>
            <a:r>
              <a:rPr lang="en-US" altLang="zh-TW" dirty="0" smtClean="0"/>
              <a:t>start/stop/restart</a:t>
            </a:r>
          </a:p>
          <a:p>
            <a:pPr lvl="2"/>
            <a:r>
              <a:rPr lang="en-US" altLang="zh-TW" dirty="0" smtClean="0"/>
              <a:t>status/poll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1902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RC</a:t>
            </a:r>
            <a:r>
              <a:rPr lang="en-US" altLang="zh-TW" dirty="0"/>
              <a:t>: ZFS auto backup </a:t>
            </a:r>
            <a:r>
              <a:rPr lang="en-US" altLang="zh-TW" dirty="0" smtClean="0"/>
              <a:t>service</a:t>
            </a:r>
            <a:br>
              <a:rPr lang="en-US" altLang="zh-TW" dirty="0" smtClean="0"/>
            </a:br>
            <a:r>
              <a:rPr lang="en-US" altLang="zh-TW" dirty="0" err="1" smtClean="0"/>
              <a:t>Zbackupd</a:t>
            </a:r>
            <a:endParaRPr lang="zh-TW" altLang="en-US" sz="2800" dirty="0" smtClean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zswu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3620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 </a:t>
            </a:r>
            <a:r>
              <a:rPr lang="en-US" altLang="zh-TW" dirty="0" smtClean="0"/>
              <a:t>(1/4): </a:t>
            </a:r>
            <a:r>
              <a:rPr lang="en-US" altLang="zh-TW" dirty="0" err="1" smtClean="0"/>
              <a:t>Zbackupd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Automatic Backup Service</a:t>
            </a:r>
            <a:endParaRPr lang="en-US" altLang="zh-TW" dirty="0" smtClean="0"/>
          </a:p>
          <a:p>
            <a:r>
              <a:rPr lang="en-US" altLang="zh-TW" dirty="0" smtClean="0"/>
              <a:t>Specification</a:t>
            </a:r>
          </a:p>
          <a:p>
            <a:pPr lvl="1"/>
            <a:r>
              <a:rPr lang="en-US" altLang="zh-TW" dirty="0"/>
              <a:t>Usage: </a:t>
            </a:r>
            <a:r>
              <a:rPr lang="en-US" altLang="zh-TW" dirty="0" err="1" smtClean="0"/>
              <a:t>zbackupd</a:t>
            </a:r>
            <a:r>
              <a:rPr lang="en-US" altLang="zh-TW" dirty="0" smtClean="0"/>
              <a:t> [-d] [-c /path/to/</a:t>
            </a:r>
            <a:r>
              <a:rPr lang="en-US" altLang="zh-TW" dirty="0" err="1" smtClean="0"/>
              <a:t>config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file.yaml</a:t>
            </a:r>
            <a:r>
              <a:rPr lang="en-US" altLang="zh-TW" dirty="0" smtClean="0"/>
              <a:t>] [-p /path/to/</a:t>
            </a:r>
            <a:r>
              <a:rPr lang="en-US" altLang="zh-TW" dirty="0" err="1" smtClean="0"/>
              <a:t>pid</a:t>
            </a:r>
            <a:r>
              <a:rPr lang="en-US" altLang="zh-TW" dirty="0" smtClean="0"/>
              <a:t>/file]</a:t>
            </a:r>
          </a:p>
          <a:p>
            <a:pPr lvl="2"/>
            <a:r>
              <a:rPr lang="en-US" altLang="zh-TW" dirty="0" smtClean="0"/>
              <a:t>-d, Background execution (Main process fork and exit)</a:t>
            </a:r>
          </a:p>
          <a:p>
            <a:pPr lvl="2"/>
            <a:r>
              <a:rPr lang="en-US" altLang="zh-TW" dirty="0" smtClean="0"/>
              <a:t>-c, Path to </a:t>
            </a:r>
            <a:r>
              <a:rPr lang="en-US" altLang="zh-TW" dirty="0" err="1" smtClean="0"/>
              <a:t>config</a:t>
            </a:r>
            <a:r>
              <a:rPr lang="en-US" altLang="zh-TW" dirty="0" smtClean="0"/>
              <a:t> file, defaults to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zbackupd.yaml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-p, Path to </a:t>
            </a:r>
            <a:r>
              <a:rPr lang="en-US" altLang="zh-TW" dirty="0" err="1" smtClean="0"/>
              <a:t>pid</a:t>
            </a:r>
            <a:r>
              <a:rPr lang="en-US" altLang="zh-TW" dirty="0" smtClean="0"/>
              <a:t> file (A file contains the daemon process </a:t>
            </a:r>
            <a:r>
              <a:rPr lang="en-US" altLang="zh-TW" dirty="0" err="1" smtClean="0"/>
              <a:t>pid</a:t>
            </a:r>
            <a:r>
              <a:rPr lang="en-US" altLang="zh-TW" dirty="0" smtClean="0"/>
              <a:t>), defaults to 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/run/</a:t>
            </a:r>
            <a:r>
              <a:rPr lang="en-US" altLang="zh-TW" dirty="0" err="1" smtClean="0"/>
              <a:t>zbackup.pid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If the daemon is running (i.e., </a:t>
            </a:r>
            <a:r>
              <a:rPr lang="en-US" altLang="zh-TW" dirty="0" err="1" smtClean="0"/>
              <a:t>pid</a:t>
            </a:r>
            <a:r>
              <a:rPr lang="en-US" altLang="zh-TW" dirty="0" smtClean="0"/>
              <a:t> file exists), show error and exit.</a:t>
            </a:r>
          </a:p>
          <a:p>
            <a:pPr lvl="1"/>
            <a:r>
              <a:rPr lang="en-US" altLang="zh-TW" dirty="0" smtClean="0"/>
              <a:t>Once you do a snapshot, print a log message to </a:t>
            </a:r>
            <a:r>
              <a:rPr lang="en-US" altLang="zh-TW" dirty="0" err="1" smtClean="0"/>
              <a:t>stdout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Just output the message output by </a:t>
            </a:r>
            <a:r>
              <a:rPr lang="en-US" altLang="zh-TW" dirty="0" err="1" smtClean="0"/>
              <a:t>zbackup</a:t>
            </a:r>
            <a:endParaRPr lang="en-US" altLang="zh-TW" dirty="0" smtClean="0"/>
          </a:p>
          <a:p>
            <a:pPr lvl="2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5374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FTP</a:t>
            </a:r>
            <a:endParaRPr lang="zh-TW" altLang="en-US" sz="2800" dirty="0" smtClean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fchsieh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67876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 </a:t>
            </a:r>
            <a:r>
              <a:rPr lang="en-US" altLang="zh-TW" dirty="0" smtClean="0"/>
              <a:t>(2/4): </a:t>
            </a:r>
            <a:r>
              <a:rPr lang="en-US" altLang="zh-TW" dirty="0" err="1"/>
              <a:t>Zbackupd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Configuration file </a:t>
            </a:r>
            <a:r>
              <a:rPr lang="en-US" altLang="zh-TW" dirty="0" smtClean="0"/>
              <a:t>syntax</a:t>
            </a:r>
          </a:p>
          <a:p>
            <a:pPr lvl="2"/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04999"/>
            <a:ext cx="6324600" cy="385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1288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 </a:t>
            </a:r>
            <a:r>
              <a:rPr lang="en-US" altLang="zh-TW" dirty="0" smtClean="0"/>
              <a:t>(3/4): </a:t>
            </a:r>
            <a:r>
              <a:rPr lang="en-US" altLang="zh-TW" dirty="0" err="1"/>
              <a:t>Zbackupd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Configuration file syntax</a:t>
            </a:r>
          </a:p>
          <a:p>
            <a:pPr lvl="1"/>
            <a:r>
              <a:rPr lang="en-US" altLang="zh-TW" dirty="0" smtClean="0"/>
              <a:t>YAML format</a:t>
            </a:r>
          </a:p>
          <a:p>
            <a:pPr lvl="1"/>
            <a:r>
              <a:rPr lang="en-US" altLang="zh-TW" dirty="0"/>
              <a:t>b</a:t>
            </a:r>
            <a:r>
              <a:rPr lang="en-US" altLang="zh-TW" dirty="0" smtClean="0"/>
              <a:t>ackup</a:t>
            </a:r>
          </a:p>
          <a:p>
            <a:pPr lvl="2"/>
            <a:r>
              <a:rPr lang="en-US" altLang="zh-TW" dirty="0"/>
              <a:t>e</a:t>
            </a:r>
            <a:r>
              <a:rPr lang="en-US" altLang="zh-TW" dirty="0" smtClean="0"/>
              <a:t>nabled: defaults to </a:t>
            </a:r>
            <a:r>
              <a:rPr lang="en-US" altLang="zh-TW" dirty="0" err="1" smtClean="0"/>
              <a:t>ture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rotation: rotation count for </a:t>
            </a:r>
            <a:r>
              <a:rPr lang="en-US" altLang="zh-TW" dirty="0" err="1" smtClean="0"/>
              <a:t>zbackup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period: [number][</a:t>
            </a:r>
            <a:r>
              <a:rPr lang="en-US" altLang="zh-TW" dirty="0" err="1" smtClean="0"/>
              <a:t>s|m|h|d|w</a:t>
            </a:r>
            <a:r>
              <a:rPr lang="en-US" altLang="zh-TW" dirty="0"/>
              <a:t>] </a:t>
            </a:r>
            <a:r>
              <a:rPr lang="en-US" altLang="zh-TW" dirty="0" smtClean="0"/>
              <a:t>represent seconds, minutes, hours, days, weeks. The period of backup</a:t>
            </a:r>
          </a:p>
          <a:p>
            <a:r>
              <a:rPr lang="en-US" altLang="zh-TW" dirty="0" smtClean="0"/>
              <a:t>Do </a:t>
            </a:r>
            <a:r>
              <a:rPr lang="en-US" altLang="zh-TW" dirty="0"/>
              <a:t>the first </a:t>
            </a:r>
            <a:r>
              <a:rPr lang="en-US" altLang="zh-TW" dirty="0" smtClean="0"/>
              <a:t>snapshot when the program started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50643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 </a:t>
            </a:r>
            <a:r>
              <a:rPr lang="en-US" altLang="zh-TW" dirty="0" smtClean="0"/>
              <a:t>(4/4): </a:t>
            </a:r>
            <a:r>
              <a:rPr lang="en-US" altLang="zh-TW" dirty="0" err="1"/>
              <a:t>Zbackupd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You need to provide a </a:t>
            </a:r>
            <a:r>
              <a:rPr lang="en-US" altLang="zh-TW" dirty="0" smtClean="0"/>
              <a:t>RC script </a:t>
            </a:r>
            <a:r>
              <a:rPr lang="en-US" altLang="zh-TW" dirty="0"/>
              <a:t>that can dynamically start/stop </a:t>
            </a:r>
            <a:r>
              <a:rPr lang="en-US" altLang="zh-TW" dirty="0" smtClean="0"/>
              <a:t>service (e.g., $ service </a:t>
            </a:r>
            <a:r>
              <a:rPr lang="en-US" altLang="zh-TW" dirty="0" err="1" smtClean="0"/>
              <a:t>zbackupd</a:t>
            </a:r>
            <a:r>
              <a:rPr lang="en-US" altLang="zh-TW" dirty="0" smtClean="0"/>
              <a:t> start)</a:t>
            </a:r>
          </a:p>
          <a:p>
            <a:r>
              <a:rPr lang="en-US" altLang="zh-TW" dirty="0"/>
              <a:t>In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rc.conf</a:t>
            </a:r>
            <a:endParaRPr lang="en-US" altLang="zh-TW" dirty="0" smtClean="0"/>
          </a:p>
          <a:p>
            <a:pPr lvl="1"/>
            <a:r>
              <a:rPr lang="en-US" altLang="zh-TW" sz="1800" dirty="0" err="1" smtClean="0"/>
              <a:t>zbackupd_enable</a:t>
            </a:r>
            <a:r>
              <a:rPr lang="en-US" altLang="zh-TW" sz="1800" dirty="0"/>
              <a:t>=“</a:t>
            </a:r>
            <a:r>
              <a:rPr lang="en-US" altLang="zh-TW" sz="1800" dirty="0" smtClean="0"/>
              <a:t>YES”</a:t>
            </a:r>
          </a:p>
          <a:p>
            <a:pPr lvl="1"/>
            <a:r>
              <a:rPr lang="en-US" altLang="zh-TW" sz="1800" dirty="0" err="1" smtClean="0"/>
              <a:t>zbackupd_config</a:t>
            </a:r>
            <a:r>
              <a:rPr lang="en-US" altLang="zh-TW" sz="1800" dirty="0"/>
              <a:t>=“/path/to/the/</a:t>
            </a:r>
            <a:r>
              <a:rPr lang="en-US" altLang="zh-TW" sz="1800" dirty="0" err="1"/>
              <a:t>config</a:t>
            </a:r>
            <a:r>
              <a:rPr lang="en-US" altLang="zh-TW" sz="1800" dirty="0"/>
              <a:t>/file” (Default: /</a:t>
            </a:r>
            <a:r>
              <a:rPr lang="en-US" altLang="zh-TW" sz="1800" dirty="0" err="1" smtClean="0"/>
              <a:t>usr</a:t>
            </a:r>
            <a:r>
              <a:rPr lang="en-US" altLang="zh-TW" sz="1800" dirty="0" smtClean="0"/>
              <a:t>/local/</a:t>
            </a:r>
            <a:r>
              <a:rPr lang="en-US" altLang="zh-TW" sz="1800" dirty="0" err="1" smtClean="0"/>
              <a:t>etc</a:t>
            </a:r>
            <a:r>
              <a:rPr lang="en-US" altLang="zh-TW" sz="1800" dirty="0" smtClean="0"/>
              <a:t>/</a:t>
            </a:r>
            <a:r>
              <a:rPr lang="en-US" altLang="zh-TW" sz="1800" dirty="0" err="1" smtClean="0"/>
              <a:t>zbackupd.yaml</a:t>
            </a:r>
            <a:r>
              <a:rPr lang="en-US" altLang="zh-TW" sz="1800" dirty="0" smtClean="0"/>
              <a:t>)</a:t>
            </a:r>
          </a:p>
          <a:p>
            <a:r>
              <a:rPr lang="en-US" altLang="zh-TW" dirty="0" smtClean="0"/>
              <a:t>Actions that need to be supported</a:t>
            </a:r>
          </a:p>
          <a:p>
            <a:pPr lvl="1"/>
            <a:r>
              <a:rPr lang="en-US" altLang="zh-TW" sz="1800" dirty="0" smtClean="0"/>
              <a:t>start/stop/restart/reload</a:t>
            </a:r>
          </a:p>
          <a:p>
            <a:pPr lvl="1"/>
            <a:r>
              <a:rPr lang="en-US" altLang="zh-TW" sz="1800" dirty="0" smtClean="0"/>
              <a:t>status/poll</a:t>
            </a:r>
          </a:p>
          <a:p>
            <a:pPr lvl="1"/>
            <a:r>
              <a:rPr lang="en-US" altLang="zh-TW" sz="1800" dirty="0" smtClean="0"/>
              <a:t>list</a:t>
            </a:r>
          </a:p>
          <a:p>
            <a:r>
              <a:rPr lang="en-US" altLang="zh-TW" dirty="0"/>
              <a:t>If configuration file doesn’t exist, you need to show error message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Redirect </a:t>
            </a:r>
            <a:r>
              <a:rPr lang="en-US" altLang="zh-TW" dirty="0" err="1" smtClean="0"/>
              <a:t>stdout</a:t>
            </a:r>
            <a:r>
              <a:rPr lang="en-US" altLang="zh-TW" dirty="0" smtClean="0"/>
              <a:t> to 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/log/zbackup.log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282457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Hint</a:t>
            </a:r>
            <a:r>
              <a:rPr lang="zh-TW" altLang="en-US" dirty="0" smtClean="0"/>
              <a:t> </a:t>
            </a:r>
            <a:r>
              <a:rPr lang="en-US" altLang="zh-TW" dirty="0" smtClean="0"/>
              <a:t>(1/2)</a:t>
            </a:r>
            <a:endParaRPr lang="en-US" altLang="zh-TW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r>
              <a:rPr lang="en-US" altLang="zh-TW" dirty="0" smtClean="0"/>
              <a:t>How </a:t>
            </a:r>
            <a:r>
              <a:rPr lang="en-US" altLang="zh-TW" dirty="0"/>
              <a:t>to write a </a:t>
            </a:r>
            <a:r>
              <a:rPr lang="en-US" altLang="zh-TW" dirty="0" err="1"/>
              <a:t>rc</a:t>
            </a:r>
            <a:r>
              <a:rPr lang="en-US" altLang="zh-TW" dirty="0"/>
              <a:t> start-up script:</a:t>
            </a:r>
          </a:p>
          <a:p>
            <a:pPr lvl="1" indent="-342900"/>
            <a:r>
              <a:rPr lang="en-US" altLang="zh-TW" dirty="0">
                <a:hlinkClick r:id="rId2"/>
              </a:rPr>
              <a:t>https://www.freebsd.org/doc/en/articles/rc-scripting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/>
          </a:p>
          <a:p>
            <a:r>
              <a:rPr lang="en-US" altLang="zh-TW" dirty="0"/>
              <a:t>You may need some shell script technique</a:t>
            </a:r>
          </a:p>
          <a:p>
            <a:pPr lvl="1" indent="-342900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www.twbsd.org/cht/book/ch24.htm</a:t>
            </a:r>
            <a:endParaRPr lang="en-US" altLang="zh-TW" dirty="0" smtClean="0"/>
          </a:p>
          <a:p>
            <a:r>
              <a:rPr lang="en-US" altLang="zh-TW" dirty="0"/>
              <a:t>/</a:t>
            </a:r>
            <a:r>
              <a:rPr lang="en-US" altLang="zh-TW" dirty="0" err="1"/>
              <a:t>etc</a:t>
            </a:r>
            <a:r>
              <a:rPr lang="en-US" altLang="zh-TW" dirty="0"/>
              <a:t>/</a:t>
            </a:r>
            <a:r>
              <a:rPr lang="en-US" altLang="zh-TW" dirty="0" err="1"/>
              <a:t>rc.subr</a:t>
            </a:r>
            <a:r>
              <a:rPr lang="en-US" altLang="zh-TW" dirty="0"/>
              <a:t> can help you to build </a:t>
            </a:r>
            <a:r>
              <a:rPr lang="en-US" altLang="zh-TW" dirty="0" err="1"/>
              <a:t>rc</a:t>
            </a:r>
            <a:r>
              <a:rPr lang="en-US" altLang="zh-TW" dirty="0"/>
              <a:t> service</a:t>
            </a:r>
          </a:p>
          <a:p>
            <a:pPr lvl="1"/>
            <a:r>
              <a:rPr lang="en-US" altLang="zh-TW" dirty="0">
                <a:hlinkClick r:id="rId2"/>
              </a:rPr>
              <a:t>https://www.freebsd.org/doc/en/articles/rc-scripting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5104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Hint</a:t>
            </a:r>
            <a:r>
              <a:rPr lang="zh-TW" altLang="en-US" dirty="0" smtClean="0"/>
              <a:t> </a:t>
            </a:r>
            <a:r>
              <a:rPr lang="en-US" altLang="zh-TW" dirty="0" smtClean="0"/>
              <a:t>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You can use any language you want to implement this homework, however, we recommend you to use </a:t>
            </a:r>
            <a:r>
              <a:rPr lang="en-US" altLang="zh-TW" dirty="0" err="1" smtClean="0"/>
              <a:t>sh</a:t>
            </a:r>
            <a:r>
              <a:rPr lang="en-US" altLang="zh-TW" dirty="0" smtClean="0"/>
              <a:t>/bash to implement </a:t>
            </a:r>
            <a:r>
              <a:rPr lang="en-US" altLang="zh-TW" dirty="0" err="1" smtClean="0"/>
              <a:t>zbackup</a:t>
            </a:r>
            <a:r>
              <a:rPr lang="en-US" altLang="zh-TW" dirty="0" smtClean="0"/>
              <a:t>, use </a:t>
            </a:r>
            <a:r>
              <a:rPr lang="en-US" altLang="zh-TW" dirty="0" err="1" smtClean="0"/>
              <a:t>sh</a:t>
            </a:r>
            <a:r>
              <a:rPr lang="en-US" altLang="zh-TW" dirty="0" smtClean="0"/>
              <a:t>/bash/c/python etc… to implement </a:t>
            </a:r>
            <a:r>
              <a:rPr lang="en-US" altLang="zh-TW" dirty="0" err="1" smtClean="0"/>
              <a:t>zbackupd</a:t>
            </a:r>
            <a:endParaRPr lang="en-US" altLang="zh-TW" dirty="0" smtClean="0"/>
          </a:p>
          <a:p>
            <a:r>
              <a:rPr lang="en-US" altLang="zh-TW" dirty="0" smtClean="0"/>
              <a:t>When exec “$ service </a:t>
            </a:r>
            <a:r>
              <a:rPr lang="en-US" altLang="zh-TW" dirty="0" err="1" smtClean="0"/>
              <a:t>zbackupd</a:t>
            </a:r>
            <a:r>
              <a:rPr lang="en-US" altLang="zh-TW" dirty="0" smtClean="0"/>
              <a:t> reload”, the </a:t>
            </a:r>
            <a:r>
              <a:rPr lang="en-US" altLang="zh-TW" dirty="0" err="1" smtClean="0"/>
              <a:t>zbackupd</a:t>
            </a:r>
            <a:r>
              <a:rPr lang="en-US" altLang="zh-TW" dirty="0" smtClean="0"/>
              <a:t> process must have the same </a:t>
            </a:r>
            <a:r>
              <a:rPr lang="en-US" altLang="zh-TW" dirty="0" err="1" smtClean="0"/>
              <a:t>pid</a:t>
            </a:r>
            <a:r>
              <a:rPr lang="en-US" altLang="zh-TW" dirty="0" smtClean="0"/>
              <a:t> before and after reload.</a:t>
            </a:r>
            <a:br>
              <a:rPr lang="en-US" altLang="zh-TW" dirty="0" smtClean="0"/>
            </a:br>
            <a:r>
              <a:rPr lang="en-US" altLang="zh-TW" dirty="0" smtClean="0"/>
              <a:t>i.e. You need to send signal to the process to ask it to reload the </a:t>
            </a:r>
            <a:r>
              <a:rPr lang="en-US" altLang="zh-TW" dirty="0" err="1" smtClean="0"/>
              <a:t>config</a:t>
            </a:r>
            <a:r>
              <a:rPr lang="en-US" altLang="zh-TW" dirty="0" smtClean="0"/>
              <a:t> file instead of just restart the program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916498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Grading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Zbackupd</a:t>
            </a:r>
            <a:r>
              <a:rPr lang="en-US" altLang="zh-TW" dirty="0" smtClean="0"/>
              <a:t> </a:t>
            </a:r>
            <a:r>
              <a:rPr lang="en-US" altLang="zh-TW" dirty="0">
                <a:solidFill>
                  <a:srgbClr val="FF0000"/>
                </a:solidFill>
              </a:rPr>
              <a:t>(30% </a:t>
            </a:r>
            <a:r>
              <a:rPr lang="en-US" altLang="zh-TW" dirty="0" smtClean="0">
                <a:solidFill>
                  <a:srgbClr val="FF0000"/>
                </a:solidFill>
              </a:rPr>
              <a:t>Bonus)</a:t>
            </a:r>
          </a:p>
          <a:p>
            <a:pPr lvl="1"/>
            <a:r>
              <a:rPr lang="en-US" altLang="zh-TW" dirty="0" smtClean="0"/>
              <a:t>All </a:t>
            </a:r>
            <a:r>
              <a:rPr lang="en-US" altLang="zh-TW" dirty="0"/>
              <a:t>features work </a:t>
            </a:r>
            <a:r>
              <a:rPr lang="en-US" altLang="zh-TW" dirty="0" smtClean="0"/>
              <a:t>correctly </a:t>
            </a:r>
            <a:r>
              <a:rPr lang="en-US" altLang="zh-TW" dirty="0" smtClean="0">
                <a:solidFill>
                  <a:srgbClr val="FF0000"/>
                </a:solidFill>
              </a:rPr>
              <a:t>(+10%)</a:t>
            </a:r>
          </a:p>
          <a:p>
            <a:pPr lvl="2"/>
            <a:r>
              <a:rPr lang="en-US" altLang="zh-TW" dirty="0"/>
              <a:t>Follow the </a:t>
            </a:r>
            <a:r>
              <a:rPr lang="en-US" altLang="zh-TW" dirty="0" err="1"/>
              <a:t>config</a:t>
            </a:r>
            <a:r>
              <a:rPr lang="en-US" altLang="zh-TW" dirty="0"/>
              <a:t> file </a:t>
            </a:r>
            <a:r>
              <a:rPr lang="en-US" altLang="zh-TW" dirty="0" smtClean="0"/>
              <a:t>and do snapshot</a:t>
            </a:r>
          </a:p>
          <a:p>
            <a:pPr lvl="1"/>
            <a:r>
              <a:rPr lang="en-US" altLang="zh-TW" dirty="0" smtClean="0"/>
              <a:t>Support start/stop/restart/status/poll/list </a:t>
            </a:r>
            <a:r>
              <a:rPr lang="en-US" altLang="zh-TW" dirty="0" smtClean="0">
                <a:solidFill>
                  <a:srgbClr val="FF0000"/>
                </a:solidFill>
              </a:rPr>
              <a:t>(+10%)</a:t>
            </a:r>
          </a:p>
          <a:p>
            <a:pPr lvl="1"/>
            <a:r>
              <a:rPr lang="en-US" altLang="zh-TW" dirty="0" smtClean="0"/>
              <a:t>Support reload </a:t>
            </a:r>
            <a:r>
              <a:rPr lang="en-US" altLang="zh-TW" dirty="0" smtClean="0">
                <a:solidFill>
                  <a:srgbClr val="FF0000"/>
                </a:solidFill>
              </a:rPr>
              <a:t>(+10</a:t>
            </a:r>
            <a:r>
              <a:rPr lang="en-US" altLang="zh-TW" dirty="0">
                <a:solidFill>
                  <a:srgbClr val="FF0000"/>
                </a:solidFill>
              </a:rPr>
              <a:t>%)</a:t>
            </a:r>
            <a:endParaRPr lang="en-US" altLang="zh-TW" dirty="0" smtClean="0"/>
          </a:p>
          <a:p>
            <a:pPr lvl="2"/>
            <a:r>
              <a:rPr lang="en-US" altLang="zh-TW" dirty="0"/>
              <a:t>Load new </a:t>
            </a:r>
            <a:r>
              <a:rPr lang="en-US" altLang="zh-TW" dirty="0" err="1"/>
              <a:t>config</a:t>
            </a:r>
            <a:r>
              <a:rPr lang="en-US" altLang="zh-TW" dirty="0"/>
              <a:t> file</a:t>
            </a:r>
          </a:p>
          <a:p>
            <a:pPr lvl="2"/>
            <a:r>
              <a:rPr lang="en-US" altLang="zh-TW" dirty="0" err="1" smtClean="0"/>
              <a:t>Pid</a:t>
            </a:r>
            <a:r>
              <a:rPr lang="en-US" altLang="zh-TW" dirty="0" smtClean="0"/>
              <a:t> must not be changed</a:t>
            </a:r>
          </a:p>
        </p:txBody>
      </p:sp>
    </p:spTree>
    <p:extLst>
      <p:ext uri="{BB962C8B-B14F-4D97-AF65-F5344CB8AC3E}">
        <p14:creationId xmlns:p14="http://schemas.microsoft.com/office/powerpoint/2010/main" val="176137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Reminder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Demo with root is </a:t>
            </a:r>
            <a:r>
              <a:rPr lang="en-US" altLang="zh-TW" dirty="0" smtClean="0">
                <a:solidFill>
                  <a:srgbClr val="FF0000"/>
                </a:solidFill>
              </a:rPr>
              <a:t>not allowed</a:t>
            </a:r>
          </a:p>
          <a:p>
            <a:pPr lvl="1"/>
            <a:r>
              <a:rPr lang="en-US" altLang="zh-TW" dirty="0" smtClean="0"/>
              <a:t>Please use </a:t>
            </a:r>
            <a:r>
              <a:rPr lang="en-US" altLang="zh-TW" dirty="0" err="1" smtClean="0">
                <a:solidFill>
                  <a:srgbClr val="FF0000"/>
                </a:solidFill>
              </a:rPr>
              <a:t>sudo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File/directory permissions are important</a:t>
            </a:r>
          </a:p>
          <a:p>
            <a:pPr lvl="1"/>
            <a:r>
              <a:rPr lang="en-US" altLang="zh-TW" dirty="0" smtClean="0"/>
              <a:t>Owner, group, other</a:t>
            </a:r>
          </a:p>
          <a:p>
            <a:pPr lvl="1"/>
            <a:r>
              <a:rPr lang="en-US" altLang="zh-TW" dirty="0" smtClean="0"/>
              <a:t>Read, write, execute</a:t>
            </a:r>
          </a:p>
          <a:p>
            <a:pPr lvl="1"/>
            <a:r>
              <a:rPr lang="en-US" altLang="zh-TW" dirty="0" smtClean="0"/>
              <a:t>Set UID, set GID, sticky bit</a:t>
            </a:r>
          </a:p>
          <a:p>
            <a:pPr lvl="1"/>
            <a:r>
              <a:rPr lang="en-US" altLang="zh-TW" dirty="0" smtClean="0"/>
              <a:t>Executable must be placed under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/local/bin/</a:t>
            </a:r>
          </a:p>
          <a:p>
            <a:r>
              <a:rPr lang="en-US" altLang="zh-TW" dirty="0" smtClean="0"/>
              <a:t>Setting </a:t>
            </a:r>
            <a:r>
              <a:rPr lang="en-US" altLang="zh-TW" dirty="0" smtClean="0">
                <a:solidFill>
                  <a:srgbClr val="FF0000"/>
                </a:solidFill>
              </a:rPr>
              <a:t>port forwarding </a:t>
            </a:r>
            <a:r>
              <a:rPr lang="en-US" altLang="zh-TW" dirty="0" smtClean="0"/>
              <a:t>to allow your services to be accessible over the Internet</a:t>
            </a:r>
          </a:p>
          <a:p>
            <a:pPr lvl="1"/>
            <a:r>
              <a:rPr lang="en-US" altLang="zh-TW" dirty="0"/>
              <a:t>Host </a:t>
            </a: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dirty="0"/>
              <a:t>NAT Port Forwarding 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r>
              <a:rPr lang="en-US" altLang="zh-TW" dirty="0"/>
              <a:t> VM </a:t>
            </a: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dirty="0"/>
              <a:t>FTP Server, </a:t>
            </a:r>
            <a:r>
              <a:rPr lang="en-US" altLang="zh-TW" dirty="0" smtClean="0"/>
              <a:t>etc.</a:t>
            </a:r>
            <a:endParaRPr lang="en-US" altLang="zh-TW" dirty="0"/>
          </a:p>
          <a:p>
            <a:pPr marL="457200" lvl="1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8428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Deadline</a:t>
            </a:r>
          </a:p>
        </p:txBody>
      </p:sp>
      <p:sp>
        <p:nvSpPr>
          <p:cNvPr id="11266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dirty="0"/>
              <a:t>You do not need to submit </a:t>
            </a:r>
            <a:r>
              <a:rPr lang="en-US" altLang="zh-TW" dirty="0" smtClean="0"/>
              <a:t>anything</a:t>
            </a:r>
          </a:p>
          <a:p>
            <a:r>
              <a:rPr lang="en-US" altLang="zh-TW" dirty="0" smtClean="0"/>
              <a:t>Due(Demo): 2018/11/21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Help!</a:t>
            </a:r>
          </a:p>
        </p:txBody>
      </p:sp>
      <p:sp>
        <p:nvSpPr>
          <p:cNvPr id="12290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dirty="0" smtClean="0"/>
              <a:t>Email to </a:t>
            </a:r>
            <a:r>
              <a:rPr lang="en-US" altLang="zh-TW" dirty="0" smtClean="0">
                <a:solidFill>
                  <a:srgbClr val="FF0000"/>
                </a:solidFill>
                <a:hlinkClick r:id="rId2"/>
              </a:rPr>
              <a:t>ta@nasa.cs.nctu.edu.tw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New E3 </a:t>
            </a:r>
            <a:r>
              <a:rPr lang="en-US" altLang="zh-TW" dirty="0" smtClean="0">
                <a:solidFill>
                  <a:srgbClr val="FF0000"/>
                </a:solidFill>
                <a:hlinkClick r:id="rId3"/>
              </a:rPr>
              <a:t>https://e3new.nctu.edu.tw/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Office hour: </a:t>
            </a:r>
            <a:r>
              <a:rPr lang="en-US" altLang="zh-TW" dirty="0" smtClean="0">
                <a:solidFill>
                  <a:srgbClr val="FF0000"/>
                </a:solidFill>
              </a:rPr>
              <a:t>3GH</a:t>
            </a:r>
            <a:r>
              <a:rPr lang="en-US" altLang="zh-TW" dirty="0" smtClean="0"/>
              <a:t> at </a:t>
            </a:r>
            <a:r>
              <a:rPr lang="en-US" altLang="zh-TW" dirty="0" smtClean="0">
                <a:solidFill>
                  <a:srgbClr val="FF0000"/>
                </a:solidFill>
              </a:rPr>
              <a:t>EC318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Installation</a:t>
            </a:r>
            <a:endParaRPr lang="en-US" altLang="zh-TW" dirty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zh-TW" dirty="0" smtClean="0"/>
              <a:t>Install a FTP server for FreeBSD</a:t>
            </a:r>
          </a:p>
          <a:p>
            <a:pPr marL="857250" lvl="1" indent="-457200"/>
            <a:r>
              <a:rPr lang="en-US" altLang="zh-TW" dirty="0" smtClean="0"/>
              <a:t>Pure-</a:t>
            </a:r>
            <a:r>
              <a:rPr lang="en-US" altLang="zh-TW" dirty="0" err="1" smtClean="0"/>
              <a:t>FTPd</a:t>
            </a:r>
            <a:r>
              <a:rPr lang="en-US" altLang="zh-TW" dirty="0" smtClean="0"/>
              <a:t>: </a:t>
            </a:r>
            <a:r>
              <a:rPr lang="en-US" altLang="zh-TW" i="1" dirty="0" smtClean="0"/>
              <a:t>/</a:t>
            </a:r>
            <a:r>
              <a:rPr lang="en-US" altLang="zh-TW" i="1" dirty="0" err="1" smtClean="0"/>
              <a:t>usr</a:t>
            </a:r>
            <a:r>
              <a:rPr lang="en-US" altLang="zh-TW" i="1" dirty="0" smtClean="0"/>
              <a:t>/ports/ftp/</a:t>
            </a:r>
            <a:r>
              <a:rPr lang="en-US" altLang="zh-TW" i="1" dirty="0" err="1" smtClean="0"/>
              <a:t>pureftpd</a:t>
            </a:r>
            <a:r>
              <a:rPr lang="en-US" altLang="zh-TW" i="1" dirty="0" smtClean="0"/>
              <a:t>/</a:t>
            </a:r>
          </a:p>
          <a:p>
            <a:pPr marL="457200" indent="-457200"/>
            <a:r>
              <a:rPr lang="en-US" altLang="zh-TW" dirty="0" smtClean="0"/>
              <a:t>Compile it with “upload script” support from ports</a:t>
            </a:r>
          </a:p>
          <a:p>
            <a:pPr marL="857250" lvl="1" indent="-457200"/>
            <a:endParaRPr lang="en-US" altLang="zh-TW" dirty="0" smtClean="0"/>
          </a:p>
          <a:p>
            <a:pPr marL="857250" lvl="1" indent="-457200"/>
            <a:endParaRPr lang="en-US" altLang="zh-TW" dirty="0" smtClean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780" y="2743200"/>
            <a:ext cx="6114441" cy="381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Requirements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zh-TW" dirty="0" smtClean="0"/>
              <a:t>Anonymous Login</a:t>
            </a:r>
            <a:endParaRPr lang="en-US" altLang="zh-TW" dirty="0"/>
          </a:p>
          <a:p>
            <a:pPr marL="838200" lvl="1" indent="-381000">
              <a:buFont typeface="Wingdings" panose="05000000000000000000" pitchFamily="2" charset="2"/>
              <a:buChar char="q"/>
            </a:pPr>
            <a:r>
              <a:rPr lang="en-US" altLang="zh-TW" dirty="0" smtClean="0"/>
              <a:t>Can </a:t>
            </a:r>
            <a:r>
              <a:rPr lang="en-US" altLang="zh-TW" dirty="0">
                <a:solidFill>
                  <a:srgbClr val="FF0000"/>
                </a:solidFill>
              </a:rPr>
              <a:t>download</a:t>
            </a:r>
            <a:r>
              <a:rPr lang="en-US" altLang="zh-TW" dirty="0"/>
              <a:t> from </a:t>
            </a:r>
            <a:r>
              <a:rPr lang="en-US" altLang="zh-TW" i="1" dirty="0"/>
              <a:t>/home/ftp/</a:t>
            </a:r>
            <a:r>
              <a:rPr lang="en-US" altLang="zh-TW" b="1" i="1" dirty="0"/>
              <a:t>public</a:t>
            </a:r>
          </a:p>
          <a:p>
            <a:pPr marL="838200" lvl="1" indent="-381000">
              <a:buFont typeface="Wingdings" panose="05000000000000000000" pitchFamily="2" charset="2"/>
              <a:buChar char="q"/>
            </a:pPr>
            <a:r>
              <a:rPr lang="en-US" altLang="zh-TW" dirty="0"/>
              <a:t>Can </a:t>
            </a:r>
            <a:r>
              <a:rPr lang="en-US" altLang="zh-TW" dirty="0">
                <a:solidFill>
                  <a:srgbClr val="FF0000"/>
                </a:solidFill>
              </a:rPr>
              <a:t>upload &amp; </a:t>
            </a:r>
            <a:r>
              <a:rPr lang="en-US" altLang="zh-TW" dirty="0" err="1">
                <a:solidFill>
                  <a:srgbClr val="FF0000"/>
                </a:solidFill>
              </a:rPr>
              <a:t>mkdir</a:t>
            </a:r>
            <a:r>
              <a:rPr lang="en-US" altLang="zh-TW" dirty="0">
                <a:solidFill>
                  <a:srgbClr val="FF0000"/>
                </a:solidFill>
              </a:rPr>
              <a:t> </a:t>
            </a:r>
            <a:r>
              <a:rPr lang="en-US" altLang="zh-TW" dirty="0"/>
              <a:t>from </a:t>
            </a:r>
            <a:r>
              <a:rPr lang="en-US" altLang="zh-TW" i="1" dirty="0"/>
              <a:t>/</a:t>
            </a:r>
            <a:r>
              <a:rPr lang="en-US" altLang="zh-TW" i="1" dirty="0" smtClean="0"/>
              <a:t>home/ftp/</a:t>
            </a:r>
            <a:r>
              <a:rPr lang="en-US" altLang="zh-TW" b="1" i="1" dirty="0" smtClean="0"/>
              <a:t>upload</a:t>
            </a:r>
            <a:endParaRPr lang="en-US" altLang="zh-TW" b="1" i="1" dirty="0"/>
          </a:p>
          <a:p>
            <a:pPr marL="838200" lvl="1" indent="-381000">
              <a:buFont typeface="Wingdings" panose="05000000000000000000" pitchFamily="2" charset="2"/>
              <a:buChar char="q"/>
            </a:pPr>
            <a:r>
              <a:rPr lang="en-US" altLang="zh-TW" dirty="0"/>
              <a:t>But </a:t>
            </a:r>
            <a:r>
              <a:rPr lang="en-US" altLang="zh-TW" dirty="0">
                <a:solidFill>
                  <a:srgbClr val="FF0000"/>
                </a:solidFill>
              </a:rPr>
              <a:t>no download or delete </a:t>
            </a:r>
            <a:r>
              <a:rPr lang="en-US" altLang="zh-TW" dirty="0"/>
              <a:t>from </a:t>
            </a:r>
            <a:r>
              <a:rPr lang="en-US" altLang="zh-TW" i="1" dirty="0"/>
              <a:t>/</a:t>
            </a:r>
            <a:r>
              <a:rPr lang="en-US" altLang="zh-TW" i="1" dirty="0" smtClean="0"/>
              <a:t>home/ftp/</a:t>
            </a:r>
            <a:r>
              <a:rPr lang="en-US" altLang="zh-TW" b="1" i="1" dirty="0" smtClean="0"/>
              <a:t>upload</a:t>
            </a:r>
            <a:endParaRPr lang="en-US" altLang="zh-TW" b="1" dirty="0"/>
          </a:p>
          <a:p>
            <a:pPr marL="838200" lvl="1" indent="-381000">
              <a:buFont typeface="Wingdings" panose="05000000000000000000" pitchFamily="2" charset="2"/>
              <a:buChar char="q"/>
            </a:pPr>
            <a:r>
              <a:rPr lang="en-US" altLang="zh-TW" dirty="0"/>
              <a:t>Hidden directory problem </a:t>
            </a:r>
            <a:r>
              <a:rPr lang="en-US" altLang="zh-TW" i="1" dirty="0"/>
              <a:t>/home/ftp/</a:t>
            </a:r>
            <a:r>
              <a:rPr lang="en-US" altLang="zh-TW" b="1" i="1" dirty="0"/>
              <a:t>hidden </a:t>
            </a:r>
          </a:p>
          <a:p>
            <a:pPr marL="1257300" lvl="2" indent="-342900"/>
            <a:r>
              <a:rPr lang="en-US" altLang="zh-TW" dirty="0"/>
              <a:t>There is a directory called “treasure” inside</a:t>
            </a:r>
            <a:r>
              <a:rPr lang="en-US" altLang="zh-TW" i="1" dirty="0"/>
              <a:t> /home/ftp/hidden/</a:t>
            </a:r>
          </a:p>
          <a:p>
            <a:pPr marL="1257300" lvl="2" indent="-342900"/>
            <a:r>
              <a:rPr lang="en-US" altLang="zh-TW" dirty="0"/>
              <a:t>Client can’t list </a:t>
            </a:r>
            <a:r>
              <a:rPr lang="en-US" altLang="zh-TW" i="1" dirty="0" smtClean="0"/>
              <a:t>/</a:t>
            </a:r>
            <a:r>
              <a:rPr lang="en-US" altLang="zh-TW" i="1" dirty="0"/>
              <a:t>home/ftp/hidden/ </a:t>
            </a:r>
            <a:r>
              <a:rPr lang="en-US" altLang="zh-TW" dirty="0"/>
              <a:t>but can enter </a:t>
            </a:r>
            <a:r>
              <a:rPr lang="en-US" altLang="zh-TW" i="1" dirty="0" smtClean="0"/>
              <a:t>hidden/treasure</a:t>
            </a:r>
            <a:endParaRPr lang="en-US" altLang="zh-TW" i="1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133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Requirements 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  <a:defRPr/>
            </a:pPr>
            <a:r>
              <a:rPr lang="en-US" altLang="zh-TW" dirty="0" smtClean="0"/>
              <a:t>Create </a:t>
            </a:r>
            <a:r>
              <a:rPr lang="en-US" altLang="zh-TW" dirty="0"/>
              <a:t>a </a:t>
            </a:r>
            <a:r>
              <a:rPr lang="en-US" altLang="zh-TW" dirty="0">
                <a:solidFill>
                  <a:srgbClr val="FF0000"/>
                </a:solidFill>
              </a:rPr>
              <a:t>system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user</a:t>
            </a:r>
            <a:r>
              <a:rPr lang="en-US" altLang="zh-TW" dirty="0"/>
              <a:t> “</a:t>
            </a:r>
            <a:r>
              <a:rPr lang="en-US" altLang="zh-TW" dirty="0" err="1"/>
              <a:t>sysadm</a:t>
            </a:r>
            <a:r>
              <a:rPr lang="en-US" altLang="zh-TW" dirty="0" smtClean="0"/>
              <a:t>”</a:t>
            </a:r>
          </a:p>
          <a:p>
            <a:pPr marL="838200" lvl="1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Could login by </a:t>
            </a:r>
            <a:r>
              <a:rPr lang="en-US" altLang="zh-TW" dirty="0" smtClean="0">
                <a:solidFill>
                  <a:srgbClr val="FF0000"/>
                </a:solidFill>
              </a:rPr>
              <a:t>SSH</a:t>
            </a:r>
          </a:p>
          <a:p>
            <a:pPr marL="838200" lvl="1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Password </a:t>
            </a:r>
            <a:r>
              <a:rPr lang="en-US" altLang="zh-TW" dirty="0"/>
              <a:t>is your student </a:t>
            </a:r>
            <a:r>
              <a:rPr lang="en-US" altLang="zh-TW" dirty="0" smtClean="0"/>
              <a:t>id</a:t>
            </a:r>
          </a:p>
          <a:p>
            <a:pPr marL="838200" lvl="1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Full access to </a:t>
            </a:r>
            <a:r>
              <a:rPr lang="en-US" altLang="zh-TW" i="1" dirty="0" smtClean="0"/>
              <a:t>/home/ftp </a:t>
            </a:r>
            <a:r>
              <a:rPr lang="en-US" altLang="zh-TW" dirty="0" smtClean="0"/>
              <a:t>and subdirectories under</a:t>
            </a:r>
            <a:r>
              <a:rPr lang="en-US" altLang="zh-TW" i="1" dirty="0" smtClean="0"/>
              <a:t> “ftp”</a:t>
            </a:r>
          </a:p>
          <a:p>
            <a:pPr marL="838200" lvl="1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Private directory is visible to </a:t>
            </a:r>
            <a:r>
              <a:rPr lang="en-US" altLang="zh-TW" dirty="0" err="1" smtClean="0"/>
              <a:t>sysadm</a:t>
            </a:r>
            <a:endParaRPr lang="en-US" altLang="zh-TW" sz="2400" dirty="0" smtClean="0"/>
          </a:p>
          <a:p>
            <a:pPr marL="457200" indent="-457200">
              <a:buFont typeface="Wingdings" pitchFamily="2" charset="2"/>
              <a:buAutoNum type="arabicPeriod" startAt="2"/>
              <a:defRPr/>
            </a:pPr>
            <a:r>
              <a:rPr lang="en-US" altLang="zh-TW" dirty="0" smtClean="0"/>
              <a:t>Create </a:t>
            </a:r>
            <a:r>
              <a:rPr lang="en-US" altLang="zh-TW" dirty="0"/>
              <a:t>a </a:t>
            </a:r>
            <a:r>
              <a:rPr lang="en-US" altLang="zh-TW" dirty="0">
                <a:solidFill>
                  <a:srgbClr val="FF0000"/>
                </a:solidFill>
              </a:rPr>
              <a:t>virtual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user</a:t>
            </a:r>
            <a:r>
              <a:rPr lang="en-US" altLang="zh-TW" dirty="0"/>
              <a:t> “ftp-</a:t>
            </a:r>
            <a:r>
              <a:rPr lang="en-US" altLang="zh-TW" dirty="0" err="1"/>
              <a:t>vip</a:t>
            </a:r>
            <a:r>
              <a:rPr lang="en-US" altLang="zh-TW" dirty="0" smtClean="0"/>
              <a:t>”</a:t>
            </a:r>
            <a:endParaRPr lang="en-US" altLang="zh-TW" sz="2000" dirty="0"/>
          </a:p>
          <a:p>
            <a:pPr marL="838200" lvl="1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Password </a:t>
            </a:r>
            <a:r>
              <a:rPr lang="en-US" altLang="zh-TW" dirty="0"/>
              <a:t>is your </a:t>
            </a:r>
            <a:r>
              <a:rPr lang="en-US" altLang="zh-TW" dirty="0" smtClean="0"/>
              <a:t>student id</a:t>
            </a:r>
            <a:r>
              <a:rPr lang="en-US" altLang="zh-TW" i="1" dirty="0" smtClean="0"/>
              <a:t> </a:t>
            </a:r>
            <a:endParaRPr lang="en-US" altLang="zh-TW" i="1" dirty="0"/>
          </a:p>
          <a:p>
            <a:pPr marL="838200" lvl="1" indent="-381000">
              <a:buFont typeface="Wingdings" panose="05000000000000000000" pitchFamily="2" charset="2"/>
              <a:buChar char="q"/>
              <a:defRPr/>
            </a:pPr>
            <a:r>
              <a:rPr lang="en-US" altLang="zh-TW" dirty="0" smtClean="0"/>
              <a:t>Permission setting is same as “</a:t>
            </a:r>
            <a:r>
              <a:rPr lang="en-US" altLang="zh-TW" dirty="0" err="1" smtClean="0"/>
              <a:t>sysadm</a:t>
            </a:r>
            <a:r>
              <a:rPr lang="en-US" altLang="zh-TW" dirty="0" smtClean="0"/>
              <a:t>”</a:t>
            </a:r>
          </a:p>
          <a:p>
            <a:pPr marL="457200" indent="-457200">
              <a:buFont typeface="Wingdings" pitchFamily="2" charset="2"/>
              <a:buAutoNum type="arabicPeriod" startAt="2"/>
              <a:defRPr/>
            </a:pPr>
            <a:r>
              <a:rPr lang="en-US" altLang="zh-TW" dirty="0"/>
              <a:t>Your ftp server should support </a:t>
            </a:r>
            <a:r>
              <a:rPr lang="en-US" altLang="zh-TW" dirty="0">
                <a:solidFill>
                  <a:srgbClr val="FF0000"/>
                </a:solidFill>
              </a:rPr>
              <a:t>Explicit FTP over TLS</a:t>
            </a:r>
            <a:r>
              <a:rPr lang="en-US" altLang="zh-TW" dirty="0"/>
              <a:t> (FTPES</a:t>
            </a:r>
            <a:r>
              <a:rPr lang="en-US" altLang="zh-TW" dirty="0" smtClean="0"/>
              <a:t>)</a:t>
            </a:r>
          </a:p>
          <a:p>
            <a:pPr marL="457200" indent="-457200">
              <a:buFont typeface="Wingdings" pitchFamily="2" charset="2"/>
              <a:buAutoNum type="arabicPeriod" startAt="2"/>
              <a:defRPr/>
            </a:pPr>
            <a:r>
              <a:rPr lang="en-US" altLang="zh-TW" sz="2000" dirty="0"/>
              <a:t>All accounts are </a:t>
            </a:r>
            <a:r>
              <a:rPr lang="en-US" altLang="zh-TW" sz="2000" dirty="0" err="1">
                <a:solidFill>
                  <a:srgbClr val="FF0000"/>
                </a:solidFill>
              </a:rPr>
              <a:t>chrooted</a:t>
            </a:r>
            <a:r>
              <a:rPr lang="en-US" altLang="zh-TW" sz="2000" dirty="0"/>
              <a:t> (</a:t>
            </a:r>
            <a:r>
              <a:rPr lang="en-US" altLang="zh-TW" sz="2000" dirty="0">
                <a:solidFill>
                  <a:srgbClr val="FF0000"/>
                </a:solidFill>
              </a:rPr>
              <a:t>/home/ftp</a:t>
            </a:r>
            <a:r>
              <a:rPr lang="en-US" altLang="zh-TW" sz="2000" dirty="0"/>
              <a:t> is the root directory</a:t>
            </a:r>
            <a:r>
              <a:rPr lang="en-US" altLang="zh-TW" sz="2000" dirty="0" smtClean="0"/>
              <a:t>)</a:t>
            </a:r>
            <a:endParaRPr lang="en-US" altLang="zh-TW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Grading (1/2)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Anonymous login </a:t>
            </a:r>
            <a:r>
              <a:rPr lang="en-US" altLang="zh-TW" dirty="0" smtClean="0">
                <a:solidFill>
                  <a:srgbClr val="FF0000"/>
                </a:solidFill>
              </a:rPr>
              <a:t>(30%)</a:t>
            </a:r>
          </a:p>
          <a:p>
            <a:pPr lvl="1"/>
            <a:r>
              <a:rPr lang="en-US" altLang="zh-TW" dirty="0" err="1" smtClean="0"/>
              <a:t>Chrooted</a:t>
            </a:r>
            <a:r>
              <a:rPr lang="en-US" altLang="zh-TW" dirty="0" smtClean="0"/>
              <a:t> </a:t>
            </a:r>
            <a:r>
              <a:rPr lang="en-US" altLang="zh-TW" b="1" i="1" dirty="0" smtClean="0"/>
              <a:t>(/home/ftp) </a:t>
            </a:r>
            <a:r>
              <a:rPr lang="en-US" altLang="zh-TW" dirty="0">
                <a:solidFill>
                  <a:srgbClr val="FF0000"/>
                </a:solidFill>
              </a:rPr>
              <a:t>(5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</a:p>
          <a:p>
            <a:pPr lvl="1"/>
            <a:r>
              <a:rPr lang="en-US" altLang="zh-TW" dirty="0" smtClean="0"/>
              <a:t>Download from </a:t>
            </a:r>
            <a:r>
              <a:rPr lang="en-US" altLang="zh-TW" b="1" i="1" dirty="0" smtClean="0"/>
              <a:t>“/home/ftp/public” </a:t>
            </a:r>
            <a:r>
              <a:rPr lang="en-US" altLang="zh-TW" dirty="0">
                <a:solidFill>
                  <a:srgbClr val="FF0000"/>
                </a:solidFill>
              </a:rPr>
              <a:t>(5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/>
              <a:t>Upload to </a:t>
            </a:r>
            <a:r>
              <a:rPr lang="en-US" altLang="zh-TW" b="1" i="1" dirty="0" smtClean="0"/>
              <a:t>“/home/ftp/upload” </a:t>
            </a:r>
            <a:r>
              <a:rPr lang="en-US" altLang="zh-TW" dirty="0">
                <a:solidFill>
                  <a:srgbClr val="FF0000"/>
                </a:solidFill>
              </a:rPr>
              <a:t>(5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/>
              <a:t>Can’t download or delete form </a:t>
            </a:r>
            <a:r>
              <a:rPr lang="en-US" altLang="zh-TW" b="1" i="1" dirty="0"/>
              <a:t>“/home/ftp/upload</a:t>
            </a:r>
            <a:r>
              <a:rPr lang="en-US" altLang="zh-TW" b="1" i="1" dirty="0" smtClean="0"/>
              <a:t>” </a:t>
            </a:r>
            <a:r>
              <a:rPr lang="en-US" altLang="zh-TW" dirty="0">
                <a:solidFill>
                  <a:srgbClr val="FF0000"/>
                </a:solidFill>
              </a:rPr>
              <a:t>(5%)</a:t>
            </a:r>
            <a:endParaRPr lang="en-US" altLang="zh-TW" b="1" i="1" dirty="0"/>
          </a:p>
          <a:p>
            <a:pPr lvl="1"/>
            <a:r>
              <a:rPr lang="en-US" altLang="zh-TW" dirty="0" smtClean="0"/>
              <a:t>Hidden directory </a:t>
            </a:r>
            <a:r>
              <a:rPr lang="en-US" altLang="zh-TW" b="1" i="1" dirty="0"/>
              <a:t>“/</a:t>
            </a:r>
            <a:r>
              <a:rPr lang="en-US" altLang="zh-TW" b="1" i="1" dirty="0" smtClean="0"/>
              <a:t>home/ftp/hidden</a:t>
            </a:r>
            <a:r>
              <a:rPr lang="en-US" altLang="zh-TW" b="1" i="1" dirty="0"/>
              <a:t>” </a:t>
            </a:r>
            <a:r>
              <a:rPr lang="en-US" altLang="zh-TW" dirty="0" smtClean="0"/>
              <a:t>problem: can enter but can’t </a:t>
            </a:r>
            <a:r>
              <a:rPr lang="en-US" altLang="zh-TW" dirty="0"/>
              <a:t>retrieve directory </a:t>
            </a:r>
            <a:r>
              <a:rPr lang="en-US" altLang="zh-TW" dirty="0" smtClean="0"/>
              <a:t>listing </a:t>
            </a:r>
            <a:r>
              <a:rPr lang="en-US" altLang="zh-TW" dirty="0">
                <a:solidFill>
                  <a:srgbClr val="FF0000"/>
                </a:solidFill>
              </a:rPr>
              <a:t>(5%)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FTP over TLS </a:t>
            </a:r>
            <a:r>
              <a:rPr lang="en-US" altLang="zh-TW" dirty="0">
                <a:solidFill>
                  <a:srgbClr val="FF0000"/>
                </a:solidFill>
              </a:rPr>
              <a:t>(5%)</a:t>
            </a:r>
            <a:endParaRPr lang="en-US" altLang="zh-TW" dirty="0"/>
          </a:p>
          <a:p>
            <a:r>
              <a:rPr lang="en-US" altLang="zh-TW" dirty="0" err="1"/>
              <a:t>s</a:t>
            </a:r>
            <a:r>
              <a:rPr lang="en-US" altLang="zh-TW" dirty="0" err="1" smtClean="0"/>
              <a:t>ysadm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(10%)</a:t>
            </a:r>
          </a:p>
          <a:p>
            <a:pPr lvl="1"/>
            <a:r>
              <a:rPr lang="en-US" altLang="zh-TW" dirty="0" smtClean="0"/>
              <a:t>Login from </a:t>
            </a:r>
            <a:r>
              <a:rPr lang="en-US" altLang="zh-TW" dirty="0"/>
              <a:t>SSH </a:t>
            </a:r>
            <a:r>
              <a:rPr lang="en-US" altLang="zh-TW" dirty="0">
                <a:solidFill>
                  <a:srgbClr val="FF0000"/>
                </a:solidFill>
              </a:rPr>
              <a:t>(2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</a:p>
          <a:p>
            <a:pPr lvl="1"/>
            <a:r>
              <a:rPr lang="en-US" altLang="zh-TW" dirty="0" smtClean="0"/>
              <a:t>Full access to </a:t>
            </a:r>
            <a:r>
              <a:rPr lang="en-US" altLang="zh-TW" b="1" i="1" dirty="0"/>
              <a:t>“/home/ftp”, “upload”, “public</a:t>
            </a:r>
            <a:r>
              <a:rPr lang="en-US" altLang="zh-TW" b="1" i="1" dirty="0" smtClean="0"/>
              <a:t>” </a:t>
            </a:r>
            <a:r>
              <a:rPr lang="en-US" altLang="zh-TW" dirty="0">
                <a:solidFill>
                  <a:srgbClr val="FF0000"/>
                </a:solidFill>
              </a:rPr>
              <a:t>(3%)</a:t>
            </a:r>
            <a:endParaRPr lang="en-US" altLang="zh-TW" b="1" i="1" dirty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/>
              <a:t>Full access to “</a:t>
            </a:r>
            <a:r>
              <a:rPr lang="en-US" altLang="zh-TW" b="1" i="1" dirty="0"/>
              <a:t>hidden</a:t>
            </a:r>
            <a:r>
              <a:rPr lang="en-US" altLang="zh-TW" dirty="0" smtClean="0"/>
              <a:t>” (list, </a:t>
            </a:r>
            <a:r>
              <a:rPr lang="en-US" altLang="zh-TW" dirty="0" err="1" smtClean="0"/>
              <a:t>mkdir</a:t>
            </a:r>
            <a:r>
              <a:rPr lang="en-US" altLang="zh-TW" dirty="0" smtClean="0"/>
              <a:t>, upload, download</a:t>
            </a:r>
            <a:r>
              <a:rPr lang="en-US" altLang="zh-TW" dirty="0"/>
              <a:t>…) </a:t>
            </a:r>
            <a:r>
              <a:rPr lang="en-US" altLang="zh-TW" dirty="0">
                <a:solidFill>
                  <a:srgbClr val="FF0000"/>
                </a:solidFill>
              </a:rPr>
              <a:t>(3%)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/>
              <a:t>FTP </a:t>
            </a:r>
            <a:r>
              <a:rPr lang="en-US" altLang="zh-TW" dirty="0"/>
              <a:t>over </a:t>
            </a:r>
            <a:r>
              <a:rPr lang="en-US" altLang="zh-TW" dirty="0" smtClean="0"/>
              <a:t>TLS </a:t>
            </a:r>
            <a:r>
              <a:rPr lang="en-US" altLang="zh-TW" dirty="0">
                <a:solidFill>
                  <a:srgbClr val="FF0000"/>
                </a:solidFill>
              </a:rPr>
              <a:t>(2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34708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Grading 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ftp-</a:t>
            </a:r>
            <a:r>
              <a:rPr lang="en-US" altLang="zh-TW" dirty="0" err="1" smtClean="0"/>
              <a:t>vip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(20%)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r>
              <a:rPr lang="en-US" altLang="zh-TW" dirty="0" err="1" smtClean="0"/>
              <a:t>Chrooted</a:t>
            </a:r>
            <a:r>
              <a:rPr lang="en-US" altLang="zh-TW" dirty="0" smtClean="0"/>
              <a:t> </a:t>
            </a:r>
            <a:r>
              <a:rPr lang="en-US" altLang="zh-TW" b="1" i="1" dirty="0"/>
              <a:t>(/home/ftp</a:t>
            </a:r>
            <a:r>
              <a:rPr lang="en-US" altLang="zh-TW" b="1" i="1" dirty="0" smtClean="0"/>
              <a:t>) </a:t>
            </a:r>
            <a:r>
              <a:rPr lang="en-US" altLang="zh-TW" dirty="0">
                <a:solidFill>
                  <a:srgbClr val="FF0000"/>
                </a:solidFill>
              </a:rPr>
              <a:t>(5%)</a:t>
            </a:r>
          </a:p>
          <a:p>
            <a:pPr lvl="1"/>
            <a:r>
              <a:rPr lang="en-US" altLang="zh-TW" dirty="0" smtClean="0"/>
              <a:t>Full </a:t>
            </a:r>
            <a:r>
              <a:rPr lang="en-US" altLang="zh-TW" dirty="0"/>
              <a:t>access to “</a:t>
            </a:r>
            <a:r>
              <a:rPr lang="en-US" altLang="zh-TW" i="1" dirty="0"/>
              <a:t>/</a:t>
            </a:r>
            <a:r>
              <a:rPr lang="en-US" altLang="zh-TW" b="1" i="1" dirty="0"/>
              <a:t>home/ftp</a:t>
            </a:r>
            <a:r>
              <a:rPr lang="en-US" altLang="zh-TW" dirty="0"/>
              <a:t>”, “</a:t>
            </a:r>
            <a:r>
              <a:rPr lang="en-US" altLang="zh-TW" b="1" i="1" dirty="0"/>
              <a:t>upload</a:t>
            </a:r>
            <a:r>
              <a:rPr lang="en-US" altLang="zh-TW" dirty="0"/>
              <a:t>”, “</a:t>
            </a:r>
            <a:r>
              <a:rPr lang="en-US" altLang="zh-TW" b="1" i="1" dirty="0"/>
              <a:t>public</a:t>
            </a:r>
            <a:r>
              <a:rPr lang="en-US" altLang="zh-TW" dirty="0" smtClean="0"/>
              <a:t>” </a:t>
            </a:r>
            <a:r>
              <a:rPr lang="en-US" altLang="zh-TW" dirty="0">
                <a:solidFill>
                  <a:srgbClr val="FF0000"/>
                </a:solidFill>
              </a:rPr>
              <a:t>(5</a:t>
            </a:r>
            <a:r>
              <a:rPr lang="en-US" altLang="zh-TW" dirty="0" smtClean="0">
                <a:solidFill>
                  <a:srgbClr val="FF0000"/>
                </a:solidFill>
              </a:rPr>
              <a:t>%)</a:t>
            </a:r>
            <a:endParaRPr lang="en-US" altLang="zh-TW" dirty="0"/>
          </a:p>
          <a:p>
            <a:pPr lvl="1"/>
            <a:r>
              <a:rPr lang="en-US" altLang="zh-TW" dirty="0" smtClean="0"/>
              <a:t>Full </a:t>
            </a:r>
            <a:r>
              <a:rPr lang="en-US" altLang="zh-TW" dirty="0"/>
              <a:t>access to “</a:t>
            </a:r>
            <a:r>
              <a:rPr lang="en-US" altLang="zh-TW" b="1" i="1" dirty="0"/>
              <a:t>hidden</a:t>
            </a:r>
            <a:r>
              <a:rPr lang="en-US" altLang="zh-TW" dirty="0"/>
              <a:t>” (list, </a:t>
            </a:r>
            <a:r>
              <a:rPr lang="en-US" altLang="zh-TW" dirty="0" err="1"/>
              <a:t>mkdir</a:t>
            </a:r>
            <a:r>
              <a:rPr lang="en-US" altLang="zh-TW" dirty="0"/>
              <a:t>, upload, </a:t>
            </a:r>
            <a:r>
              <a:rPr lang="en-US" altLang="zh-TW" dirty="0" smtClean="0"/>
              <a:t>download, …) </a:t>
            </a:r>
            <a:r>
              <a:rPr lang="en-US" altLang="zh-TW" dirty="0" smtClean="0">
                <a:solidFill>
                  <a:srgbClr val="FF0000"/>
                </a:solidFill>
              </a:rPr>
              <a:t>(5</a:t>
            </a:r>
            <a:r>
              <a:rPr lang="en-US" altLang="zh-TW" dirty="0">
                <a:solidFill>
                  <a:srgbClr val="FF0000"/>
                </a:solidFill>
              </a:rPr>
              <a:t>%)</a:t>
            </a:r>
          </a:p>
          <a:p>
            <a:pPr lvl="1"/>
            <a:r>
              <a:rPr lang="en-US" altLang="zh-TW" dirty="0" smtClean="0"/>
              <a:t>FTP </a:t>
            </a:r>
            <a:r>
              <a:rPr lang="en-US" altLang="zh-TW" dirty="0"/>
              <a:t>over </a:t>
            </a:r>
            <a:r>
              <a:rPr lang="en-US" altLang="zh-TW" dirty="0" smtClean="0"/>
              <a:t>TLS </a:t>
            </a:r>
            <a:r>
              <a:rPr lang="en-US" altLang="zh-TW" dirty="0">
                <a:solidFill>
                  <a:srgbClr val="FF0000"/>
                </a:solidFill>
              </a:rPr>
              <a:t>(5%)</a:t>
            </a:r>
          </a:p>
          <a:p>
            <a:pPr lvl="1"/>
            <a:endParaRPr lang="en-US" altLang="zh-TW" dirty="0"/>
          </a:p>
          <a:p>
            <a:pPr lvl="1"/>
            <a:endParaRPr lang="en-US" altLang="zh-TW" sz="1800" dirty="0" smtClean="0"/>
          </a:p>
        </p:txBody>
      </p:sp>
    </p:spTree>
    <p:extLst>
      <p:ext uri="{BB962C8B-B14F-4D97-AF65-F5344CB8AC3E}">
        <p14:creationId xmlns:p14="http://schemas.microsoft.com/office/powerpoint/2010/main" val="21205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Hint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Lots of README</a:t>
            </a:r>
          </a:p>
          <a:p>
            <a:pPr lvl="1"/>
            <a:r>
              <a:rPr lang="en-US" altLang="zh-TW" i="1" dirty="0" smtClean="0"/>
              <a:t>/</a:t>
            </a:r>
            <a:r>
              <a:rPr lang="en-US" altLang="zh-TW" i="1" dirty="0" err="1" smtClean="0"/>
              <a:t>usr</a:t>
            </a:r>
            <a:r>
              <a:rPr lang="en-US" altLang="zh-TW" i="1" dirty="0" smtClean="0"/>
              <a:t>/local/share/doc/pure-</a:t>
            </a:r>
            <a:r>
              <a:rPr lang="en-US" altLang="zh-TW" i="1" dirty="0" err="1" smtClean="0"/>
              <a:t>ftpd</a:t>
            </a:r>
            <a:r>
              <a:rPr lang="en-US" altLang="zh-TW" i="1" dirty="0" smtClean="0"/>
              <a:t>/*</a:t>
            </a:r>
          </a:p>
          <a:p>
            <a:r>
              <a:rPr lang="en-US" altLang="zh-TW" dirty="0" smtClean="0"/>
              <a:t>Accounts related</a:t>
            </a:r>
          </a:p>
          <a:p>
            <a:pPr lvl="1"/>
            <a:r>
              <a:rPr lang="en-US" altLang="zh-TW" dirty="0" smtClean="0"/>
              <a:t>Virtual user</a:t>
            </a:r>
          </a:p>
          <a:p>
            <a:pPr lvl="1"/>
            <a:r>
              <a:rPr lang="en-US" altLang="zh-TW" dirty="0"/>
              <a:t>pure-pw(8)</a:t>
            </a:r>
          </a:p>
          <a:p>
            <a:pPr lvl="1"/>
            <a:r>
              <a:rPr lang="en-US" altLang="zh-TW" dirty="0"/>
              <a:t>pure-</a:t>
            </a:r>
            <a:r>
              <a:rPr lang="en-US" altLang="zh-TW" dirty="0" err="1"/>
              <a:t>pwconvert</a:t>
            </a:r>
            <a:r>
              <a:rPr lang="en-US" altLang="zh-TW" dirty="0"/>
              <a:t>(8)</a:t>
            </a:r>
          </a:p>
          <a:p>
            <a:pPr lvl="1"/>
            <a:r>
              <a:rPr lang="en-US" altLang="zh-TW" dirty="0" err="1"/>
              <a:t>README.Virtual</a:t>
            </a:r>
            <a:r>
              <a:rPr lang="en-US" altLang="zh-TW" dirty="0"/>
              <a:t>-Users</a:t>
            </a:r>
          </a:p>
          <a:p>
            <a:r>
              <a:rPr lang="en-US" altLang="zh-TW" dirty="0" smtClean="0"/>
              <a:t>If  `pure-pw </a:t>
            </a:r>
            <a:r>
              <a:rPr lang="en-US" altLang="zh-TW" dirty="0" err="1" smtClean="0"/>
              <a:t>mkdb</a:t>
            </a:r>
            <a:r>
              <a:rPr lang="en-US" altLang="zh-TW" dirty="0" smtClean="0"/>
              <a:t>` is not working</a:t>
            </a:r>
          </a:p>
          <a:p>
            <a:pPr lvl="1"/>
            <a:r>
              <a:rPr lang="en-US" altLang="zh-TW" dirty="0" smtClean="0"/>
              <a:t>Check your pure-</a:t>
            </a:r>
            <a:r>
              <a:rPr lang="en-US" altLang="zh-TW" dirty="0" err="1" smtClean="0"/>
              <a:t>ftpd.conf</a:t>
            </a:r>
            <a:endParaRPr lang="en-US" altLang="zh-TW" dirty="0" smtClean="0"/>
          </a:p>
          <a:p>
            <a:pPr lvl="1"/>
            <a:r>
              <a:rPr lang="en-US" altLang="zh-TW" dirty="0" err="1"/>
              <a:t>PureDB</a:t>
            </a:r>
            <a:r>
              <a:rPr lang="en-US" altLang="zh-TW" dirty="0"/>
              <a:t>                       /</a:t>
            </a:r>
            <a:r>
              <a:rPr lang="en-US" altLang="zh-TW" dirty="0" err="1"/>
              <a:t>usr</a:t>
            </a:r>
            <a:r>
              <a:rPr lang="en-US" altLang="zh-TW" dirty="0"/>
              <a:t>/local/</a:t>
            </a:r>
            <a:r>
              <a:rPr lang="en-US" altLang="zh-TW" dirty="0" err="1"/>
              <a:t>etc</a:t>
            </a:r>
            <a:r>
              <a:rPr lang="en-US" altLang="zh-TW" dirty="0"/>
              <a:t>/pureftpd.pdb</a:t>
            </a:r>
          </a:p>
        </p:txBody>
      </p:sp>
    </p:spTree>
    <p:extLst>
      <p:ext uri="{BB962C8B-B14F-4D97-AF65-F5344CB8AC3E}">
        <p14:creationId xmlns:p14="http://schemas.microsoft.com/office/powerpoint/2010/main" val="16266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13885</TotalTime>
  <Words>1784</Words>
  <Application>Microsoft Office PowerPoint</Application>
  <PresentationFormat>如螢幕大小 (4:3)</PresentationFormat>
  <Paragraphs>309</Paragraphs>
  <Slides>38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38</vt:i4>
      </vt:variant>
    </vt:vector>
  </HeadingPairs>
  <TitlesOfParts>
    <vt:vector size="50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Calibri</vt:lpstr>
      <vt:lpstr>Consolas</vt:lpstr>
      <vt:lpstr>Times New Roman</vt:lpstr>
      <vt:lpstr>Wingdings</vt:lpstr>
      <vt:lpstr>Computer Center</vt:lpstr>
      <vt:lpstr>Computer System Administration Homework 3 – File Server</vt:lpstr>
      <vt:lpstr>Overview</vt:lpstr>
      <vt:lpstr>FTP</vt:lpstr>
      <vt:lpstr>Installation</vt:lpstr>
      <vt:lpstr>Requirements (1/2)</vt:lpstr>
      <vt:lpstr>Requirements (2/2)</vt:lpstr>
      <vt:lpstr>Grading (1/2)</vt:lpstr>
      <vt:lpstr>Grading (2/2)</vt:lpstr>
      <vt:lpstr>Hint (1/2)</vt:lpstr>
      <vt:lpstr>Hint (2/2): Demo Environment Setting</vt:lpstr>
      <vt:lpstr>ZFS on /home/ftp</vt:lpstr>
      <vt:lpstr>Requirements (1/6)</vt:lpstr>
      <vt:lpstr>Requirements (2/6)</vt:lpstr>
      <vt:lpstr>Requirement (3/6): Zbackup </vt:lpstr>
      <vt:lpstr>Requirement (4/6): Zbackup </vt:lpstr>
      <vt:lpstr>Requirement (5/6): Zbackup </vt:lpstr>
      <vt:lpstr>Requirement (6/6): Zbackup </vt:lpstr>
      <vt:lpstr>Grading</vt:lpstr>
      <vt:lpstr>PowerPoint 簡報</vt:lpstr>
      <vt:lpstr>RC: Upload script for Pure-FTPd</vt:lpstr>
      <vt:lpstr>Requirements (1/5)</vt:lpstr>
      <vt:lpstr>Requirements (2/5)</vt:lpstr>
      <vt:lpstr>Requirements (3/5)</vt:lpstr>
      <vt:lpstr>Requirements (4/5)</vt:lpstr>
      <vt:lpstr>Requirements (5/5)</vt:lpstr>
      <vt:lpstr>Hint</vt:lpstr>
      <vt:lpstr>Grading</vt:lpstr>
      <vt:lpstr>RC: ZFS auto backup service Zbackupd</vt:lpstr>
      <vt:lpstr>Requirement (1/4): Zbackupd</vt:lpstr>
      <vt:lpstr>Requirement (2/4): Zbackupd</vt:lpstr>
      <vt:lpstr>Requirement (3/4): Zbackupd</vt:lpstr>
      <vt:lpstr>Requirement (4/4): Zbackupd</vt:lpstr>
      <vt:lpstr>Hint (1/2)</vt:lpstr>
      <vt:lpstr>Hint (2/2)</vt:lpstr>
      <vt:lpstr>Grading</vt:lpstr>
      <vt:lpstr>Reminder</vt:lpstr>
      <vt:lpstr>Deadline</vt:lpstr>
      <vt:lpstr>Help!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HW3</dc:title>
  <dc:creator>Freddie Hsieh</dc:creator>
  <cp:lastModifiedBy>Freddie Hsieh</cp:lastModifiedBy>
  <cp:revision>689</cp:revision>
  <cp:lastPrinted>1601-01-01T00:00:00Z</cp:lastPrinted>
  <dcterms:created xsi:type="dcterms:W3CDTF">1601-01-01T00:00:00Z</dcterms:created>
  <dcterms:modified xsi:type="dcterms:W3CDTF">2018-10-28T14:04:35Z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