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sldIdLst>
    <p:sldId id="256" r:id="rId2"/>
    <p:sldId id="289" r:id="rId3"/>
    <p:sldId id="279" r:id="rId4"/>
    <p:sldId id="281" r:id="rId5"/>
    <p:sldId id="280" r:id="rId6"/>
    <p:sldId id="282" r:id="rId7"/>
    <p:sldId id="257" r:id="rId8"/>
    <p:sldId id="290" r:id="rId9"/>
    <p:sldId id="294" r:id="rId10"/>
    <p:sldId id="259" r:id="rId11"/>
    <p:sldId id="291" r:id="rId12"/>
    <p:sldId id="292" r:id="rId13"/>
    <p:sldId id="287" r:id="rId14"/>
    <p:sldId id="293" r:id="rId15"/>
    <p:sldId id="277" r:id="rId1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3971" autoAdjust="0"/>
  </p:normalViewPr>
  <p:slideViewPr>
    <p:cSldViewPr>
      <p:cViewPr varScale="1">
        <p:scale>
          <a:sx n="81" d="100"/>
          <a:sy n="81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CBF8152F-17EC-4C9C-9F69-C047A189DF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7133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9865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372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6820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400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23643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2979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75767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11387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93364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4015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8064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956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34133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89966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30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4385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9310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325FCC2B-0BBB-4464-94B3-5BE2FFEB3271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ta@nasa.cs.nctu.edu.t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3new.nctu.edu.tw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3new.nctu.edu.t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/>
              <a:t>Compute System Administration</a:t>
            </a:r>
            <a:br>
              <a:rPr lang="en-US" altLang="zh-TW" dirty="0"/>
            </a:br>
            <a:r>
              <a:rPr lang="en-US" altLang="zh-TW" dirty="0"/>
              <a:t>Homework 2:</a:t>
            </a:r>
            <a:r>
              <a:rPr lang="zh-TW" altLang="en-US" dirty="0"/>
              <a:t> </a:t>
            </a:r>
            <a:r>
              <a:rPr lang="en-US" altLang="zh-TW" dirty="0"/>
              <a:t>Shell Script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/>
              <a:t>zswu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5973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CRS – </a:t>
            </a:r>
            <a:r>
              <a:rPr kumimoji="1" lang="en-US" altLang="zh-TW" dirty="0"/>
              <a:t>Dialog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Dialog is a program that will let you to present a variety of questions or display messages using dialog boxes  from  a  shell  script.</a:t>
            </a:r>
          </a:p>
          <a:p>
            <a:pPr marL="0" indent="0">
              <a:buNone/>
            </a:pPr>
            <a:r>
              <a:rPr lang="en-US" altLang="zh-TW" dirty="0"/>
              <a:t>These types  of  dialog boxes are implemented (though not all are necessarily compiled into dialog):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err="1"/>
              <a:t>buildlist</a:t>
            </a:r>
            <a:r>
              <a:rPr lang="en-US" altLang="zh-TW" dirty="0"/>
              <a:t>, calendar, checklist, </a:t>
            </a:r>
            <a:r>
              <a:rPr lang="en-US" altLang="zh-TW" dirty="0" err="1"/>
              <a:t>dselect</a:t>
            </a:r>
            <a:r>
              <a:rPr lang="en-US" altLang="zh-TW" dirty="0"/>
              <a:t>, </a:t>
            </a:r>
            <a:r>
              <a:rPr lang="en-US" altLang="zh-TW" dirty="0" err="1"/>
              <a:t>editbox</a:t>
            </a:r>
            <a:r>
              <a:rPr lang="en-US" altLang="zh-TW" dirty="0"/>
              <a:t>, form, </a:t>
            </a:r>
            <a:r>
              <a:rPr lang="en-US" altLang="zh-TW" dirty="0" err="1"/>
              <a:t>fselect</a:t>
            </a:r>
            <a:r>
              <a:rPr lang="en-US" altLang="zh-TW" dirty="0"/>
              <a:t>,</a:t>
            </a:r>
          </a:p>
          <a:p>
            <a:pPr marL="0" indent="0">
              <a:buNone/>
            </a:pPr>
            <a:r>
              <a:rPr lang="en-US" altLang="zh-TW" dirty="0"/>
              <a:t>     gauge, </a:t>
            </a:r>
            <a:r>
              <a:rPr lang="en-US" altLang="zh-TW" dirty="0" err="1"/>
              <a:t>infobox</a:t>
            </a:r>
            <a:r>
              <a:rPr lang="en-US" altLang="zh-TW" dirty="0"/>
              <a:t>, </a:t>
            </a:r>
            <a:r>
              <a:rPr lang="en-US" altLang="zh-TW" dirty="0" err="1"/>
              <a:t>inputbox</a:t>
            </a:r>
            <a:r>
              <a:rPr lang="en-US" altLang="zh-TW" dirty="0"/>
              <a:t>, </a:t>
            </a:r>
            <a:r>
              <a:rPr lang="en-US" altLang="zh-TW" dirty="0" err="1"/>
              <a:t>inputmenu</a:t>
            </a:r>
            <a:r>
              <a:rPr lang="en-US" altLang="zh-TW" dirty="0"/>
              <a:t>, menu, </a:t>
            </a:r>
            <a:r>
              <a:rPr lang="en-US" altLang="zh-TW" dirty="0" err="1"/>
              <a:t>mixedform</a:t>
            </a:r>
            <a:r>
              <a:rPr lang="en-US" altLang="zh-TW" dirty="0"/>
              <a:t>,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err="1"/>
              <a:t>mixedgauge</a:t>
            </a:r>
            <a:r>
              <a:rPr lang="en-US" altLang="zh-TW" dirty="0"/>
              <a:t>, </a:t>
            </a:r>
            <a:r>
              <a:rPr lang="en-US" altLang="zh-TW" dirty="0" err="1"/>
              <a:t>msgbox</a:t>
            </a:r>
            <a:r>
              <a:rPr lang="en-US" altLang="zh-TW" dirty="0"/>
              <a:t> (message), </a:t>
            </a:r>
            <a:r>
              <a:rPr lang="en-US" altLang="zh-TW" dirty="0" err="1"/>
              <a:t>passwordbox</a:t>
            </a:r>
            <a:r>
              <a:rPr lang="en-US" altLang="zh-TW" dirty="0"/>
              <a:t>, pause,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err="1"/>
              <a:t>prgbox</a:t>
            </a:r>
            <a:r>
              <a:rPr lang="en-US" altLang="zh-TW" dirty="0"/>
              <a:t>, </a:t>
            </a:r>
            <a:r>
              <a:rPr lang="en-US" altLang="zh-TW" dirty="0" err="1"/>
              <a:t>programbox</a:t>
            </a:r>
            <a:r>
              <a:rPr lang="en-US" altLang="zh-TW" dirty="0"/>
              <a:t>, </a:t>
            </a:r>
            <a:r>
              <a:rPr lang="en-US" altLang="zh-TW" dirty="0" err="1"/>
              <a:t>progressbox</a:t>
            </a:r>
            <a:r>
              <a:rPr lang="en-US" altLang="zh-TW" dirty="0"/>
              <a:t>, </a:t>
            </a:r>
            <a:r>
              <a:rPr lang="en-US" altLang="zh-TW" dirty="0" err="1"/>
              <a:t>radiolist</a:t>
            </a:r>
            <a:r>
              <a:rPr lang="en-US" altLang="zh-TW" dirty="0"/>
              <a:t>, </a:t>
            </a:r>
            <a:r>
              <a:rPr lang="en-US" altLang="zh-TW" dirty="0" err="1"/>
              <a:t>rangebox</a:t>
            </a:r>
            <a:r>
              <a:rPr lang="en-US" altLang="zh-TW" dirty="0"/>
              <a:t>,     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err="1"/>
              <a:t>passwordform</a:t>
            </a:r>
            <a:r>
              <a:rPr lang="en-US" altLang="zh-TW" dirty="0"/>
              <a:t>, </a:t>
            </a:r>
            <a:r>
              <a:rPr lang="en-US" altLang="zh-TW" dirty="0" err="1"/>
              <a:t>tailbox</a:t>
            </a:r>
            <a:r>
              <a:rPr lang="en-US" altLang="zh-TW" dirty="0"/>
              <a:t>, </a:t>
            </a:r>
            <a:r>
              <a:rPr lang="en-US" altLang="zh-TW" dirty="0" err="1"/>
              <a:t>tailboxbg</a:t>
            </a:r>
            <a:r>
              <a:rPr lang="en-US" altLang="zh-TW" dirty="0"/>
              <a:t>, textbox, </a:t>
            </a:r>
            <a:r>
              <a:rPr lang="en-US" altLang="zh-TW" dirty="0" err="1"/>
              <a:t>timebox</a:t>
            </a:r>
            <a:r>
              <a:rPr lang="en-US" altLang="zh-TW" dirty="0"/>
              <a:t>, 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err="1"/>
              <a:t>treeview</a:t>
            </a:r>
            <a:r>
              <a:rPr lang="en-US" altLang="zh-TW" dirty="0"/>
              <a:t>, and </a:t>
            </a:r>
            <a:r>
              <a:rPr lang="en-US" altLang="zh-TW" dirty="0" err="1"/>
              <a:t>yesno</a:t>
            </a:r>
            <a:r>
              <a:rPr lang="en-US" altLang="zh-TW" dirty="0"/>
              <a:t> (yes/no).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3339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CRS – Hint 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JSON file</a:t>
            </a:r>
            <a:r>
              <a:rPr lang="zh-TW" altLang="en-US" dirty="0"/>
              <a:t> </a:t>
            </a:r>
            <a:r>
              <a:rPr lang="en-US" altLang="zh-TW" dirty="0"/>
              <a:t>of</a:t>
            </a:r>
            <a:r>
              <a:rPr lang="zh-TW" altLang="en-US" dirty="0"/>
              <a:t> </a:t>
            </a:r>
            <a:r>
              <a:rPr lang="en-US" altLang="zh-TW" dirty="0"/>
              <a:t>timetable</a:t>
            </a:r>
            <a:r>
              <a:rPr lang="zh-TW" altLang="en-US" dirty="0"/>
              <a:t> </a:t>
            </a:r>
            <a:r>
              <a:rPr lang="en-US" altLang="zh-TW" dirty="0"/>
              <a:t>can</a:t>
            </a:r>
            <a:r>
              <a:rPr lang="zh-TW" altLang="en-US" dirty="0"/>
              <a:t> </a:t>
            </a:r>
            <a:r>
              <a:rPr lang="en-US" altLang="zh-TW" dirty="0"/>
              <a:t>be</a:t>
            </a:r>
            <a:r>
              <a:rPr lang="zh-TW" altLang="en-US" dirty="0"/>
              <a:t> </a:t>
            </a:r>
            <a:r>
              <a:rPr lang="en-US" altLang="zh-TW" dirty="0"/>
              <a:t>download</a:t>
            </a:r>
            <a:r>
              <a:rPr lang="zh-TW" altLang="en-US" dirty="0"/>
              <a:t> </a:t>
            </a:r>
            <a:r>
              <a:rPr lang="en-US" altLang="zh-TW" dirty="0"/>
              <a:t>with</a:t>
            </a:r>
            <a:r>
              <a:rPr lang="zh-TW" altLang="en-US" dirty="0"/>
              <a:t> </a:t>
            </a:r>
            <a:r>
              <a:rPr lang="en-US" altLang="zh-TW" dirty="0"/>
              <a:t>:</a:t>
            </a:r>
          </a:p>
          <a:p>
            <a:r>
              <a:rPr lang="en-US" altLang="zh-TW" sz="1200" dirty="0"/>
              <a:t>curl 'https://timetable.nctu.edu.tw/?r=main/</a:t>
            </a:r>
            <a:r>
              <a:rPr lang="en-US" altLang="zh-TW" sz="1200" dirty="0" err="1"/>
              <a:t>get_cos_list</a:t>
            </a:r>
            <a:r>
              <a:rPr lang="en-US" altLang="zh-TW" sz="1200" dirty="0"/>
              <a:t>' --data</a:t>
            </a:r>
            <a:r>
              <a:rPr lang="zh-TW" altLang="en-US" sz="1200" dirty="0"/>
              <a:t> </a:t>
            </a:r>
            <a:r>
              <a:rPr lang="en-US" altLang="zh-TW" sz="1200" dirty="0"/>
              <a:t>'</a:t>
            </a:r>
            <a:r>
              <a:rPr lang="en-US" altLang="zh-TW" sz="1200" dirty="0" err="1"/>
              <a:t>m_acy</a:t>
            </a:r>
            <a:r>
              <a:rPr lang="en-US" altLang="zh-TW" sz="1200" dirty="0"/>
              <a:t>=107&amp;m_sem=1&amp;m_degree=3&amp;m_dep_id=17&amp;m_group=**&amp;</a:t>
            </a:r>
            <a:r>
              <a:rPr lang="en-US" altLang="zh-TW" sz="1200" dirty="0" err="1"/>
              <a:t>m_grade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m_class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m_option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m_crsname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m_teaname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m_cos_id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m_cos_code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m_crstime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m_crsoutline</a:t>
            </a:r>
            <a:r>
              <a:rPr lang="en-US" altLang="zh-TW" sz="1200" dirty="0"/>
              <a:t>=**&amp;</a:t>
            </a:r>
            <a:r>
              <a:rPr lang="en-US" altLang="zh-TW" sz="1200" dirty="0" err="1"/>
              <a:t>m_costype</a:t>
            </a:r>
            <a:r>
              <a:rPr lang="en-US" altLang="zh-TW" sz="1200" dirty="0"/>
              <a:t>=**’</a:t>
            </a:r>
          </a:p>
          <a:p>
            <a:r>
              <a:rPr lang="en-US" altLang="zh-TW" dirty="0"/>
              <a:t>Will download timetable of CS courses, please complete homework base on this timetable, JSON parsing should be done with build-in tools.</a:t>
            </a:r>
          </a:p>
          <a:p>
            <a:r>
              <a:rPr lang="en-US" altLang="zh-TW" dirty="0"/>
              <a:t>If trouble occurs while curling</a:t>
            </a:r>
            <a:r>
              <a:rPr lang="zh-TW" altLang="en-US" dirty="0"/>
              <a:t> </a:t>
            </a:r>
            <a:r>
              <a:rPr lang="en-US" altLang="zh-TW" dirty="0"/>
              <a:t>timetable, please generate the timetable manually to complete the rest parts. Scores will not be count for this part (15%).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3155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CRS – Hint 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Use English course</a:t>
            </a:r>
            <a:r>
              <a:rPr lang="zh-TW" altLang="en-US" dirty="0"/>
              <a:t> </a:t>
            </a:r>
            <a:r>
              <a:rPr lang="en-US" altLang="zh-TW" dirty="0"/>
              <a:t>name.</a:t>
            </a:r>
            <a:r>
              <a:rPr lang="zh-TW" altLang="en-US" dirty="0"/>
              <a:t> </a:t>
            </a:r>
            <a:endParaRPr lang="en-US" altLang="zh-TW" dirty="0"/>
          </a:p>
          <a:p>
            <a:r>
              <a:rPr lang="en-US" altLang="zh-TW" dirty="0"/>
              <a:t>Display all classroom number in every grid if the course uses multiple classrooms.</a:t>
            </a:r>
          </a:p>
          <a:p>
            <a:r>
              <a:rPr lang="en-US" altLang="zh-TW" dirty="0"/>
              <a:t>No</a:t>
            </a:r>
            <a:r>
              <a:rPr lang="zh-TW" altLang="en-US" dirty="0"/>
              <a:t> </a:t>
            </a:r>
            <a:r>
              <a:rPr lang="en-US" altLang="zh-TW" dirty="0"/>
              <a:t>further</a:t>
            </a:r>
            <a:r>
              <a:rPr lang="zh-TW" altLang="en-US" dirty="0"/>
              <a:t> </a:t>
            </a:r>
            <a:r>
              <a:rPr lang="en-US" altLang="zh-TW" dirty="0"/>
              <a:t>restricts besides align all fields.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1230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CRS – Recommend Workflow</a:t>
            </a:r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295400"/>
            <a:ext cx="4551774" cy="538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01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CRS – </a:t>
            </a:r>
            <a:r>
              <a:rPr kumimoji="1" lang="en-US" altLang="zh-TW" dirty="0"/>
              <a:t>Bonus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Course for free time                                                          (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Show all current available courses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新細明體" panose="02020500000000000000" pitchFamily="18" charset="-120"/>
              </a:rPr>
              <a:t>。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(10%)</a:t>
            </a:r>
          </a:p>
          <a:p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Course</a:t>
            </a:r>
            <a:r>
              <a:rPr lang="zh-TW" altLang="en-US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searching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Input: part of the course name, Output: 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all courses containing the search word in the course name.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(5%)</a:t>
            </a:r>
          </a:p>
          <a:p>
            <a:pPr lvl="1"/>
            <a:r>
              <a:rPr kumimoji="1"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Input: part of the course time, Output: all courses containing the search time. (5%)</a:t>
            </a:r>
          </a:p>
          <a:p>
            <a:pPr lvl="2"/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Ex. Input: 4GH, Output: courses of 4GH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、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1B4GH …</a:t>
            </a:r>
            <a:r>
              <a:rPr lang="en-US" altLang="zh-TW" b="1" dirty="0" err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, but not courses with only 4G or 4H. </a:t>
            </a:r>
            <a:endParaRPr kumimoji="1" lang="en-US" altLang="zh-TW" b="1" dirty="0">
              <a:solidFill>
                <a:srgbClr val="FF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8503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Help!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Email to </a:t>
            </a:r>
            <a:r>
              <a:rPr lang="en-US" altLang="zh-TW" dirty="0">
                <a:hlinkClick r:id="rId3"/>
              </a:rPr>
              <a:t>ta@nasa.cs.nctu.edu.tw</a:t>
            </a:r>
            <a:endParaRPr lang="en-US" altLang="zh-TW" dirty="0"/>
          </a:p>
          <a:p>
            <a:r>
              <a:rPr lang="en-US" altLang="zh-TW" dirty="0"/>
              <a:t>New E3 </a:t>
            </a:r>
            <a:r>
              <a:rPr lang="en-US" altLang="zh-TW" dirty="0">
                <a:hlinkClick r:id="rId4"/>
              </a:rPr>
              <a:t>https://e3new.nctu.edu.tw</a:t>
            </a:r>
            <a:endParaRPr lang="en-US" altLang="zh-TW" dirty="0"/>
          </a:p>
          <a:p>
            <a:r>
              <a:rPr lang="en-US" altLang="zh-TW" dirty="0"/>
              <a:t>Office hour: </a:t>
            </a:r>
            <a:r>
              <a:rPr lang="en-US" altLang="zh-TW" dirty="0">
                <a:solidFill>
                  <a:srgbClr val="FF0000"/>
                </a:solidFill>
              </a:rPr>
              <a:t>3GH </a:t>
            </a:r>
            <a:r>
              <a:rPr lang="en-US" altLang="zh-TW" dirty="0"/>
              <a:t>at</a:t>
            </a:r>
            <a:r>
              <a:rPr lang="en-US" altLang="zh-TW" dirty="0">
                <a:solidFill>
                  <a:srgbClr val="FF0000"/>
                </a:solidFill>
              </a:rPr>
              <a:t> EC318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sz="1800" dirty="0"/>
              <a:t>Q</a:t>
            </a:r>
            <a:r>
              <a:rPr lang="zh-TW" altLang="en-US" sz="1800" dirty="0"/>
              <a:t>：</a:t>
            </a:r>
            <a:r>
              <a:rPr lang="en-US" altLang="zh-TW" sz="1800" dirty="0"/>
              <a:t>Why this assignment</a:t>
            </a:r>
            <a:r>
              <a:rPr lang="zh-TW" altLang="en-US" sz="1800" dirty="0"/>
              <a:t>？</a:t>
            </a:r>
            <a:br>
              <a:rPr lang="en-US" altLang="zh-TW" sz="1800" dirty="0"/>
            </a:br>
            <a:r>
              <a:rPr lang="en-US" altLang="zh-TW" sz="1800" dirty="0"/>
              <a:t>A</a:t>
            </a:r>
            <a:r>
              <a:rPr lang="zh-TW" altLang="en-US" sz="1800" dirty="0"/>
              <a:t> ：</a:t>
            </a:r>
            <a:r>
              <a:rPr lang="en-US" altLang="zh-TW" sz="1800" dirty="0"/>
              <a:t>Fun.</a:t>
            </a:r>
            <a:r>
              <a:rPr lang="zh-TW" altLang="en-US" sz="1800" dirty="0"/>
              <a:t>😜</a:t>
            </a:r>
            <a:endParaRPr lang="en-US" altLang="zh-TW" sz="1800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890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Requirements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2-1: </a:t>
            </a:r>
            <a:r>
              <a:rPr kumimoji="1" lang="en-US" altLang="zh-TW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Filesystem</a:t>
            </a:r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Statistics (20%)</a:t>
            </a:r>
            <a:endParaRPr kumimoji="1" lang="en-US" altLang="zh-TW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Course Registration System </a:t>
            </a:r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(60%+20%)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Basic School Timetable Simulator </a:t>
            </a:r>
            <a:r>
              <a:rPr lang="zh-TW" altLang="en-US" dirty="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❤</a:t>
            </a:r>
            <a:endParaRPr lang="en-US" altLang="zh-TW" dirty="0">
              <a:solidFill>
                <a:srgbClr val="FF0000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Bonus</a:t>
            </a:r>
          </a:p>
          <a:p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Modify code by yourself at demo (20%)</a:t>
            </a:r>
          </a:p>
          <a:p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Please write the scripts in Bourne Shell (</a:t>
            </a:r>
            <a:r>
              <a:rPr lang="en-US" altLang="zh-TW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sh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</a:p>
          <a:p>
            <a:pPr lvl="1"/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No score if you use </a:t>
            </a:r>
            <a:r>
              <a:rPr kumimoji="1" lang="en-US" altLang="zh-TW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csh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, bash or other languages.</a:t>
            </a:r>
          </a:p>
          <a:p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Due date: 2018/10/17 12:00</a:t>
            </a:r>
          </a:p>
          <a:p>
            <a:pPr lvl="1"/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Upload </a:t>
            </a:r>
            <a:r>
              <a:rPr kumimoji="1"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${student_ID}.tar</a:t>
            </a:r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 on New E3 (</a:t>
            </a:r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  <a:hlinkClick r:id="rId2"/>
              </a:rPr>
              <a:t>http://e3new.nctu.edu.tw</a:t>
            </a:r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1193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2-1: </a:t>
            </a:r>
            <a:r>
              <a:rPr kumimoji="1" lang="en-US" altLang="zh-TW" dirty="0" err="1"/>
              <a:t>Filesystem</a:t>
            </a:r>
            <a:r>
              <a:rPr kumimoji="1" lang="en-US" altLang="zh-TW" dirty="0"/>
              <a:t> </a:t>
            </a:r>
            <a:r>
              <a:rPr lang="en-US" altLang="zh-TW" dirty="0"/>
              <a:t>Statistics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34"/>
          <a:stretch/>
        </p:blipFill>
        <p:spPr>
          <a:xfrm>
            <a:off x="609600" y="1600200"/>
            <a:ext cx="8287905" cy="4724400"/>
          </a:xfrm>
        </p:spPr>
      </p:pic>
    </p:spTree>
    <p:extLst>
      <p:ext uri="{BB962C8B-B14F-4D97-AF65-F5344CB8AC3E}">
        <p14:creationId xmlns:p14="http://schemas.microsoft.com/office/powerpoint/2010/main" val="156349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8001000" cy="1143000"/>
          </a:xfrm>
        </p:spPr>
        <p:txBody>
          <a:bodyPr/>
          <a:lstStyle/>
          <a:p>
            <a:r>
              <a:rPr kumimoji="1" lang="en-US" altLang="zh-TW" dirty="0"/>
              <a:t>2-1: Filesystem </a:t>
            </a:r>
            <a:r>
              <a:rPr lang="en-US" altLang="zh-TW" dirty="0"/>
              <a:t>Statistics </a:t>
            </a:r>
            <a:r>
              <a:rPr kumimoji="1" lang="en-US" altLang="zh-TW" dirty="0"/>
              <a:t>– Requirement (1/3)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Inspect the current directory(“.”) and all sub-directory.</a:t>
            </a:r>
          </a:p>
          <a:p>
            <a:r>
              <a:rPr lang="en-US" altLang="zh-TW" dirty="0"/>
              <a:t>Calculate the number of directories.</a:t>
            </a:r>
          </a:p>
          <a:p>
            <a:r>
              <a:rPr lang="en-US" altLang="zh-TW" dirty="0"/>
              <a:t>Do not include ‘.’ and ‘..’</a:t>
            </a:r>
          </a:p>
          <a:p>
            <a:r>
              <a:rPr lang="en-US" altLang="zh-TW" dirty="0"/>
              <a:t>Calculate the number of files.</a:t>
            </a:r>
          </a:p>
          <a:p>
            <a:r>
              <a:rPr lang="en-US" altLang="zh-TW" dirty="0"/>
              <a:t>Calculate the sum of all file size.</a:t>
            </a:r>
          </a:p>
          <a:p>
            <a:r>
              <a:rPr lang="en-US" altLang="zh-TW" dirty="0"/>
              <a:t>List the top 5 biggest files.</a:t>
            </a:r>
          </a:p>
          <a:p>
            <a:r>
              <a:rPr lang="en-US" altLang="zh-TW" dirty="0"/>
              <a:t>Only consider the regular file. Do not count in the link, FIFO, block device... etc.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591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Use </a:t>
            </a:r>
            <a:r>
              <a:rPr kumimoji="1" lang="en-US" altLang="zh-TW" dirty="0">
                <a:solidFill>
                  <a:srgbClr val="FF0000"/>
                </a:solidFill>
              </a:rPr>
              <a:t>one-line</a:t>
            </a:r>
            <a:r>
              <a:rPr kumimoji="1" lang="en-US" altLang="zh-TW" dirty="0"/>
              <a:t> command</a:t>
            </a:r>
          </a:p>
          <a:p>
            <a:r>
              <a:rPr kumimoji="1" lang="en-US" altLang="zh-TW" dirty="0"/>
              <a:t>No temporary file or shell variables.</a:t>
            </a:r>
          </a:p>
          <a:p>
            <a:r>
              <a:rPr lang="en-US" altLang="zh-TW" dirty="0"/>
              <a:t>No “</a:t>
            </a:r>
            <a:r>
              <a:rPr lang="en-US" altLang="zh-TW" dirty="0">
                <a:solidFill>
                  <a:srgbClr val="FF0000"/>
                </a:solidFill>
              </a:rPr>
              <a:t>&amp;&amp;</a:t>
            </a:r>
            <a:r>
              <a:rPr lang="en-US" altLang="zh-TW" dirty="0"/>
              <a:t>” “</a:t>
            </a:r>
            <a:r>
              <a:rPr lang="en-US" altLang="zh-TW" dirty="0">
                <a:solidFill>
                  <a:srgbClr val="FF0000"/>
                </a:solidFill>
              </a:rPr>
              <a:t>||</a:t>
            </a:r>
            <a:r>
              <a:rPr lang="en-US" altLang="zh-TW" dirty="0"/>
              <a:t>” “</a:t>
            </a:r>
            <a:r>
              <a:rPr lang="en-US" altLang="zh-TW" dirty="0">
                <a:solidFill>
                  <a:srgbClr val="FF0000"/>
                </a:solidFill>
              </a:rPr>
              <a:t>&gt;</a:t>
            </a:r>
            <a:r>
              <a:rPr lang="en-US" altLang="zh-TW" dirty="0"/>
              <a:t>” “</a:t>
            </a:r>
            <a:r>
              <a:rPr lang="en-US" altLang="zh-TW" dirty="0">
                <a:solidFill>
                  <a:srgbClr val="FF0000"/>
                </a:solidFill>
              </a:rPr>
              <a:t>&gt;&gt;</a:t>
            </a:r>
            <a:r>
              <a:rPr lang="en-US" altLang="zh-TW" dirty="0"/>
              <a:t>” “</a:t>
            </a:r>
            <a:r>
              <a:rPr lang="en-US" altLang="zh-TW" dirty="0">
                <a:solidFill>
                  <a:srgbClr val="FF0000"/>
                </a:solidFill>
              </a:rPr>
              <a:t>&lt;</a:t>
            </a:r>
            <a:r>
              <a:rPr lang="en-US" altLang="zh-TW" dirty="0"/>
              <a:t>” “</a:t>
            </a:r>
            <a:r>
              <a:rPr lang="en-US" altLang="zh-TW" dirty="0">
                <a:solidFill>
                  <a:srgbClr val="FF0000"/>
                </a:solidFill>
              </a:rPr>
              <a:t>;</a:t>
            </a:r>
            <a:r>
              <a:rPr lang="en-US" altLang="zh-TW" dirty="0"/>
              <a:t>” “</a:t>
            </a:r>
            <a:r>
              <a:rPr lang="en-US" altLang="zh-TW" dirty="0">
                <a:solidFill>
                  <a:srgbClr val="FF0000"/>
                </a:solidFill>
              </a:rPr>
              <a:t>&amp;</a:t>
            </a:r>
            <a:r>
              <a:rPr lang="en-US" altLang="zh-TW" dirty="0"/>
              <a:t>”, but you can use them in the </a:t>
            </a:r>
            <a:r>
              <a:rPr lang="en-US" altLang="zh-TW" dirty="0" err="1"/>
              <a:t>awk</a:t>
            </a:r>
            <a:r>
              <a:rPr lang="en-US" altLang="zh-TW" dirty="0"/>
              <a:t> command. Actually, you don’t need them to finish this homework.</a:t>
            </a:r>
          </a:p>
          <a:p>
            <a:r>
              <a:rPr lang="en-US" altLang="zh-TW" dirty="0"/>
              <a:t>Only pipes are allowed.</a:t>
            </a:r>
          </a:p>
          <a:p>
            <a:r>
              <a:rPr kumimoji="1" lang="en-US" altLang="zh-TW" dirty="0"/>
              <a:t>Hint: ls</a:t>
            </a:r>
            <a:r>
              <a:rPr lang="en-US" altLang="zh-TW" dirty="0"/>
              <a:t>(1) with -A and -R</a:t>
            </a:r>
            <a:endParaRPr kumimoji="1"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8001000" cy="1143000"/>
          </a:xfrm>
        </p:spPr>
        <p:txBody>
          <a:bodyPr/>
          <a:lstStyle/>
          <a:p>
            <a:r>
              <a:rPr kumimoji="1" lang="en-US" altLang="zh-TW" dirty="0"/>
              <a:t>2-1: Filesystem </a:t>
            </a:r>
            <a:r>
              <a:rPr lang="en-US" altLang="zh-TW" dirty="0"/>
              <a:t>Statistics </a:t>
            </a:r>
            <a:r>
              <a:rPr kumimoji="1" lang="en-US" altLang="zh-TW" dirty="0"/>
              <a:t>– Requirement (2/3)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540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Grade </a:t>
            </a:r>
          </a:p>
          <a:p>
            <a:pPr lvl="1"/>
            <a:r>
              <a:rPr lang="en-US" altLang="zh-TW" dirty="0"/>
              <a:t>File is executable. (4%) </a:t>
            </a:r>
          </a:p>
          <a:p>
            <a:pPr lvl="1"/>
            <a:r>
              <a:rPr lang="en-US" altLang="zh-TW" dirty="0"/>
              <a:t>List top 5 file size and name. (4%) </a:t>
            </a:r>
          </a:p>
          <a:p>
            <a:pPr lvl="1"/>
            <a:r>
              <a:rPr lang="en-US" altLang="zh-TW" dirty="0" err="1"/>
              <a:t>Dir</a:t>
            </a:r>
            <a:r>
              <a:rPr lang="en-US" altLang="zh-TW" dirty="0"/>
              <a:t> </a:t>
            </a:r>
            <a:r>
              <a:rPr lang="en-US" altLang="zh-TW" dirty="0" err="1"/>
              <a:t>num</a:t>
            </a:r>
            <a:r>
              <a:rPr lang="en-US" altLang="zh-TW" dirty="0"/>
              <a:t> is correct. (4%) </a:t>
            </a:r>
          </a:p>
          <a:p>
            <a:pPr lvl="1"/>
            <a:r>
              <a:rPr lang="en-US" altLang="zh-TW" dirty="0"/>
              <a:t>File </a:t>
            </a:r>
            <a:r>
              <a:rPr lang="en-US" altLang="zh-TW" dirty="0" err="1"/>
              <a:t>num</a:t>
            </a:r>
            <a:r>
              <a:rPr lang="en-US" altLang="zh-TW" dirty="0"/>
              <a:t> is correct. (4%) </a:t>
            </a:r>
          </a:p>
          <a:p>
            <a:pPr lvl="1"/>
            <a:r>
              <a:rPr lang="en-US" altLang="zh-TW" dirty="0"/>
              <a:t>Total size is correct. (4%)</a:t>
            </a:r>
            <a:endParaRPr kumimoji="1"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8001000" cy="1143000"/>
          </a:xfrm>
        </p:spPr>
        <p:txBody>
          <a:bodyPr/>
          <a:lstStyle/>
          <a:p>
            <a:r>
              <a:rPr kumimoji="1" lang="en-US" altLang="zh-TW" dirty="0"/>
              <a:t>2-1: Filesystem </a:t>
            </a:r>
            <a:r>
              <a:rPr lang="en-US" altLang="zh-TW" dirty="0"/>
              <a:t>Statistics </a:t>
            </a:r>
            <a:r>
              <a:rPr kumimoji="1" lang="en-US" altLang="zh-TW" dirty="0"/>
              <a:t>– Requirement (3/3)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7601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Course Registration System (CRS)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279641"/>
            <a:ext cx="3505200" cy="371751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3733800"/>
            <a:ext cx="5400675" cy="296488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1279641"/>
            <a:ext cx="3862427" cy="237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6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8077200" cy="1143000"/>
          </a:xfrm>
        </p:spPr>
        <p:txBody>
          <a:bodyPr/>
          <a:lstStyle/>
          <a:p>
            <a:r>
              <a:rPr lang="en-US" altLang="zh-TW" dirty="0"/>
              <a:t>2-2: CRS – 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8077200" cy="4648200"/>
          </a:xfrm>
        </p:spPr>
        <p:txBody>
          <a:bodyPr/>
          <a:lstStyle/>
          <a:p>
            <a:r>
              <a:rPr lang="en-US" altLang="zh-TW" dirty="0"/>
              <a:t>Download timetable from</a:t>
            </a:r>
            <a:r>
              <a:rPr lang="zh-TW" altLang="en-US" dirty="0"/>
              <a:t> </a:t>
            </a:r>
            <a:r>
              <a:rPr lang="en-US" altLang="zh-TW" dirty="0"/>
              <a:t>timetable.nctu.edu.tw</a:t>
            </a:r>
            <a:r>
              <a:rPr lang="zh-TW" altLang="en-US" dirty="0"/>
              <a:t> </a:t>
            </a:r>
            <a:r>
              <a:rPr lang="en-US" altLang="zh-TW" dirty="0"/>
              <a:t>using</a:t>
            </a:r>
            <a:r>
              <a:rPr lang="zh-TW" altLang="en-US" dirty="0"/>
              <a:t> </a:t>
            </a:r>
            <a:r>
              <a:rPr lang="en-US" altLang="zh-TW" dirty="0"/>
              <a:t>curl,</a:t>
            </a:r>
            <a:r>
              <a:rPr lang="zh-TW" altLang="en-US" dirty="0"/>
              <a:t> </a:t>
            </a:r>
            <a:r>
              <a:rPr lang="en-US" altLang="zh-TW" dirty="0"/>
              <a:t>do</a:t>
            </a:r>
            <a:r>
              <a:rPr lang="zh-TW" altLang="en-US" dirty="0"/>
              <a:t> </a:t>
            </a:r>
            <a:r>
              <a:rPr lang="en-US" altLang="zh-TW" dirty="0"/>
              <a:t>this step only</a:t>
            </a:r>
            <a:r>
              <a:rPr lang="zh-TW" altLang="en-US" dirty="0"/>
              <a:t> </a:t>
            </a:r>
            <a:r>
              <a:rPr lang="en-US" altLang="zh-TW" dirty="0"/>
              <a:t>when no data kept at local.</a:t>
            </a:r>
            <a:r>
              <a:rPr lang="zh-TW" altLang="en-US" dirty="0"/>
              <a:t> </a:t>
            </a:r>
            <a:r>
              <a:rPr lang="en-US" altLang="zh-TW" dirty="0"/>
              <a:t>(15%)</a:t>
            </a:r>
          </a:p>
          <a:p>
            <a:r>
              <a:rPr lang="en-US" altLang="zh-TW" dirty="0"/>
              <a:t>CRS</a:t>
            </a:r>
            <a:r>
              <a:rPr lang="zh-TW" altLang="en-US" dirty="0"/>
              <a:t> </a:t>
            </a:r>
            <a:r>
              <a:rPr lang="en-US" altLang="zh-TW" dirty="0"/>
              <a:t>needs</a:t>
            </a:r>
            <a:r>
              <a:rPr lang="zh-TW" altLang="en-US" dirty="0"/>
              <a:t> </a:t>
            </a:r>
            <a:r>
              <a:rPr lang="en-US" altLang="zh-TW" dirty="0"/>
              <a:t>to</a:t>
            </a:r>
            <a:r>
              <a:rPr lang="zh-TW" altLang="en-US" dirty="0"/>
              <a:t> </a:t>
            </a:r>
            <a:r>
              <a:rPr lang="en-US" altLang="zh-TW" dirty="0"/>
              <a:t>list</a:t>
            </a:r>
            <a:r>
              <a:rPr lang="zh-TW" altLang="en-US" dirty="0"/>
              <a:t> </a:t>
            </a:r>
            <a:r>
              <a:rPr lang="en-US" altLang="zh-TW" dirty="0"/>
              <a:t>all courses</a:t>
            </a:r>
            <a:r>
              <a:rPr lang="zh-TW" altLang="en-US" dirty="0"/>
              <a:t>，</a:t>
            </a:r>
            <a:r>
              <a:rPr lang="en-US" altLang="zh-TW" dirty="0"/>
              <a:t>Keep record of all selected courses and options (including</a:t>
            </a:r>
            <a:r>
              <a:rPr lang="zh-TW" altLang="en-US" dirty="0"/>
              <a:t> </a:t>
            </a:r>
            <a:r>
              <a:rPr lang="en-US" altLang="zh-TW" dirty="0"/>
              <a:t>after program restart)</a:t>
            </a:r>
            <a:r>
              <a:rPr lang="zh-TW" altLang="en-US" dirty="0"/>
              <a:t>，</a:t>
            </a:r>
            <a:r>
              <a:rPr lang="en-US" altLang="zh-TW" dirty="0"/>
              <a:t>no</a:t>
            </a:r>
            <a:r>
              <a:rPr lang="zh-TW" altLang="en-US" dirty="0"/>
              <a:t> </a:t>
            </a:r>
            <a:r>
              <a:rPr lang="en-US" altLang="zh-TW" dirty="0"/>
              <a:t>modification</a:t>
            </a:r>
            <a:r>
              <a:rPr lang="zh-TW" altLang="en-US" dirty="0"/>
              <a:t> </a:t>
            </a:r>
            <a:r>
              <a:rPr lang="en-US" altLang="zh-TW" dirty="0"/>
              <a:t>if</a:t>
            </a:r>
            <a:r>
              <a:rPr lang="zh-TW" altLang="en-US" dirty="0"/>
              <a:t> </a:t>
            </a:r>
            <a:r>
              <a:rPr lang="en-US" altLang="zh-TW" dirty="0"/>
              <a:t>user select</a:t>
            </a:r>
            <a:r>
              <a:rPr lang="zh-TW" altLang="en-US" dirty="0"/>
              <a:t> </a:t>
            </a:r>
            <a:r>
              <a:rPr lang="en-US" altLang="zh-TW" dirty="0"/>
              <a:t>cancel while saving. (15%)</a:t>
            </a:r>
          </a:p>
          <a:p>
            <a:r>
              <a:rPr lang="en-US" altLang="zh-TW" dirty="0"/>
              <a:t>Check time conflict and ask user to solve the conflict by reselect courses. (15%)</a:t>
            </a:r>
          </a:p>
          <a:p>
            <a:r>
              <a:rPr lang="en-US" altLang="zh-TW" dirty="0"/>
              <a:t>Options for display course title or classroom number</a:t>
            </a:r>
            <a:r>
              <a:rPr lang="zh-TW" altLang="en-US" dirty="0"/>
              <a:t> </a:t>
            </a:r>
            <a:r>
              <a:rPr lang="en-US" altLang="zh-TW" dirty="0"/>
              <a:t>/</a:t>
            </a:r>
            <a:r>
              <a:rPr lang="zh-TW" altLang="en-US" dirty="0"/>
              <a:t> </a:t>
            </a:r>
            <a:r>
              <a:rPr lang="en-US" altLang="zh-TW" dirty="0"/>
              <a:t>display Sat.</a:t>
            </a:r>
            <a:r>
              <a:rPr lang="zh-TW" altLang="en-US" dirty="0"/>
              <a:t>、</a:t>
            </a:r>
            <a:r>
              <a:rPr lang="en-US" altLang="zh-TW" dirty="0"/>
              <a:t>Sun.</a:t>
            </a:r>
            <a:r>
              <a:rPr lang="zh-TW" altLang="en-US" dirty="0"/>
              <a:t>、</a:t>
            </a:r>
            <a:r>
              <a:rPr lang="en-US" altLang="zh-TW" dirty="0"/>
              <a:t>NMXY … less important time or not. (3%+3%)</a:t>
            </a:r>
          </a:p>
          <a:p>
            <a:r>
              <a:rPr lang="en-US" altLang="zh-TW" dirty="0"/>
              <a:t>Output aligned chart(3%), can display multi-line per grid. (6%)</a:t>
            </a:r>
          </a:p>
          <a:p>
            <a:r>
              <a:rPr lang="en-US" altLang="zh-TW" dirty="0"/>
              <a:t>Python</a:t>
            </a:r>
            <a:r>
              <a:rPr lang="zh-TW" altLang="en-US" dirty="0"/>
              <a:t> </a:t>
            </a:r>
            <a:r>
              <a:rPr lang="en-US" altLang="zh-TW" dirty="0"/>
              <a:t>… all other language</a:t>
            </a:r>
            <a:r>
              <a:rPr lang="zh-TW" altLang="en-US" dirty="0"/>
              <a:t> </a:t>
            </a:r>
            <a:r>
              <a:rPr lang="en-US" altLang="zh-TW" dirty="0"/>
              <a:t>and</a:t>
            </a:r>
            <a:r>
              <a:rPr lang="zh-TW" altLang="en-US" dirty="0"/>
              <a:t> </a:t>
            </a:r>
            <a:r>
              <a:rPr lang="en-US" altLang="zh-TW" dirty="0"/>
              <a:t>Shell</a:t>
            </a:r>
            <a:r>
              <a:rPr lang="zh-TW" altLang="en-US" dirty="0"/>
              <a:t> </a:t>
            </a:r>
            <a:r>
              <a:rPr lang="en-US" altLang="zh-TW" dirty="0"/>
              <a:t>except</a:t>
            </a:r>
            <a:r>
              <a:rPr lang="zh-TW" altLang="en-US" dirty="0"/>
              <a:t> </a:t>
            </a:r>
            <a:r>
              <a:rPr lang="en-US" altLang="zh-TW" dirty="0" err="1"/>
              <a:t>sh</a:t>
            </a:r>
            <a:r>
              <a:rPr lang="zh-TW" altLang="en-US" dirty="0"/>
              <a:t> </a:t>
            </a:r>
            <a:r>
              <a:rPr lang="en-US" altLang="zh-TW" dirty="0"/>
              <a:t>are</a:t>
            </a:r>
            <a:r>
              <a:rPr lang="zh-TW" altLang="en-US" dirty="0"/>
              <a:t> </a:t>
            </a:r>
            <a:r>
              <a:rPr lang="en-US" altLang="zh-TW" dirty="0"/>
              <a:t>restricted.</a:t>
            </a:r>
            <a:r>
              <a:rPr lang="zh-TW" altLang="en-US" dirty="0"/>
              <a:t> </a:t>
            </a:r>
            <a:r>
              <a:rPr lang="en-US" altLang="zh-TW" dirty="0"/>
              <a:t>Available packages are based on Workstation(bsd1~4)</a:t>
            </a:r>
            <a:r>
              <a:rPr lang="zh-TW" altLang="en-US" dirty="0"/>
              <a:t>。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5511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651C0A-2E4B-4E56-9A4B-F9D99D77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</a:t>
            </a:r>
            <a:r>
              <a:rPr lang="zh-TW" altLang="en-US" dirty="0"/>
              <a:t> </a:t>
            </a:r>
            <a:r>
              <a:rPr lang="en-US" altLang="zh-TW" dirty="0"/>
              <a:t>CRS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0DE3B57-DEF4-46F2-8C16-23FA95001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FF0000"/>
                </a:solidFill>
              </a:rPr>
              <a:t>Option</a:t>
            </a: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en-US" altLang="zh-TW" b="1" dirty="0">
                <a:solidFill>
                  <a:srgbClr val="FF0000"/>
                </a:solidFill>
              </a:rPr>
              <a:t>should at least contain these two functions</a:t>
            </a:r>
            <a:r>
              <a:rPr lang="zh-TW" altLang="en-US" b="1" dirty="0">
                <a:solidFill>
                  <a:srgbClr val="FF0000"/>
                </a:solidFill>
              </a:rPr>
              <a:t>。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1DD21B6-BD06-49B3-A16C-3FB68C6D3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981200"/>
            <a:ext cx="4544975" cy="396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31885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11711</TotalTime>
  <Words>905</Words>
  <Application>Microsoft Office PowerPoint</Application>
  <PresentationFormat>如螢幕大小 (4:3)</PresentationFormat>
  <Paragraphs>84</Paragraphs>
  <Slides>15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Times New Roman</vt:lpstr>
      <vt:lpstr>Wingdings</vt:lpstr>
      <vt:lpstr>Computer Center</vt:lpstr>
      <vt:lpstr>Compute System Administration Homework 2: Shell Script</vt:lpstr>
      <vt:lpstr>Requirements</vt:lpstr>
      <vt:lpstr>2-1: Filesystem Statistics</vt:lpstr>
      <vt:lpstr>2-1: Filesystem Statistics – Requirement (1/3)</vt:lpstr>
      <vt:lpstr>2-1: Filesystem Statistics – Requirement (2/3)</vt:lpstr>
      <vt:lpstr>2-1: Filesystem Statistics – Requirement (3/3)</vt:lpstr>
      <vt:lpstr>2-2: Course Registration System (CRS)</vt:lpstr>
      <vt:lpstr>2-2: CRS – Requirements</vt:lpstr>
      <vt:lpstr>2-2: CRS</vt:lpstr>
      <vt:lpstr>2-2: CRS – Dialog</vt:lpstr>
      <vt:lpstr>2-2: CRS – Hint (1/2)</vt:lpstr>
      <vt:lpstr>2-2: CRS – Hint (2/2)</vt:lpstr>
      <vt:lpstr>2-2: CRS – Recommend Workflow</vt:lpstr>
      <vt:lpstr>2-2: CRS – Bonus</vt:lpstr>
      <vt:lpstr>Help!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英傑 翁</cp:lastModifiedBy>
  <cp:revision>1551</cp:revision>
  <cp:lastPrinted>1601-01-01T00:00:00Z</cp:lastPrinted>
  <dcterms:created xsi:type="dcterms:W3CDTF">1601-01-01T00:00:00Z</dcterms:created>
  <dcterms:modified xsi:type="dcterms:W3CDTF">2018-10-11T12:04:18Z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