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7"/>
  </p:notesMasterIdLst>
  <p:sldIdLst>
    <p:sldId id="256" r:id="rId2"/>
    <p:sldId id="289" r:id="rId3"/>
    <p:sldId id="279" r:id="rId4"/>
    <p:sldId id="281" r:id="rId5"/>
    <p:sldId id="280" r:id="rId6"/>
    <p:sldId id="282" r:id="rId7"/>
    <p:sldId id="257" r:id="rId8"/>
    <p:sldId id="290" r:id="rId9"/>
    <p:sldId id="294" r:id="rId10"/>
    <p:sldId id="259" r:id="rId11"/>
    <p:sldId id="291" r:id="rId12"/>
    <p:sldId id="292" r:id="rId13"/>
    <p:sldId id="287" r:id="rId14"/>
    <p:sldId id="293" r:id="rId15"/>
    <p:sldId id="277" r:id="rId16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3971" autoAdjust="0"/>
  </p:normalViewPr>
  <p:slideViewPr>
    <p:cSldViewPr>
      <p:cViewPr varScale="1">
        <p:scale>
          <a:sx n="81" d="100"/>
          <a:sy n="81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 smtClean="0"/>
            </a:lvl1pPr>
          </a:lstStyle>
          <a:p>
            <a:pPr>
              <a:defRPr/>
            </a:pPr>
            <a:fld id="{CBF8152F-17EC-4C9C-9F69-C047A189DF1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071337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F8152F-17EC-4C9C-9F69-C047A189DF19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39865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F8152F-17EC-4C9C-9F69-C047A189DF19}" type="slidenum">
              <a:rPr lang="en-US" altLang="zh-TW" smtClean="0"/>
              <a:pPr>
                <a:defRPr/>
              </a:pPr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3721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F8152F-17EC-4C9C-9F69-C047A189DF19}" type="slidenum">
              <a:rPr lang="en-US" altLang="zh-TW" smtClean="0"/>
              <a:pPr>
                <a:defRPr/>
              </a:pPr>
              <a:t>13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86820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F8152F-17EC-4C9C-9F69-C047A189DF19}" type="slidenum">
              <a:rPr lang="en-US" altLang="zh-TW" smtClean="0"/>
              <a:pPr>
                <a:defRPr/>
              </a:pPr>
              <a:t>15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84004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/>
          </a:p>
        </p:txBody>
      </p:sp>
      <p:sp>
        <p:nvSpPr>
          <p:cNvPr id="128006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2236437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429792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75767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953000" y="1447800"/>
            <a:ext cx="3810000" cy="22479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953000" y="3848100"/>
            <a:ext cx="3810000" cy="22479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8113877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lvl="0"/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933643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40152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680642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59560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34133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899663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5303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043855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59310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325FCC2B-0BBB-4464-94B3-5BE2FFEB3271}" type="slidenum">
              <a:rPr lang="en-US" altLang="zh-TW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  <p:sldLayoutId id="2147483872" r:id="rId12"/>
    <p:sldLayoutId id="214748387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ta@nasa.cs.nctu.edu.tw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3new.nctu.edu.tw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e3new.nctu.edu.tw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zh-TW" dirty="0"/>
              <a:t>Compute System Administration</a:t>
            </a:r>
            <a:br>
              <a:rPr lang="en-US" altLang="zh-TW" dirty="0"/>
            </a:br>
            <a:r>
              <a:rPr lang="en-US" altLang="zh-TW" dirty="0"/>
              <a:t>Homework 2:</a:t>
            </a:r>
            <a:r>
              <a:rPr lang="zh-TW" altLang="en-US" dirty="0"/>
              <a:t> </a:t>
            </a:r>
            <a:r>
              <a:rPr lang="en-US" altLang="zh-TW" dirty="0"/>
              <a:t>Shell Script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zh-TW" dirty="0" err="1"/>
              <a:t>zswu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85973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2-2: CRS – </a:t>
            </a:r>
            <a:r>
              <a:rPr kumimoji="1" lang="en-US" altLang="zh-TW" dirty="0"/>
              <a:t>Dialog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/>
              <a:t>Dialog is a program that will let you to present a variety of questions or display messages using dialog boxes  from  a  shell  script.</a:t>
            </a:r>
          </a:p>
          <a:p>
            <a:pPr marL="0" indent="0">
              <a:buNone/>
            </a:pPr>
            <a:r>
              <a:rPr lang="en-US" altLang="zh-TW" dirty="0"/>
              <a:t>These types  of  dialog boxes are implemented (though not all are necessarily compiled into dialog):</a:t>
            </a:r>
          </a:p>
          <a:p>
            <a:pPr marL="0" indent="0">
              <a:buNone/>
            </a:pPr>
            <a:r>
              <a:rPr lang="en-US" altLang="zh-TW" dirty="0"/>
              <a:t>     </a:t>
            </a:r>
            <a:r>
              <a:rPr lang="en-US" altLang="zh-TW" dirty="0" err="1"/>
              <a:t>buildlist</a:t>
            </a:r>
            <a:r>
              <a:rPr lang="en-US" altLang="zh-TW" dirty="0"/>
              <a:t>, calendar, checklist, </a:t>
            </a:r>
            <a:r>
              <a:rPr lang="en-US" altLang="zh-TW" dirty="0" err="1"/>
              <a:t>dselect</a:t>
            </a:r>
            <a:r>
              <a:rPr lang="en-US" altLang="zh-TW" dirty="0"/>
              <a:t>, </a:t>
            </a:r>
            <a:r>
              <a:rPr lang="en-US" altLang="zh-TW" dirty="0" err="1"/>
              <a:t>editbox</a:t>
            </a:r>
            <a:r>
              <a:rPr lang="en-US" altLang="zh-TW" dirty="0"/>
              <a:t>, form, </a:t>
            </a:r>
            <a:r>
              <a:rPr lang="en-US" altLang="zh-TW" dirty="0" err="1"/>
              <a:t>fselect</a:t>
            </a:r>
            <a:r>
              <a:rPr lang="en-US" altLang="zh-TW" dirty="0"/>
              <a:t>,</a:t>
            </a:r>
          </a:p>
          <a:p>
            <a:pPr marL="0" indent="0">
              <a:buNone/>
            </a:pPr>
            <a:r>
              <a:rPr lang="en-US" altLang="zh-TW" dirty="0"/>
              <a:t>     gauge, </a:t>
            </a:r>
            <a:r>
              <a:rPr lang="en-US" altLang="zh-TW" dirty="0" err="1"/>
              <a:t>infobox</a:t>
            </a:r>
            <a:r>
              <a:rPr lang="en-US" altLang="zh-TW" dirty="0"/>
              <a:t>, </a:t>
            </a:r>
            <a:r>
              <a:rPr lang="en-US" altLang="zh-TW" dirty="0" err="1"/>
              <a:t>inputbox</a:t>
            </a:r>
            <a:r>
              <a:rPr lang="en-US" altLang="zh-TW" dirty="0"/>
              <a:t>, </a:t>
            </a:r>
            <a:r>
              <a:rPr lang="en-US" altLang="zh-TW" dirty="0" err="1"/>
              <a:t>inputmenu</a:t>
            </a:r>
            <a:r>
              <a:rPr lang="en-US" altLang="zh-TW" dirty="0"/>
              <a:t>, menu, </a:t>
            </a:r>
            <a:r>
              <a:rPr lang="en-US" altLang="zh-TW" dirty="0" err="1"/>
              <a:t>mixedform</a:t>
            </a:r>
            <a:r>
              <a:rPr lang="en-US" altLang="zh-TW" dirty="0"/>
              <a:t>,</a:t>
            </a:r>
          </a:p>
          <a:p>
            <a:pPr marL="0" indent="0">
              <a:buNone/>
            </a:pPr>
            <a:r>
              <a:rPr lang="en-US" altLang="zh-TW" dirty="0"/>
              <a:t>     </a:t>
            </a:r>
            <a:r>
              <a:rPr lang="en-US" altLang="zh-TW" dirty="0" err="1"/>
              <a:t>mixedgauge</a:t>
            </a:r>
            <a:r>
              <a:rPr lang="en-US" altLang="zh-TW" dirty="0"/>
              <a:t>, </a:t>
            </a:r>
            <a:r>
              <a:rPr lang="en-US" altLang="zh-TW" dirty="0" err="1"/>
              <a:t>msgbox</a:t>
            </a:r>
            <a:r>
              <a:rPr lang="en-US" altLang="zh-TW" dirty="0"/>
              <a:t> (message), </a:t>
            </a:r>
            <a:r>
              <a:rPr lang="en-US" altLang="zh-TW" dirty="0" err="1"/>
              <a:t>passwordbox</a:t>
            </a:r>
            <a:r>
              <a:rPr lang="en-US" altLang="zh-TW" dirty="0"/>
              <a:t>, pause,</a:t>
            </a:r>
          </a:p>
          <a:p>
            <a:pPr marL="0" indent="0">
              <a:buNone/>
            </a:pPr>
            <a:r>
              <a:rPr lang="en-US" altLang="zh-TW" dirty="0"/>
              <a:t>     </a:t>
            </a:r>
            <a:r>
              <a:rPr lang="en-US" altLang="zh-TW" dirty="0" err="1"/>
              <a:t>prgbox</a:t>
            </a:r>
            <a:r>
              <a:rPr lang="en-US" altLang="zh-TW" dirty="0"/>
              <a:t>, </a:t>
            </a:r>
            <a:r>
              <a:rPr lang="en-US" altLang="zh-TW" dirty="0" err="1"/>
              <a:t>programbox</a:t>
            </a:r>
            <a:r>
              <a:rPr lang="en-US" altLang="zh-TW" dirty="0"/>
              <a:t>, </a:t>
            </a:r>
            <a:r>
              <a:rPr lang="en-US" altLang="zh-TW" dirty="0" err="1"/>
              <a:t>progressbox</a:t>
            </a:r>
            <a:r>
              <a:rPr lang="en-US" altLang="zh-TW" dirty="0"/>
              <a:t>, </a:t>
            </a:r>
            <a:r>
              <a:rPr lang="en-US" altLang="zh-TW" dirty="0" err="1"/>
              <a:t>radiolist</a:t>
            </a:r>
            <a:r>
              <a:rPr lang="en-US" altLang="zh-TW" dirty="0"/>
              <a:t>, </a:t>
            </a:r>
            <a:r>
              <a:rPr lang="en-US" altLang="zh-TW" dirty="0" err="1"/>
              <a:t>rangebox</a:t>
            </a:r>
            <a:r>
              <a:rPr lang="en-US" altLang="zh-TW" dirty="0"/>
              <a:t>,     </a:t>
            </a:r>
          </a:p>
          <a:p>
            <a:pPr marL="0" indent="0">
              <a:buNone/>
            </a:pPr>
            <a:r>
              <a:rPr lang="en-US" altLang="zh-TW" dirty="0"/>
              <a:t>     </a:t>
            </a:r>
            <a:r>
              <a:rPr lang="en-US" altLang="zh-TW" dirty="0" err="1"/>
              <a:t>passwordform</a:t>
            </a:r>
            <a:r>
              <a:rPr lang="en-US" altLang="zh-TW" dirty="0"/>
              <a:t>, </a:t>
            </a:r>
            <a:r>
              <a:rPr lang="en-US" altLang="zh-TW" dirty="0" err="1"/>
              <a:t>tailbox</a:t>
            </a:r>
            <a:r>
              <a:rPr lang="en-US" altLang="zh-TW" dirty="0"/>
              <a:t>, </a:t>
            </a:r>
            <a:r>
              <a:rPr lang="en-US" altLang="zh-TW" dirty="0" err="1"/>
              <a:t>tailboxbg</a:t>
            </a:r>
            <a:r>
              <a:rPr lang="en-US" altLang="zh-TW" dirty="0"/>
              <a:t>, textbox, </a:t>
            </a:r>
            <a:r>
              <a:rPr lang="en-US" altLang="zh-TW" dirty="0" err="1"/>
              <a:t>timebox</a:t>
            </a:r>
            <a:r>
              <a:rPr lang="en-US" altLang="zh-TW" dirty="0"/>
              <a:t>, </a:t>
            </a:r>
          </a:p>
          <a:p>
            <a:pPr marL="0" indent="0">
              <a:buNone/>
            </a:pPr>
            <a:r>
              <a:rPr lang="en-US" altLang="zh-TW" dirty="0"/>
              <a:t>     </a:t>
            </a:r>
            <a:r>
              <a:rPr lang="en-US" altLang="zh-TW" dirty="0" err="1"/>
              <a:t>treeview</a:t>
            </a:r>
            <a:r>
              <a:rPr lang="en-US" altLang="zh-TW" dirty="0"/>
              <a:t>, and </a:t>
            </a:r>
            <a:r>
              <a:rPr lang="en-US" altLang="zh-TW" dirty="0" err="1"/>
              <a:t>yesno</a:t>
            </a:r>
            <a:r>
              <a:rPr lang="en-US" altLang="zh-TW" dirty="0"/>
              <a:t> (yes/no).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23339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2-2: CRS – Hint (1/2)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JSON file</a:t>
            </a:r>
            <a:r>
              <a:rPr lang="zh-TW" altLang="en-US" dirty="0"/>
              <a:t> </a:t>
            </a:r>
            <a:r>
              <a:rPr lang="en-US" altLang="zh-TW" dirty="0"/>
              <a:t>of</a:t>
            </a:r>
            <a:r>
              <a:rPr lang="zh-TW" altLang="en-US" dirty="0"/>
              <a:t> </a:t>
            </a:r>
            <a:r>
              <a:rPr lang="en-US" altLang="zh-TW" dirty="0"/>
              <a:t>timetable</a:t>
            </a:r>
            <a:r>
              <a:rPr lang="zh-TW" altLang="en-US" dirty="0"/>
              <a:t> </a:t>
            </a:r>
            <a:r>
              <a:rPr lang="en-US" altLang="zh-TW" dirty="0"/>
              <a:t>can</a:t>
            </a:r>
            <a:r>
              <a:rPr lang="zh-TW" altLang="en-US" dirty="0"/>
              <a:t> </a:t>
            </a:r>
            <a:r>
              <a:rPr lang="en-US" altLang="zh-TW" dirty="0"/>
              <a:t>be</a:t>
            </a:r>
            <a:r>
              <a:rPr lang="zh-TW" altLang="en-US" dirty="0"/>
              <a:t> </a:t>
            </a:r>
            <a:r>
              <a:rPr lang="en-US" altLang="zh-TW" dirty="0"/>
              <a:t>download</a:t>
            </a:r>
            <a:r>
              <a:rPr lang="zh-TW" altLang="en-US" dirty="0"/>
              <a:t> </a:t>
            </a:r>
            <a:r>
              <a:rPr lang="en-US" altLang="zh-TW" dirty="0"/>
              <a:t>with</a:t>
            </a:r>
            <a:r>
              <a:rPr lang="zh-TW" altLang="en-US" dirty="0"/>
              <a:t> </a:t>
            </a:r>
            <a:r>
              <a:rPr lang="en-US" altLang="zh-TW" dirty="0"/>
              <a:t>:</a:t>
            </a:r>
          </a:p>
          <a:p>
            <a:r>
              <a:rPr lang="en-US" altLang="zh-TW" sz="1200" dirty="0"/>
              <a:t>curl 'https://timetable.nctu.edu.tw/?r=main/</a:t>
            </a:r>
            <a:r>
              <a:rPr lang="en-US" altLang="zh-TW" sz="1200" dirty="0" err="1"/>
              <a:t>get_cos_list</a:t>
            </a:r>
            <a:r>
              <a:rPr lang="en-US" altLang="zh-TW" sz="1200" dirty="0"/>
              <a:t>' --data</a:t>
            </a:r>
            <a:r>
              <a:rPr lang="zh-TW" altLang="en-US" sz="1200" dirty="0"/>
              <a:t> </a:t>
            </a:r>
            <a:r>
              <a:rPr lang="en-US" altLang="zh-TW" sz="1200" dirty="0"/>
              <a:t>'</a:t>
            </a:r>
            <a:r>
              <a:rPr lang="en-US" altLang="zh-TW" sz="1200" dirty="0" err="1"/>
              <a:t>m_acy</a:t>
            </a:r>
            <a:r>
              <a:rPr lang="en-US" altLang="zh-TW" sz="1200" dirty="0"/>
              <a:t>=107&amp;m_sem=1&amp;m_degree=3&amp;m_dep_id=17&amp;m_group=**&amp;</a:t>
            </a:r>
            <a:r>
              <a:rPr lang="en-US" altLang="zh-TW" sz="1200" dirty="0" err="1"/>
              <a:t>m_grade</a:t>
            </a:r>
            <a:r>
              <a:rPr lang="en-US" altLang="zh-TW" sz="1200" dirty="0"/>
              <a:t>=**&amp;</a:t>
            </a:r>
            <a:r>
              <a:rPr lang="en-US" altLang="zh-TW" sz="1200" dirty="0" err="1"/>
              <a:t>m_class</a:t>
            </a:r>
            <a:r>
              <a:rPr lang="en-US" altLang="zh-TW" sz="1200" dirty="0"/>
              <a:t>=**&amp;</a:t>
            </a:r>
            <a:r>
              <a:rPr lang="en-US" altLang="zh-TW" sz="1200" dirty="0" err="1"/>
              <a:t>m_option</a:t>
            </a:r>
            <a:r>
              <a:rPr lang="en-US" altLang="zh-TW" sz="1200" dirty="0"/>
              <a:t>=**&amp;</a:t>
            </a:r>
            <a:r>
              <a:rPr lang="en-US" altLang="zh-TW" sz="1200" dirty="0" err="1"/>
              <a:t>m_crsname</a:t>
            </a:r>
            <a:r>
              <a:rPr lang="en-US" altLang="zh-TW" sz="1200" dirty="0"/>
              <a:t>=**&amp;</a:t>
            </a:r>
            <a:r>
              <a:rPr lang="en-US" altLang="zh-TW" sz="1200" dirty="0" err="1"/>
              <a:t>m_teaname</a:t>
            </a:r>
            <a:r>
              <a:rPr lang="en-US" altLang="zh-TW" sz="1200" dirty="0"/>
              <a:t>=**&amp;</a:t>
            </a:r>
            <a:r>
              <a:rPr lang="en-US" altLang="zh-TW" sz="1200" dirty="0" err="1"/>
              <a:t>m_cos_id</a:t>
            </a:r>
            <a:r>
              <a:rPr lang="en-US" altLang="zh-TW" sz="1200" dirty="0"/>
              <a:t>=**&amp;</a:t>
            </a:r>
            <a:r>
              <a:rPr lang="en-US" altLang="zh-TW" sz="1200" dirty="0" err="1"/>
              <a:t>m_cos_code</a:t>
            </a:r>
            <a:r>
              <a:rPr lang="en-US" altLang="zh-TW" sz="1200" dirty="0"/>
              <a:t>=**&amp;</a:t>
            </a:r>
            <a:r>
              <a:rPr lang="en-US" altLang="zh-TW" sz="1200" dirty="0" err="1"/>
              <a:t>m_crstime</a:t>
            </a:r>
            <a:r>
              <a:rPr lang="en-US" altLang="zh-TW" sz="1200" dirty="0"/>
              <a:t>=**&amp;</a:t>
            </a:r>
            <a:r>
              <a:rPr lang="en-US" altLang="zh-TW" sz="1200" dirty="0" err="1"/>
              <a:t>m_crsoutline</a:t>
            </a:r>
            <a:r>
              <a:rPr lang="en-US" altLang="zh-TW" sz="1200" dirty="0"/>
              <a:t>=**&amp;</a:t>
            </a:r>
            <a:r>
              <a:rPr lang="en-US" altLang="zh-TW" sz="1200" dirty="0" err="1"/>
              <a:t>m_costype</a:t>
            </a:r>
            <a:r>
              <a:rPr lang="en-US" altLang="zh-TW" sz="1200" dirty="0"/>
              <a:t>=**’</a:t>
            </a:r>
          </a:p>
          <a:p>
            <a:r>
              <a:rPr lang="en-US" altLang="zh-TW" dirty="0"/>
              <a:t>Will download timetable of CS courses, please complete homework base on this timetable, JSON parsing should be done with build-in tools.</a:t>
            </a:r>
          </a:p>
          <a:p>
            <a:r>
              <a:rPr lang="en-US" altLang="zh-TW" dirty="0"/>
              <a:t>If trouble occurs while curling</a:t>
            </a:r>
            <a:r>
              <a:rPr lang="zh-TW" altLang="en-US" dirty="0"/>
              <a:t> </a:t>
            </a:r>
            <a:r>
              <a:rPr lang="en-US" altLang="zh-TW" dirty="0"/>
              <a:t>timetable, please generate the timetable manually to complete the rest parts. Scores will not be count for this part (15%).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63155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2-2: CRS – Hint (2/2)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Use English course</a:t>
            </a:r>
            <a:r>
              <a:rPr lang="zh-TW" altLang="en-US" dirty="0"/>
              <a:t> </a:t>
            </a:r>
            <a:r>
              <a:rPr lang="en-US" altLang="zh-TW" dirty="0"/>
              <a:t>name.</a:t>
            </a:r>
            <a:r>
              <a:rPr lang="zh-TW" altLang="en-US" dirty="0"/>
              <a:t> </a:t>
            </a:r>
            <a:endParaRPr lang="en-US" altLang="zh-TW" dirty="0"/>
          </a:p>
          <a:p>
            <a:r>
              <a:rPr lang="en-US" altLang="zh-TW" dirty="0"/>
              <a:t>Display all classroom number in every grid if the course uses multiple classrooms.</a:t>
            </a:r>
          </a:p>
          <a:p>
            <a:r>
              <a:rPr lang="en-US" altLang="zh-TW" dirty="0"/>
              <a:t>No</a:t>
            </a:r>
            <a:r>
              <a:rPr lang="zh-TW" altLang="en-US" dirty="0"/>
              <a:t> </a:t>
            </a:r>
            <a:r>
              <a:rPr lang="en-US" altLang="zh-TW" dirty="0"/>
              <a:t>further</a:t>
            </a:r>
            <a:r>
              <a:rPr lang="zh-TW" altLang="en-US" dirty="0"/>
              <a:t> </a:t>
            </a:r>
            <a:r>
              <a:rPr lang="en-US" altLang="zh-TW" dirty="0"/>
              <a:t>restricts besides align all fields.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91230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2-2: CRS – Recommend Workflow</a:t>
            </a:r>
            <a:endParaRPr lang="zh-TW" altLang="en-US" dirty="0"/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200" y="1295400"/>
            <a:ext cx="4551774" cy="5382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201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2-2: CRS – </a:t>
            </a:r>
            <a:r>
              <a:rPr kumimoji="1" lang="en-US" altLang="zh-TW" dirty="0"/>
              <a:t>Bonus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Course for free time                                                          (</a:t>
            </a:r>
            <a:r>
              <a:rPr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Show all current available courses</a:t>
            </a: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)</a:t>
            </a:r>
            <a:r>
              <a:rPr lang="zh-TW" altLang="en-US" dirty="0">
                <a:latin typeface="Times New Roman" panose="02020603050405020304" pitchFamily="18" charset="0"/>
                <a:ea typeface="新細明體" panose="02020500000000000000" pitchFamily="18" charset="-120"/>
              </a:rPr>
              <a:t>。</a:t>
            </a: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(10%)</a:t>
            </a:r>
          </a:p>
          <a:p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Course</a:t>
            </a:r>
            <a:r>
              <a:rPr lang="zh-TW" altLang="en-US" dirty="0"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searching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Input: part of the course name, Output: </a:t>
            </a:r>
            <a:r>
              <a:rPr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all courses containing the search word in the course name.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(5%)</a:t>
            </a:r>
          </a:p>
          <a:p>
            <a:pPr lvl="1"/>
            <a:r>
              <a:rPr kumimoji="1"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Input: part of the course time, Output: all courses containing the search time. (5%)</a:t>
            </a:r>
          </a:p>
          <a:p>
            <a:pPr lvl="2"/>
            <a:r>
              <a:rPr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Ex. Input: 4GH, Output: courses of 4GH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、</a:t>
            </a:r>
            <a:r>
              <a:rPr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1B4GH …</a:t>
            </a:r>
            <a:r>
              <a:rPr lang="en-US" altLang="zh-TW" b="1" dirty="0" err="1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etc</a:t>
            </a:r>
            <a:r>
              <a:rPr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, but not courses with only 4G or 4H. </a:t>
            </a:r>
            <a:endParaRPr kumimoji="1" lang="en-US" altLang="zh-TW" b="1" dirty="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marL="0" indent="0">
              <a:buNone/>
            </a:pPr>
            <a:endParaRPr lang="en-US" altLang="zh-TW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085030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Help!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Email to </a:t>
            </a:r>
            <a:r>
              <a:rPr lang="en-US" altLang="zh-TW" dirty="0">
                <a:hlinkClick r:id="rId3"/>
              </a:rPr>
              <a:t>ta@nasa.cs.nctu.edu.tw</a:t>
            </a:r>
            <a:endParaRPr lang="en-US" altLang="zh-TW" dirty="0"/>
          </a:p>
          <a:p>
            <a:r>
              <a:rPr lang="en-US" altLang="zh-TW" dirty="0"/>
              <a:t>New E3 </a:t>
            </a:r>
            <a:r>
              <a:rPr lang="en-US" altLang="zh-TW" dirty="0">
                <a:hlinkClick r:id="rId4"/>
              </a:rPr>
              <a:t>https://e3new.nctu.edu.tw</a:t>
            </a:r>
            <a:endParaRPr lang="en-US" altLang="zh-TW" dirty="0"/>
          </a:p>
          <a:p>
            <a:r>
              <a:rPr lang="en-US" altLang="zh-TW" dirty="0"/>
              <a:t>Office hour: </a:t>
            </a:r>
            <a:r>
              <a:rPr lang="en-US" altLang="zh-TW" dirty="0">
                <a:solidFill>
                  <a:srgbClr val="FF0000"/>
                </a:solidFill>
              </a:rPr>
              <a:t>3GH </a:t>
            </a:r>
            <a:r>
              <a:rPr lang="en-US" altLang="zh-TW" dirty="0"/>
              <a:t>at</a:t>
            </a:r>
            <a:r>
              <a:rPr lang="en-US" altLang="zh-TW" dirty="0">
                <a:solidFill>
                  <a:srgbClr val="FF0000"/>
                </a:solidFill>
              </a:rPr>
              <a:t> EC318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en-US" altLang="zh-TW" sz="1800" dirty="0"/>
              <a:t>Q</a:t>
            </a:r>
            <a:r>
              <a:rPr lang="zh-TW" altLang="en-US" sz="1800" dirty="0"/>
              <a:t>：</a:t>
            </a:r>
            <a:r>
              <a:rPr lang="en-US" altLang="zh-TW" sz="1800" dirty="0"/>
              <a:t>Why this assignment</a:t>
            </a:r>
            <a:r>
              <a:rPr lang="zh-TW" altLang="en-US" sz="1800" dirty="0"/>
              <a:t>？</a:t>
            </a:r>
            <a:br>
              <a:rPr lang="en-US" altLang="zh-TW" sz="1800" dirty="0"/>
            </a:br>
            <a:r>
              <a:rPr lang="en-US" altLang="zh-TW" sz="1800" dirty="0"/>
              <a:t>A</a:t>
            </a:r>
            <a:r>
              <a:rPr lang="zh-TW" altLang="en-US" sz="1800" dirty="0"/>
              <a:t> ：</a:t>
            </a:r>
            <a:r>
              <a:rPr lang="en-US" altLang="zh-TW" sz="1800" dirty="0"/>
              <a:t>Fun.</a:t>
            </a:r>
            <a:r>
              <a:rPr lang="zh-TW" altLang="en-US" sz="1800" dirty="0"/>
              <a:t>😜</a:t>
            </a:r>
            <a:endParaRPr lang="en-US" altLang="zh-TW" sz="1800" dirty="0"/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68908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Requirements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2-1: </a:t>
            </a:r>
            <a:r>
              <a:rPr kumimoji="1" lang="en-US" altLang="zh-TW" dirty="0" err="1">
                <a:latin typeface="Times New Roman" panose="02020603050405020304" pitchFamily="18" charset="0"/>
                <a:ea typeface="新細明體" panose="02020500000000000000" pitchFamily="18" charset="-120"/>
              </a:rPr>
              <a:t>Filesystem</a:t>
            </a:r>
            <a:r>
              <a:rPr kumimoji="1"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Statistics (20%)</a:t>
            </a:r>
            <a:endParaRPr kumimoji="1" lang="en-US" altLang="zh-TW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r>
              <a:rPr kumimoji="1"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2-2: </a:t>
            </a: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Course Registration System </a:t>
            </a:r>
            <a:r>
              <a:rPr kumimoji="1"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(60%+20%)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Basic School Timetable Simulator </a:t>
            </a:r>
            <a:r>
              <a:rPr lang="zh-TW" altLang="en-US" dirty="0"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zh-TW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❤</a:t>
            </a:r>
            <a:endParaRPr lang="en-US" altLang="zh-TW" dirty="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Bonus</a:t>
            </a:r>
          </a:p>
          <a:p>
            <a:r>
              <a:rPr kumimoji="1"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Modify code by yourself at demo (20%)</a:t>
            </a:r>
          </a:p>
          <a:p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Please write the scripts in Bourne Shell (</a:t>
            </a:r>
            <a:r>
              <a:rPr lang="en-US" altLang="zh-TW" dirty="0" err="1">
                <a:latin typeface="Times New Roman" panose="02020603050405020304" pitchFamily="18" charset="0"/>
                <a:ea typeface="新細明體" panose="02020500000000000000" pitchFamily="18" charset="-120"/>
              </a:rPr>
              <a:t>sh</a:t>
            </a: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)</a:t>
            </a:r>
          </a:p>
          <a:p>
            <a:pPr lvl="1"/>
            <a:r>
              <a:rPr kumimoji="1"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No score if you use </a:t>
            </a:r>
            <a:r>
              <a:rPr kumimoji="1" lang="en-US" altLang="zh-TW" dirty="0" err="1">
                <a:latin typeface="Times New Roman" panose="02020603050405020304" pitchFamily="18" charset="0"/>
                <a:ea typeface="新細明體" panose="02020500000000000000" pitchFamily="18" charset="-120"/>
              </a:rPr>
              <a:t>csh</a:t>
            </a: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, bash or other languages.</a:t>
            </a:r>
          </a:p>
          <a:p>
            <a:r>
              <a:rPr kumimoji="1"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Due date: 2018/10/17 12:00</a:t>
            </a:r>
          </a:p>
          <a:p>
            <a:pPr lvl="1"/>
            <a:r>
              <a:rPr kumimoji="1"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Upload </a:t>
            </a:r>
            <a:r>
              <a:rPr kumimoji="1" lang="en-US" altLang="zh-TW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${student_ID}.tar</a:t>
            </a:r>
            <a:r>
              <a:rPr kumimoji="1"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 on New E3 (</a:t>
            </a:r>
            <a:r>
              <a:rPr kumimoji="1" lang="en-US" altLang="zh-TW" dirty="0">
                <a:latin typeface="Times New Roman" panose="02020603050405020304" pitchFamily="18" charset="0"/>
                <a:ea typeface="新細明體" panose="02020500000000000000" pitchFamily="18" charset="-120"/>
                <a:hlinkClick r:id="rId2"/>
              </a:rPr>
              <a:t>http://e3new.nctu.edu.tw</a:t>
            </a:r>
            <a:r>
              <a:rPr kumimoji="1"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11930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2-1: </a:t>
            </a:r>
            <a:r>
              <a:rPr kumimoji="1" lang="en-US" altLang="zh-TW" dirty="0" err="1"/>
              <a:t>Filesystem</a:t>
            </a:r>
            <a:r>
              <a:rPr kumimoji="1" lang="en-US" altLang="zh-TW" dirty="0"/>
              <a:t> </a:t>
            </a:r>
            <a:r>
              <a:rPr lang="en-US" altLang="zh-TW" dirty="0"/>
              <a:t>Statistics</a:t>
            </a:r>
            <a:endParaRPr kumimoji="1"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934"/>
          <a:stretch/>
        </p:blipFill>
        <p:spPr>
          <a:xfrm>
            <a:off x="609600" y="1600200"/>
            <a:ext cx="8287905" cy="4724400"/>
          </a:xfrm>
        </p:spPr>
      </p:pic>
    </p:spTree>
    <p:extLst>
      <p:ext uri="{BB962C8B-B14F-4D97-AF65-F5344CB8AC3E}">
        <p14:creationId xmlns:p14="http://schemas.microsoft.com/office/powerpoint/2010/main" val="1563496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8001000" cy="1143000"/>
          </a:xfrm>
        </p:spPr>
        <p:txBody>
          <a:bodyPr/>
          <a:lstStyle/>
          <a:p>
            <a:r>
              <a:rPr kumimoji="1" lang="en-US" altLang="zh-TW" dirty="0"/>
              <a:t>2-1: Filesystem </a:t>
            </a:r>
            <a:r>
              <a:rPr lang="en-US" altLang="zh-TW" dirty="0"/>
              <a:t>Statistics </a:t>
            </a:r>
            <a:r>
              <a:rPr kumimoji="1" lang="en-US" altLang="zh-TW" dirty="0"/>
              <a:t>– Requirement (1/3)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Inspect the current directory(“.”) and all sub-directory.</a:t>
            </a:r>
          </a:p>
          <a:p>
            <a:r>
              <a:rPr lang="en-US" altLang="zh-TW" dirty="0"/>
              <a:t>Calculate the number of directories.</a:t>
            </a:r>
          </a:p>
          <a:p>
            <a:r>
              <a:rPr lang="en-US" altLang="zh-TW" dirty="0"/>
              <a:t>Do not include ‘.’ and ‘..’</a:t>
            </a:r>
          </a:p>
          <a:p>
            <a:r>
              <a:rPr lang="en-US" altLang="zh-TW" dirty="0"/>
              <a:t>Calculate the number of files.</a:t>
            </a:r>
          </a:p>
          <a:p>
            <a:r>
              <a:rPr lang="en-US" altLang="zh-TW" dirty="0"/>
              <a:t>Calculate the sum of all file size.</a:t>
            </a:r>
          </a:p>
          <a:p>
            <a:r>
              <a:rPr lang="en-US" altLang="zh-TW" dirty="0"/>
              <a:t>List the top 5 biggest files.</a:t>
            </a:r>
          </a:p>
          <a:p>
            <a:r>
              <a:rPr lang="en-US" altLang="zh-TW" dirty="0"/>
              <a:t>Only consider the regular file. Do not count in the link, FIFO, block device... etc.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3591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/>
              <a:t>Use </a:t>
            </a:r>
            <a:r>
              <a:rPr kumimoji="1" lang="en-US" altLang="zh-TW" dirty="0">
                <a:solidFill>
                  <a:srgbClr val="FF0000"/>
                </a:solidFill>
              </a:rPr>
              <a:t>one-line</a:t>
            </a:r>
            <a:r>
              <a:rPr kumimoji="1" lang="en-US" altLang="zh-TW" dirty="0"/>
              <a:t> command</a:t>
            </a:r>
          </a:p>
          <a:p>
            <a:r>
              <a:rPr kumimoji="1" lang="en-US" altLang="zh-TW" dirty="0"/>
              <a:t>No temporary file or shell variables.</a:t>
            </a:r>
          </a:p>
          <a:p>
            <a:r>
              <a:rPr lang="en-US" altLang="zh-TW" dirty="0"/>
              <a:t>No “</a:t>
            </a:r>
            <a:r>
              <a:rPr lang="en-US" altLang="zh-TW" dirty="0">
                <a:solidFill>
                  <a:srgbClr val="FF0000"/>
                </a:solidFill>
              </a:rPr>
              <a:t>&amp;&amp;</a:t>
            </a:r>
            <a:r>
              <a:rPr lang="en-US" altLang="zh-TW" dirty="0"/>
              <a:t>” “</a:t>
            </a:r>
            <a:r>
              <a:rPr lang="en-US" altLang="zh-TW" dirty="0">
                <a:solidFill>
                  <a:srgbClr val="FF0000"/>
                </a:solidFill>
              </a:rPr>
              <a:t>||</a:t>
            </a:r>
            <a:r>
              <a:rPr lang="en-US" altLang="zh-TW" dirty="0"/>
              <a:t>” “</a:t>
            </a:r>
            <a:r>
              <a:rPr lang="en-US" altLang="zh-TW" dirty="0">
                <a:solidFill>
                  <a:srgbClr val="FF0000"/>
                </a:solidFill>
              </a:rPr>
              <a:t>&gt;</a:t>
            </a:r>
            <a:r>
              <a:rPr lang="en-US" altLang="zh-TW" dirty="0"/>
              <a:t>” “</a:t>
            </a:r>
            <a:r>
              <a:rPr lang="en-US" altLang="zh-TW" dirty="0">
                <a:solidFill>
                  <a:srgbClr val="FF0000"/>
                </a:solidFill>
              </a:rPr>
              <a:t>&gt;&gt;</a:t>
            </a:r>
            <a:r>
              <a:rPr lang="en-US" altLang="zh-TW" dirty="0"/>
              <a:t>” “</a:t>
            </a:r>
            <a:r>
              <a:rPr lang="en-US" altLang="zh-TW" dirty="0">
                <a:solidFill>
                  <a:srgbClr val="FF0000"/>
                </a:solidFill>
              </a:rPr>
              <a:t>&lt;</a:t>
            </a:r>
            <a:r>
              <a:rPr lang="en-US" altLang="zh-TW" dirty="0"/>
              <a:t>” “</a:t>
            </a:r>
            <a:r>
              <a:rPr lang="en-US" altLang="zh-TW" dirty="0">
                <a:solidFill>
                  <a:srgbClr val="FF0000"/>
                </a:solidFill>
              </a:rPr>
              <a:t>;</a:t>
            </a:r>
            <a:r>
              <a:rPr lang="en-US" altLang="zh-TW" dirty="0"/>
              <a:t>” “</a:t>
            </a:r>
            <a:r>
              <a:rPr lang="en-US" altLang="zh-TW" dirty="0">
                <a:solidFill>
                  <a:srgbClr val="FF0000"/>
                </a:solidFill>
              </a:rPr>
              <a:t>&amp;</a:t>
            </a:r>
            <a:r>
              <a:rPr lang="en-US" altLang="zh-TW" dirty="0"/>
              <a:t>”, but you can use them in the </a:t>
            </a:r>
            <a:r>
              <a:rPr lang="en-US" altLang="zh-TW" dirty="0" err="1"/>
              <a:t>awk</a:t>
            </a:r>
            <a:r>
              <a:rPr lang="en-US" altLang="zh-TW" dirty="0"/>
              <a:t> command. Actually, you don’t need them to finish this homework.</a:t>
            </a:r>
          </a:p>
          <a:p>
            <a:r>
              <a:rPr lang="en-US" altLang="zh-TW" dirty="0"/>
              <a:t>Only pipes are allowed.</a:t>
            </a:r>
          </a:p>
          <a:p>
            <a:r>
              <a:rPr kumimoji="1" lang="en-US" altLang="zh-TW" dirty="0"/>
              <a:t>Hint: ls</a:t>
            </a:r>
            <a:r>
              <a:rPr lang="en-US" altLang="zh-TW" dirty="0"/>
              <a:t>(1) with -A and -R</a:t>
            </a:r>
            <a:endParaRPr kumimoji="1" lang="zh-TW" altLang="en-US" dirty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8001000" cy="1143000"/>
          </a:xfrm>
        </p:spPr>
        <p:txBody>
          <a:bodyPr/>
          <a:lstStyle/>
          <a:p>
            <a:r>
              <a:rPr kumimoji="1" lang="en-US" altLang="zh-TW" dirty="0"/>
              <a:t>2-1: Filesystem </a:t>
            </a:r>
            <a:r>
              <a:rPr lang="en-US" altLang="zh-TW" dirty="0"/>
              <a:t>Statistics </a:t>
            </a:r>
            <a:r>
              <a:rPr kumimoji="1" lang="en-US" altLang="zh-TW" dirty="0"/>
              <a:t>– Requirement (2/3)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25409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Grade </a:t>
            </a:r>
          </a:p>
          <a:p>
            <a:pPr lvl="1"/>
            <a:r>
              <a:rPr lang="en-US" altLang="zh-TW" dirty="0"/>
              <a:t>File is executable. (4%) </a:t>
            </a:r>
          </a:p>
          <a:p>
            <a:pPr lvl="1"/>
            <a:r>
              <a:rPr lang="en-US" altLang="zh-TW" dirty="0"/>
              <a:t>List top 5 file size and name. (4%) </a:t>
            </a:r>
          </a:p>
          <a:p>
            <a:pPr lvl="1"/>
            <a:r>
              <a:rPr lang="en-US" altLang="zh-TW" dirty="0" err="1"/>
              <a:t>Dir</a:t>
            </a:r>
            <a:r>
              <a:rPr lang="en-US" altLang="zh-TW" dirty="0"/>
              <a:t> </a:t>
            </a:r>
            <a:r>
              <a:rPr lang="en-US" altLang="zh-TW" dirty="0" err="1"/>
              <a:t>num</a:t>
            </a:r>
            <a:r>
              <a:rPr lang="en-US" altLang="zh-TW" dirty="0"/>
              <a:t> is correct. (4%) </a:t>
            </a:r>
          </a:p>
          <a:p>
            <a:pPr lvl="1"/>
            <a:r>
              <a:rPr lang="en-US" altLang="zh-TW" dirty="0"/>
              <a:t>File </a:t>
            </a:r>
            <a:r>
              <a:rPr lang="en-US" altLang="zh-TW" dirty="0" err="1"/>
              <a:t>num</a:t>
            </a:r>
            <a:r>
              <a:rPr lang="en-US" altLang="zh-TW" dirty="0"/>
              <a:t> is correct. (4%) </a:t>
            </a:r>
          </a:p>
          <a:p>
            <a:pPr lvl="1"/>
            <a:r>
              <a:rPr lang="en-US" altLang="zh-TW" dirty="0"/>
              <a:t>Total size is correct. (4%)</a:t>
            </a:r>
            <a:endParaRPr kumimoji="1" lang="zh-TW" altLang="en-US" dirty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8001000" cy="1143000"/>
          </a:xfrm>
        </p:spPr>
        <p:txBody>
          <a:bodyPr/>
          <a:lstStyle/>
          <a:p>
            <a:r>
              <a:rPr kumimoji="1" lang="en-US" altLang="zh-TW" dirty="0"/>
              <a:t>2-1: Filesystem </a:t>
            </a:r>
            <a:r>
              <a:rPr lang="en-US" altLang="zh-TW" dirty="0"/>
              <a:t>Statistics </a:t>
            </a:r>
            <a:r>
              <a:rPr kumimoji="1" lang="en-US" altLang="zh-TW" dirty="0"/>
              <a:t>– Requirement (3/3)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97601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2-2: Course Registration System (CRS)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279641"/>
            <a:ext cx="3505200" cy="371751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0" y="3733800"/>
            <a:ext cx="5400675" cy="296488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5800" y="1279641"/>
            <a:ext cx="3862427" cy="2376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164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8077200" cy="1143000"/>
          </a:xfrm>
        </p:spPr>
        <p:txBody>
          <a:bodyPr/>
          <a:lstStyle/>
          <a:p>
            <a:r>
              <a:rPr lang="en-US" altLang="zh-TW" dirty="0"/>
              <a:t>2-2: CRS – Requirements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8077200" cy="4648200"/>
          </a:xfrm>
        </p:spPr>
        <p:txBody>
          <a:bodyPr/>
          <a:lstStyle/>
          <a:p>
            <a:r>
              <a:rPr lang="en-US" altLang="zh-TW" dirty="0"/>
              <a:t>Download timetable from</a:t>
            </a:r>
            <a:r>
              <a:rPr lang="zh-TW" altLang="en-US" dirty="0"/>
              <a:t> </a:t>
            </a:r>
            <a:r>
              <a:rPr lang="en-US" altLang="zh-TW" dirty="0"/>
              <a:t>timetable.nctu.edu.tw</a:t>
            </a:r>
            <a:r>
              <a:rPr lang="zh-TW" altLang="en-US" dirty="0"/>
              <a:t> </a:t>
            </a:r>
            <a:r>
              <a:rPr lang="en-US" altLang="zh-TW" dirty="0"/>
              <a:t>using</a:t>
            </a:r>
            <a:r>
              <a:rPr lang="zh-TW" altLang="en-US" dirty="0"/>
              <a:t> </a:t>
            </a:r>
            <a:r>
              <a:rPr lang="en-US" altLang="zh-TW" dirty="0"/>
              <a:t>curl,</a:t>
            </a:r>
            <a:r>
              <a:rPr lang="zh-TW" altLang="en-US" dirty="0"/>
              <a:t> </a:t>
            </a:r>
            <a:r>
              <a:rPr lang="en-US" altLang="zh-TW" dirty="0"/>
              <a:t>do</a:t>
            </a:r>
            <a:r>
              <a:rPr lang="zh-TW" altLang="en-US" dirty="0"/>
              <a:t> </a:t>
            </a:r>
            <a:r>
              <a:rPr lang="en-US" altLang="zh-TW" dirty="0"/>
              <a:t>this step only</a:t>
            </a:r>
            <a:r>
              <a:rPr lang="zh-TW" altLang="en-US" dirty="0"/>
              <a:t> </a:t>
            </a:r>
            <a:r>
              <a:rPr lang="en-US" altLang="zh-TW" dirty="0"/>
              <a:t>when no data kept at local.</a:t>
            </a:r>
            <a:r>
              <a:rPr lang="zh-TW" altLang="en-US" dirty="0"/>
              <a:t> </a:t>
            </a:r>
            <a:r>
              <a:rPr lang="en-US" altLang="zh-TW" dirty="0"/>
              <a:t>(15%)</a:t>
            </a:r>
          </a:p>
          <a:p>
            <a:r>
              <a:rPr lang="en-US" altLang="zh-TW" dirty="0"/>
              <a:t>CRS</a:t>
            </a:r>
            <a:r>
              <a:rPr lang="zh-TW" altLang="en-US" dirty="0"/>
              <a:t> </a:t>
            </a:r>
            <a:r>
              <a:rPr lang="en-US" altLang="zh-TW" dirty="0"/>
              <a:t>needs</a:t>
            </a:r>
            <a:r>
              <a:rPr lang="zh-TW" altLang="en-US" dirty="0"/>
              <a:t> </a:t>
            </a:r>
            <a:r>
              <a:rPr lang="en-US" altLang="zh-TW" dirty="0"/>
              <a:t>to</a:t>
            </a:r>
            <a:r>
              <a:rPr lang="zh-TW" altLang="en-US" dirty="0"/>
              <a:t> </a:t>
            </a:r>
            <a:r>
              <a:rPr lang="en-US" altLang="zh-TW" dirty="0"/>
              <a:t>list</a:t>
            </a:r>
            <a:r>
              <a:rPr lang="zh-TW" altLang="en-US" dirty="0"/>
              <a:t> </a:t>
            </a:r>
            <a:r>
              <a:rPr lang="en-US" altLang="zh-TW" dirty="0"/>
              <a:t>all courses</a:t>
            </a:r>
            <a:r>
              <a:rPr lang="zh-TW" altLang="en-US" dirty="0"/>
              <a:t>，</a:t>
            </a:r>
            <a:r>
              <a:rPr lang="en-US" altLang="zh-TW" dirty="0"/>
              <a:t>Keep record of all selected courses and options (including</a:t>
            </a:r>
            <a:r>
              <a:rPr lang="zh-TW" altLang="en-US" dirty="0"/>
              <a:t> </a:t>
            </a:r>
            <a:r>
              <a:rPr lang="en-US" altLang="zh-TW" dirty="0"/>
              <a:t>after program restart)</a:t>
            </a:r>
            <a:r>
              <a:rPr lang="zh-TW" altLang="en-US" dirty="0"/>
              <a:t>，</a:t>
            </a:r>
            <a:r>
              <a:rPr lang="en-US" altLang="zh-TW" dirty="0"/>
              <a:t>no</a:t>
            </a:r>
            <a:r>
              <a:rPr lang="zh-TW" altLang="en-US" dirty="0"/>
              <a:t> </a:t>
            </a:r>
            <a:r>
              <a:rPr lang="en-US" altLang="zh-TW" dirty="0"/>
              <a:t>modification</a:t>
            </a:r>
            <a:r>
              <a:rPr lang="zh-TW" altLang="en-US" dirty="0"/>
              <a:t> </a:t>
            </a:r>
            <a:r>
              <a:rPr lang="en-US" altLang="zh-TW" dirty="0"/>
              <a:t>if</a:t>
            </a:r>
            <a:r>
              <a:rPr lang="zh-TW" altLang="en-US" dirty="0"/>
              <a:t> </a:t>
            </a:r>
            <a:r>
              <a:rPr lang="en-US" altLang="zh-TW" dirty="0"/>
              <a:t>user select</a:t>
            </a:r>
            <a:r>
              <a:rPr lang="zh-TW" altLang="en-US" dirty="0"/>
              <a:t> </a:t>
            </a:r>
            <a:r>
              <a:rPr lang="en-US" altLang="zh-TW" dirty="0"/>
              <a:t>cancel while saving. (15%)</a:t>
            </a:r>
          </a:p>
          <a:p>
            <a:r>
              <a:rPr lang="en-US" altLang="zh-TW" dirty="0"/>
              <a:t>Check time conflict and ask user to solve the conflict by reselect courses. (15%)</a:t>
            </a:r>
          </a:p>
          <a:p>
            <a:r>
              <a:rPr lang="en-US" altLang="zh-TW" dirty="0"/>
              <a:t>Options for display course title or classroom number</a:t>
            </a:r>
            <a:r>
              <a:rPr lang="zh-TW" altLang="en-US" dirty="0"/>
              <a:t> </a:t>
            </a:r>
            <a:r>
              <a:rPr lang="en-US" altLang="zh-TW" dirty="0"/>
              <a:t>/</a:t>
            </a:r>
            <a:r>
              <a:rPr lang="zh-TW" altLang="en-US" dirty="0"/>
              <a:t> </a:t>
            </a:r>
            <a:r>
              <a:rPr lang="en-US" altLang="zh-TW" dirty="0"/>
              <a:t>display Sat.</a:t>
            </a:r>
            <a:r>
              <a:rPr lang="zh-TW" altLang="en-US" dirty="0"/>
              <a:t>、</a:t>
            </a:r>
            <a:r>
              <a:rPr lang="en-US" altLang="zh-TW" dirty="0"/>
              <a:t>Sun.</a:t>
            </a:r>
            <a:r>
              <a:rPr lang="zh-TW" altLang="en-US" dirty="0"/>
              <a:t>、</a:t>
            </a:r>
            <a:r>
              <a:rPr lang="en-US" altLang="zh-TW" dirty="0"/>
              <a:t>NMXY … less important time or not. (3%+3%)</a:t>
            </a:r>
          </a:p>
          <a:p>
            <a:r>
              <a:rPr lang="en-US" altLang="zh-TW" dirty="0"/>
              <a:t>Output aligned chart(3%), can display multi-line per grid. (6%)</a:t>
            </a:r>
          </a:p>
          <a:p>
            <a:r>
              <a:rPr lang="en-US" altLang="zh-TW" dirty="0"/>
              <a:t>Python</a:t>
            </a:r>
            <a:r>
              <a:rPr lang="zh-TW" altLang="en-US" dirty="0"/>
              <a:t> </a:t>
            </a:r>
            <a:r>
              <a:rPr lang="en-US" altLang="zh-TW" dirty="0"/>
              <a:t>… all other language</a:t>
            </a:r>
            <a:r>
              <a:rPr lang="zh-TW" altLang="en-US" dirty="0"/>
              <a:t> </a:t>
            </a:r>
            <a:r>
              <a:rPr lang="en-US" altLang="zh-TW" dirty="0"/>
              <a:t>and</a:t>
            </a:r>
            <a:r>
              <a:rPr lang="zh-TW" altLang="en-US" dirty="0"/>
              <a:t> </a:t>
            </a:r>
            <a:r>
              <a:rPr lang="en-US" altLang="zh-TW" dirty="0"/>
              <a:t>Shell</a:t>
            </a:r>
            <a:r>
              <a:rPr lang="zh-TW" altLang="en-US" dirty="0"/>
              <a:t> </a:t>
            </a:r>
            <a:r>
              <a:rPr lang="en-US" altLang="zh-TW" dirty="0"/>
              <a:t>except</a:t>
            </a:r>
            <a:r>
              <a:rPr lang="zh-TW" altLang="en-US" dirty="0"/>
              <a:t> </a:t>
            </a:r>
            <a:r>
              <a:rPr lang="en-US" altLang="zh-TW" dirty="0" err="1"/>
              <a:t>sh</a:t>
            </a:r>
            <a:r>
              <a:rPr lang="zh-TW" altLang="en-US" dirty="0"/>
              <a:t> </a:t>
            </a:r>
            <a:r>
              <a:rPr lang="en-US" altLang="zh-TW" dirty="0"/>
              <a:t>are</a:t>
            </a:r>
            <a:r>
              <a:rPr lang="zh-TW" altLang="en-US" dirty="0"/>
              <a:t> </a:t>
            </a:r>
            <a:r>
              <a:rPr lang="en-US" altLang="zh-TW" dirty="0"/>
              <a:t>restricted.</a:t>
            </a:r>
            <a:r>
              <a:rPr lang="zh-TW" altLang="en-US" dirty="0"/>
              <a:t> </a:t>
            </a:r>
            <a:r>
              <a:rPr lang="en-US" altLang="zh-TW" dirty="0"/>
              <a:t>Available packages are based on Workstation(bsd1~4)</a:t>
            </a:r>
            <a:r>
              <a:rPr lang="zh-TW" altLang="en-US" dirty="0"/>
              <a:t>。</a:t>
            </a: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95511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7651C0A-2E4B-4E56-9A4B-F9D99D77F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2-2:</a:t>
            </a:r>
            <a:r>
              <a:rPr lang="zh-TW" altLang="en-US" dirty="0"/>
              <a:t> </a:t>
            </a:r>
            <a:r>
              <a:rPr lang="en-US" altLang="zh-TW" dirty="0"/>
              <a:t>CRS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0DE3B57-DEF4-46F2-8C16-23FA95001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>
                <a:solidFill>
                  <a:srgbClr val="FF0000"/>
                </a:solidFill>
              </a:rPr>
              <a:t>Option</a:t>
            </a:r>
            <a:r>
              <a:rPr lang="zh-TW" altLang="en-US" b="1" dirty="0">
                <a:solidFill>
                  <a:srgbClr val="FF0000"/>
                </a:solidFill>
              </a:rPr>
              <a:t> </a:t>
            </a:r>
            <a:r>
              <a:rPr lang="en-US" altLang="zh-TW" b="1" dirty="0">
                <a:solidFill>
                  <a:srgbClr val="FF0000"/>
                </a:solidFill>
              </a:rPr>
              <a:t>should at least contain these two functions</a:t>
            </a:r>
            <a:r>
              <a:rPr lang="zh-TW" altLang="en-US" b="1" dirty="0">
                <a:solidFill>
                  <a:srgbClr val="FF0000"/>
                </a:solidFill>
              </a:rPr>
              <a:t>。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61DD21B6-BD06-49B3-A16C-3FB68C6D3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981200"/>
            <a:ext cx="4544975" cy="3960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531885"/>
      </p:ext>
    </p:extLst>
  </p:cSld>
  <p:clrMapOvr>
    <a:masterClrMapping/>
  </p:clrMapOvr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11711</TotalTime>
  <Words>905</Words>
  <Application>Microsoft Office PowerPoint</Application>
  <PresentationFormat>如螢幕大小 (4:3)</PresentationFormat>
  <Paragraphs>84</Paragraphs>
  <Slides>15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4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Times New Roman</vt:lpstr>
      <vt:lpstr>Wingdings</vt:lpstr>
      <vt:lpstr>Computer Center</vt:lpstr>
      <vt:lpstr>Compute System Administration Homework 2: Shell Script</vt:lpstr>
      <vt:lpstr>Requirements</vt:lpstr>
      <vt:lpstr>2-1: Filesystem Statistics</vt:lpstr>
      <vt:lpstr>2-1: Filesystem Statistics – Requirement (1/3)</vt:lpstr>
      <vt:lpstr>2-1: Filesystem Statistics – Requirement (2/3)</vt:lpstr>
      <vt:lpstr>2-1: Filesystem Statistics – Requirement (3/3)</vt:lpstr>
      <vt:lpstr>2-2: Course Registration System (CRS)</vt:lpstr>
      <vt:lpstr>2-2: CRS – Requirements</vt:lpstr>
      <vt:lpstr>2-2: CRS</vt:lpstr>
      <vt:lpstr>2-2: CRS – Dialog</vt:lpstr>
      <vt:lpstr>2-2: CRS – Hint (1/2)</vt:lpstr>
      <vt:lpstr>2-2: CRS – Hint (2/2)</vt:lpstr>
      <vt:lpstr>2-2: CRS – Recommend Workflow</vt:lpstr>
      <vt:lpstr>2-2: CRS – Bonus</vt:lpstr>
      <vt:lpstr>Help!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Liang-Chi Tseng</dc:creator>
  <cp:keywords>CSCC</cp:keywords>
  <cp:lastModifiedBy>英傑 翁</cp:lastModifiedBy>
  <cp:revision>1551</cp:revision>
  <cp:lastPrinted>1601-01-01T00:00:00Z</cp:lastPrinted>
  <dcterms:created xsi:type="dcterms:W3CDTF">1601-01-01T00:00:00Z</dcterms:created>
  <dcterms:modified xsi:type="dcterms:W3CDTF">2018-10-11T12:04:18Z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