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4"/>
  </p:notesMasterIdLst>
  <p:handoutMasterIdLst>
    <p:handoutMasterId r:id="rId35"/>
  </p:handoutMasterIdLst>
  <p:sldIdLst>
    <p:sldId id="256" r:id="rId2"/>
    <p:sldId id="279" r:id="rId3"/>
    <p:sldId id="281" r:id="rId4"/>
    <p:sldId id="303" r:id="rId5"/>
    <p:sldId id="283" r:id="rId6"/>
    <p:sldId id="311" r:id="rId7"/>
    <p:sldId id="284" r:id="rId8"/>
    <p:sldId id="305" r:id="rId9"/>
    <p:sldId id="285" r:id="rId10"/>
    <p:sldId id="278" r:id="rId11"/>
    <p:sldId id="308" r:id="rId12"/>
    <p:sldId id="309" r:id="rId13"/>
    <p:sldId id="310" r:id="rId14"/>
    <p:sldId id="286" r:id="rId15"/>
    <p:sldId id="293" r:id="rId16"/>
    <p:sldId id="287" r:id="rId17"/>
    <p:sldId id="292" r:id="rId18"/>
    <p:sldId id="289" r:id="rId19"/>
    <p:sldId id="306" r:id="rId20"/>
    <p:sldId id="288" r:id="rId21"/>
    <p:sldId id="291" r:id="rId22"/>
    <p:sldId id="265" r:id="rId23"/>
    <p:sldId id="271" r:id="rId24"/>
    <p:sldId id="266" r:id="rId25"/>
    <p:sldId id="268" r:id="rId26"/>
    <p:sldId id="269" r:id="rId27"/>
    <p:sldId id="270" r:id="rId28"/>
    <p:sldId id="307" r:id="rId29"/>
    <p:sldId id="313" r:id="rId30"/>
    <p:sldId id="312" r:id="rId31"/>
    <p:sldId id="314" r:id="rId32"/>
    <p:sldId id="315" r:id="rId33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10AB2-A064-4F0F-8CFD-8FA5E7A55BA6}" type="datetimeFigureOut">
              <a:rPr lang="zh-TW" altLang="en-US" smtClean="0"/>
              <a:t>2018/12/17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5D3F3-A595-417F-8AF9-54CA8E4E12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341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3125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596CE45-5892-4E2F-AADF-2270B806AA63}" type="datetimeFigureOut">
              <a:rPr lang="zh-TW" altLang="en-US"/>
              <a:pPr>
                <a:defRPr/>
              </a:pPr>
              <a:t>2018/12/17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7426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3125" y="6456612"/>
            <a:ext cx="4278841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D5FCF9-FB63-42A6-839C-E69F1128C266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1542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27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EF607AF-A676-4E84-B97B-FDCDC98DF5A9}" type="slidenum">
              <a:rPr lang="en-US" altLang="zh-TW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160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mtClean="0"/>
          </a:p>
        </p:txBody>
      </p:sp>
      <p:sp>
        <p:nvSpPr>
          <p:cNvPr id="3379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D1DBEC8-5DC1-42E8-8496-F31EF8C57213}" type="slidenum">
              <a:rPr lang="zh-TW" altLang="en-US">
                <a:latin typeface="Times" panose="02020603050405020304" pitchFamily="18" charset="0"/>
              </a:rPr>
              <a:pPr/>
              <a:t>28</a:t>
            </a:fld>
            <a:endParaRPr lang="en-US" altLang="zh-TW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929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0102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696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50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5857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2650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22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1953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212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8787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1868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7837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/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 w="22225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0BFFAED0-E578-4F95-B652-98366A1AA0CA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bsd.org/security/advisories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reebsd.org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lists.freebsd.org/mailman/listinfo/freebsd-security-notification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nvd.nist.gov/vuln/detail/CVE-2018-692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Security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Common Security Problems</a:t>
            </a:r>
            <a:endParaRPr lang="zh-TW" altLang="en-US" dirty="0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Software bugs</a:t>
            </a:r>
          </a:p>
          <a:p>
            <a:pPr lvl="1" eaLnBrk="1" hangingPunct="1"/>
            <a:r>
              <a:rPr lang="en-US" altLang="zh-TW" dirty="0" smtClean="0"/>
              <a:t>FreeBSD security advisor</a:t>
            </a:r>
          </a:p>
          <a:p>
            <a:pPr lvl="1" eaLnBrk="1" hangingPunct="1"/>
            <a:r>
              <a:rPr lang="en-US" altLang="zh-TW" dirty="0" err="1" smtClean="0"/>
              <a:t>pkg</a:t>
            </a:r>
            <a:r>
              <a:rPr lang="en-US" altLang="zh-TW" dirty="0" smtClean="0"/>
              <a:t> audit</a:t>
            </a:r>
          </a:p>
          <a:p>
            <a:pPr lvl="2" eaLnBrk="1" hangingPunct="1"/>
            <a:r>
              <a:rPr lang="en-US" altLang="zh-TW" dirty="0" err="1" smtClean="0"/>
              <a:t>pkg</a:t>
            </a:r>
            <a:r>
              <a:rPr lang="en-US" altLang="zh-TW" dirty="0" smtClean="0"/>
              <a:t>-audit(8)</a:t>
            </a:r>
          </a:p>
          <a:p>
            <a:pPr lvl="1" eaLnBrk="1" hangingPunct="1">
              <a:buFontTx/>
              <a:buNone/>
            </a:pPr>
            <a:endParaRPr lang="en-US" altLang="zh-TW" dirty="0" smtClean="0"/>
          </a:p>
          <a:p>
            <a:pPr eaLnBrk="1" hangingPunct="1"/>
            <a:r>
              <a:rPr lang="en-US" altLang="zh-TW" dirty="0" smtClean="0"/>
              <a:t>Unreliable wetware </a:t>
            </a:r>
          </a:p>
          <a:p>
            <a:pPr lvl="1" eaLnBrk="1" hangingPunct="1"/>
            <a:r>
              <a:rPr lang="en-US" altLang="zh-TW" dirty="0" smtClean="0"/>
              <a:t>Phishing site</a:t>
            </a:r>
          </a:p>
          <a:p>
            <a:pPr lvl="1" eaLnBrk="1" hangingPunct="1">
              <a:buFontTx/>
              <a:buNone/>
            </a:pPr>
            <a:endParaRPr lang="en-US" altLang="zh-TW" dirty="0" smtClean="0"/>
          </a:p>
          <a:p>
            <a:pPr eaLnBrk="1" hangingPunct="1"/>
            <a:r>
              <a:rPr lang="en-US" altLang="zh-TW" dirty="0" smtClean="0"/>
              <a:t>Open doors</a:t>
            </a:r>
          </a:p>
          <a:p>
            <a:pPr lvl="1" eaLnBrk="1" hangingPunct="1"/>
            <a:r>
              <a:rPr lang="en-US" altLang="zh-TW" dirty="0" smtClean="0"/>
              <a:t>Account password</a:t>
            </a:r>
          </a:p>
          <a:p>
            <a:pPr lvl="1" eaLnBrk="1" hangingPunct="1"/>
            <a:r>
              <a:rPr lang="en-US" altLang="zh-TW" dirty="0" smtClean="0"/>
              <a:t>Disk share with the world</a:t>
            </a:r>
          </a:p>
          <a:p>
            <a:pPr lvl="1" eaLnBrk="1" hangingPunct="1"/>
            <a:endParaRPr lang="zh-TW" alt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 smtClean="0"/>
              <a:t>pkg</a:t>
            </a:r>
            <a:r>
              <a:rPr lang="en-US" altLang="zh-TW" dirty="0" smtClean="0"/>
              <a:t> audit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/>
              <a:t>pkg</a:t>
            </a:r>
            <a:r>
              <a:rPr lang="en-US" altLang="zh-TW" dirty="0" smtClean="0"/>
              <a:t> audit </a:t>
            </a:r>
          </a:p>
          <a:p>
            <a:pPr lvl="1" eaLnBrk="1" hangingPunct="1"/>
            <a:r>
              <a:rPr lang="en-US" altLang="zh-TW" dirty="0" smtClean="0"/>
              <a:t>Checks installed ports against a list of security vulnerabilities</a:t>
            </a:r>
          </a:p>
          <a:p>
            <a:pPr lvl="1" eaLnBrk="1" hangingPunct="1"/>
            <a:r>
              <a:rPr lang="en-US" altLang="zh-TW" dirty="0" err="1" smtClean="0"/>
              <a:t>pkg</a:t>
            </a:r>
            <a:r>
              <a:rPr lang="en-US" altLang="zh-TW" dirty="0" smtClean="0"/>
              <a:t> audit -F</a:t>
            </a:r>
          </a:p>
          <a:p>
            <a:pPr lvl="2" eaLnBrk="1" hangingPunct="1"/>
            <a:r>
              <a:rPr lang="en-US" altLang="zh-TW" dirty="0" smtClean="0"/>
              <a:t>-F: Fetch the current database from the FreeBSD servers.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dirty="0" smtClean="0"/>
              <a:t>Security Output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p</a:t>
            </a:r>
            <a:r>
              <a:rPr lang="en-US" altLang="zh-TW" dirty="0" err="1" smtClean="0"/>
              <a:t>kg</a:t>
            </a:r>
            <a:r>
              <a:rPr lang="en-US" altLang="zh-TW" dirty="0" smtClean="0"/>
              <a:t> audit (2)</a:t>
            </a:r>
            <a:endParaRPr lang="zh-TW" altLang="en-US" dirty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pkg</a:t>
            </a:r>
            <a:r>
              <a:rPr lang="en-US" altLang="zh-TW" dirty="0" smtClean="0"/>
              <a:t> audit -F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http://www.freshports.org/&lt;category&gt;/&lt;portname&gt;</a:t>
            </a:r>
          </a:p>
          <a:p>
            <a:pPr lvl="1"/>
            <a:r>
              <a:rPr lang="en-US" altLang="zh-TW" dirty="0" smtClean="0"/>
              <a:t>https://www.freshports.org/databases/postgresql96-server/</a:t>
            </a:r>
            <a:endParaRPr lang="zh-TW" altLang="en-US" dirty="0" smtClean="0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990600" y="1981200"/>
            <a:ext cx="7848600" cy="280076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Fetching vuln.xml.bz2: 100%  694 KiB 710.2kB/s    00:01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libxml2-2.9.4 is vulnerable: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libxml2 -- Multiple Issues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CVE: CVE-2017-9050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CVE: CVE-2017-9049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CVE: CVE-2017-9048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CVE: CVE-2017-9047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CVE: CVE-2017-8872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WWW: https://vuxml.FreeBSD.org/freebsd/76e59f55-4f7a-4887-bcb0-11604004163a.html</a:t>
            </a:r>
          </a:p>
          <a:p>
            <a:endParaRPr lang="en-US" altLang="zh-TW" sz="1600" dirty="0" smtClean="0">
              <a:solidFill>
                <a:schemeClr val="bg1"/>
              </a:solidFill>
              <a:latin typeface="Times" panose="02020603050405020304" pitchFamily="18" charset="0"/>
            </a:endParaRPr>
          </a:p>
          <a:p>
            <a:r>
              <a:rPr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</a:rPr>
              <a:t>1 problem(s) in the installed packages found.</a:t>
            </a:r>
            <a:endParaRPr lang="en-US" altLang="zh-TW" sz="1600" dirty="0">
              <a:solidFill>
                <a:schemeClr val="bg1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p</a:t>
            </a:r>
            <a:r>
              <a:rPr lang="en-US" altLang="zh-TW" dirty="0" err="1" smtClean="0"/>
              <a:t>kg</a:t>
            </a:r>
            <a:r>
              <a:rPr lang="en-US" altLang="zh-TW" dirty="0" smtClean="0"/>
              <a:t> audit (3)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475" y="1600200"/>
            <a:ext cx="6115050" cy="4086225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Common trick </a:t>
            </a:r>
            <a:endParaRPr lang="zh-TW" altLang="en-US" dirty="0" smtClean="0"/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altLang="zh-TW" dirty="0" smtClean="0"/>
              <a:t>Tricks </a:t>
            </a:r>
          </a:p>
          <a:p>
            <a:pPr lvl="1" eaLnBrk="1" hangingPunct="1">
              <a:defRPr/>
            </a:pPr>
            <a:r>
              <a:rPr lang="en-US" altLang="zh-TW" dirty="0" err="1" smtClean="0"/>
              <a:t>ssh</a:t>
            </a:r>
            <a:r>
              <a:rPr lang="en-US" altLang="zh-TW" dirty="0" smtClean="0"/>
              <a:t> scan and hack </a:t>
            </a:r>
          </a:p>
          <a:p>
            <a:pPr lvl="2" eaLnBrk="1" hangingPunct="1">
              <a:defRPr/>
            </a:pPr>
            <a:r>
              <a:rPr lang="en-US" altLang="zh-TW" dirty="0" err="1" smtClean="0"/>
              <a:t>ssh</a:t>
            </a:r>
            <a:r>
              <a:rPr lang="en-US" altLang="zh-TW" dirty="0" smtClean="0"/>
              <a:t> guard</a:t>
            </a:r>
          </a:p>
          <a:p>
            <a:pPr lvl="2" eaLnBrk="1" hangingPunct="1">
              <a:defRPr/>
            </a:pPr>
            <a:r>
              <a:rPr lang="en-US" altLang="zh-TW" dirty="0" err="1" smtClean="0"/>
              <a:t>sshit</a:t>
            </a:r>
            <a:endParaRPr lang="en-US" altLang="zh-TW" dirty="0" smtClean="0"/>
          </a:p>
          <a:p>
            <a:pPr lvl="2" eaLnBrk="1" hangingPunct="1">
              <a:defRPr/>
            </a:pPr>
            <a:r>
              <a:rPr lang="en-US" altLang="zh-TW" dirty="0" smtClean="0"/>
              <a:t>…</a:t>
            </a:r>
          </a:p>
          <a:p>
            <a:pPr lvl="1" eaLnBrk="1" hangingPunct="1">
              <a:defRPr/>
            </a:pPr>
            <a:r>
              <a:rPr lang="en-US" altLang="zh-TW" dirty="0" smtClean="0"/>
              <a:t>Phishing </a:t>
            </a:r>
          </a:p>
          <a:p>
            <a:pPr lvl="1" eaLnBrk="1" hangingPunct="1">
              <a:defRPr/>
            </a:pPr>
            <a:r>
              <a:rPr lang="en-US" altLang="zh-TW" dirty="0" smtClean="0"/>
              <a:t>XSS &amp; SQL injection </a:t>
            </a:r>
          </a:p>
          <a:p>
            <a:pPr lvl="1" eaLnBrk="1" hangingPunct="1">
              <a:defRPr/>
            </a:pPr>
            <a:r>
              <a:rPr lang="en-US" altLang="zh-TW" dirty="0" smtClean="0"/>
              <a:t>…</a:t>
            </a:r>
          </a:p>
          <a:p>
            <a:pPr eaLnBrk="1" hangingPunct="1">
              <a:defRPr/>
            </a:pPr>
            <a:r>
              <a:rPr lang="en-US" altLang="zh-TW" dirty="0" smtClean="0"/>
              <a:t>Objective</a:t>
            </a:r>
          </a:p>
          <a:p>
            <a:pPr lvl="1" eaLnBrk="1" hangingPunct="1">
              <a:defRPr/>
            </a:pPr>
            <a:r>
              <a:rPr lang="en-US" altLang="zh-TW" dirty="0" smtClean="0"/>
              <a:t>Spam </a:t>
            </a:r>
          </a:p>
          <a:p>
            <a:pPr lvl="1" eaLnBrk="1" hangingPunct="1">
              <a:defRPr/>
            </a:pPr>
            <a:r>
              <a:rPr lang="en-US" altLang="zh-TW" dirty="0" smtClean="0"/>
              <a:t>Jump gateway </a:t>
            </a:r>
          </a:p>
          <a:p>
            <a:pPr lvl="1" eaLnBrk="1" hangingPunct="1">
              <a:defRPr/>
            </a:pPr>
            <a:r>
              <a:rPr lang="en-US" altLang="zh-TW" dirty="0" smtClean="0"/>
              <a:t>File sharing</a:t>
            </a:r>
          </a:p>
          <a:p>
            <a:pPr lvl="1" eaLnBrk="1" hangingPunct="1">
              <a:defRPr/>
            </a:pPr>
            <a:r>
              <a:rPr lang="en-US" altLang="zh-TW" dirty="0" smtClean="0"/>
              <a:t>…</a:t>
            </a:r>
          </a:p>
          <a:p>
            <a:pPr lvl="1" eaLnBrk="1" hangingPunct="1">
              <a:defRPr/>
            </a:pPr>
            <a:endParaRPr lang="zh-TW" alt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Process file system - </a:t>
            </a:r>
            <a:r>
              <a:rPr lang="en-US" altLang="zh-TW" dirty="0" err="1" smtClean="0"/>
              <a:t>procfs</a:t>
            </a:r>
            <a:endParaRPr lang="zh-TW" altLang="en-US" dirty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r>
              <a:rPr lang="en-US" altLang="zh-TW" dirty="0" err="1" smtClean="0"/>
              <a:t>Procfs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view of the system process table</a:t>
            </a:r>
          </a:p>
          <a:p>
            <a:pPr lvl="1"/>
            <a:r>
              <a:rPr lang="en-US" altLang="zh-TW" dirty="0" smtClean="0"/>
              <a:t>Normally mount on /proc</a:t>
            </a:r>
          </a:p>
          <a:p>
            <a:pPr lvl="1"/>
            <a:r>
              <a:rPr lang="en-US" altLang="zh-TW" dirty="0" smtClean="0"/>
              <a:t>mount -t </a:t>
            </a:r>
            <a:r>
              <a:rPr lang="en-US" altLang="zh-TW" dirty="0" err="1" smtClean="0"/>
              <a:t>procfs</a:t>
            </a:r>
            <a:r>
              <a:rPr lang="en-US" altLang="zh-TW" dirty="0" smtClean="0"/>
              <a:t> proc /proc</a:t>
            </a:r>
          </a:p>
          <a:p>
            <a:pPr lvl="1"/>
            <a:endParaRPr lang="en-US" altLang="zh-TW" dirty="0" smtClean="0"/>
          </a:p>
          <a:p>
            <a:endParaRPr lang="zh-TW" altLang="en-US" dirty="0" smtClean="0"/>
          </a:p>
        </p:txBody>
      </p:sp>
      <p:pic>
        <p:nvPicPr>
          <p:cNvPr id="17412" name="圖片 3" descr="http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" y="838200"/>
            <a:ext cx="76136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圖片 4" descr="pro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95800"/>
            <a:ext cx="9144000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Simple SQL injection example</a:t>
            </a:r>
            <a:endParaRPr lang="zh-TW" altLang="en-US" dirty="0" smtClean="0"/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Username/password authentication 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dirty="0" smtClean="0"/>
              <a:t>No input validation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77950" y="1905000"/>
            <a:ext cx="5632450" cy="101600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SELECT * FROM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</a:rPr>
              <a:t>usrTable</a:t>
            </a:r>
            <a:endParaRPr lang="en-US" altLang="zh-TW" sz="20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WHERE user =</a:t>
            </a: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</a:rPr>
              <a:t>AND pass = ;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71600" y="3730625"/>
            <a:ext cx="5638800" cy="101600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zh-TW"/>
            </a:defPPr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zh-TW" dirty="0"/>
              <a:t>SELECT * FROM </a:t>
            </a:r>
            <a:r>
              <a:rPr lang="en-US" altLang="zh-TW" dirty="0" err="1"/>
              <a:t>usrTable</a:t>
            </a:r>
            <a:endParaRPr lang="en-US" altLang="zh-TW" dirty="0"/>
          </a:p>
          <a:p>
            <a:r>
              <a:rPr lang="en-US" altLang="zh-TW" dirty="0"/>
              <a:t>WHERE user = </a:t>
            </a:r>
            <a:r>
              <a:rPr lang="en-US" altLang="zh-TW" dirty="0" smtClean="0"/>
              <a:t>'test'</a:t>
            </a:r>
            <a:endParaRPr lang="en-US" altLang="zh-TW" dirty="0"/>
          </a:p>
          <a:p>
            <a:r>
              <a:rPr lang="en-US" altLang="zh-TW" dirty="0"/>
              <a:t>AND pass = </a:t>
            </a:r>
            <a:r>
              <a:rPr lang="en-US" altLang="zh-TW" dirty="0" smtClean="0"/>
              <a:t>'a' </a:t>
            </a:r>
            <a:r>
              <a:rPr lang="en-US" altLang="zh-TW" dirty="0"/>
              <a:t>OR </a:t>
            </a:r>
            <a:r>
              <a:rPr lang="en-US" altLang="zh-TW" dirty="0" smtClean="0"/>
              <a:t>'a' </a:t>
            </a:r>
            <a:r>
              <a:rPr lang="en-US" altLang="zh-TW" dirty="0"/>
              <a:t>= </a:t>
            </a:r>
            <a:r>
              <a:rPr lang="en-US" altLang="zh-TW" dirty="0" smtClean="0"/>
              <a:t>'a'</a:t>
            </a:r>
            <a:endParaRPr lang="en-US" altLang="zh-TW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setuid</a:t>
            </a:r>
            <a:r>
              <a:rPr lang="en-US" altLang="zh-TW" dirty="0" smtClean="0"/>
              <a:t> program</a:t>
            </a:r>
            <a:endParaRPr lang="zh-TW" altLang="en-US" dirty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passwd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master.passwd</a:t>
            </a:r>
            <a:r>
              <a:rPr lang="en-US" altLang="zh-TW" dirty="0" smtClean="0"/>
              <a:t> is of mode 600 (-</a:t>
            </a:r>
            <a:r>
              <a:rPr lang="en-US" altLang="zh-TW" dirty="0" err="1" smtClean="0"/>
              <a:t>rw</a:t>
            </a:r>
            <a:r>
              <a:rPr lang="en-US" altLang="zh-TW" dirty="0" smtClean="0"/>
              <a:t>-------) !</a:t>
            </a:r>
          </a:p>
          <a:p>
            <a:r>
              <a:rPr lang="en-US" altLang="zh-TW" dirty="0" err="1" smtClean="0"/>
              <a:t>Setuid</a:t>
            </a:r>
            <a:r>
              <a:rPr lang="en-US" altLang="zh-TW" dirty="0" smtClean="0"/>
              <a:t> shell scripts are especially apt to cause security problems</a:t>
            </a:r>
          </a:p>
          <a:p>
            <a:pPr lvl="1"/>
            <a:r>
              <a:rPr lang="en-US" altLang="zh-TW" dirty="0" smtClean="0"/>
              <a:t>Minimize the number of </a:t>
            </a:r>
            <a:r>
              <a:rPr lang="en-US" altLang="zh-TW" dirty="0" err="1" smtClean="0"/>
              <a:t>setuid</a:t>
            </a:r>
            <a:r>
              <a:rPr lang="en-US" altLang="zh-TW" dirty="0" smtClean="0"/>
              <a:t> programs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Disable the </a:t>
            </a:r>
            <a:r>
              <a:rPr lang="en-US" altLang="zh-TW" dirty="0" err="1" smtClean="0"/>
              <a:t>setuid</a:t>
            </a:r>
            <a:r>
              <a:rPr lang="en-US" altLang="zh-TW" dirty="0" smtClean="0"/>
              <a:t> execution on individual filesystems</a:t>
            </a:r>
          </a:p>
          <a:p>
            <a:pPr lvl="2"/>
            <a:r>
              <a:rPr lang="en-US" altLang="zh-TW" dirty="0" smtClean="0">
                <a:solidFill>
                  <a:srgbClr val="FF0000"/>
                </a:solidFill>
              </a:rPr>
              <a:t>-o </a:t>
            </a:r>
            <a:r>
              <a:rPr lang="en-US" altLang="zh-TW" dirty="0" err="1" smtClean="0">
                <a:solidFill>
                  <a:srgbClr val="FF0000"/>
                </a:solidFill>
              </a:rPr>
              <a:t>nosuid</a:t>
            </a:r>
            <a:endParaRPr lang="en-US" altLang="zh-TW" dirty="0" smtClean="0"/>
          </a:p>
          <a:p>
            <a:pPr lvl="1"/>
            <a:endParaRPr lang="zh-TW" altLang="en-US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036638" y="1905000"/>
            <a:ext cx="6286336" cy="7078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-al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/bin/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passwd</a:t>
            </a:r>
            <a:endParaRPr lang="en-US" altLang="zh-TW" sz="20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 root  wheel  8224 Dec  5 22:00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/bin/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passwd</a:t>
            </a:r>
            <a:endParaRPr lang="zh-TW" altLang="en-US" sz="20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531938" y="4267200"/>
            <a:ext cx="4804520" cy="7078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2000"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/>
              <a:t>/</a:t>
            </a:r>
            <a:r>
              <a:rPr lang="en-US" altLang="zh-TW" dirty="0" err="1"/>
              <a:t>usr</a:t>
            </a:r>
            <a:r>
              <a:rPr lang="en-US" altLang="zh-TW" dirty="0"/>
              <a:t>/bin/find / -user root </a:t>
            </a:r>
            <a:r>
              <a:rPr lang="en-US" altLang="zh-TW" dirty="0" smtClean="0"/>
              <a:t>-perm </a:t>
            </a:r>
            <a:r>
              <a:rPr lang="en-US" altLang="zh-TW" dirty="0"/>
              <a:t>-4000 </a:t>
            </a:r>
            <a:r>
              <a:rPr lang="en-US" altLang="zh-TW" dirty="0" smtClean="0"/>
              <a:t>-print </a:t>
            </a:r>
            <a:r>
              <a:rPr lang="en-US" altLang="zh-TW" dirty="0"/>
              <a:t>|</a:t>
            </a:r>
          </a:p>
          <a:p>
            <a:r>
              <a:rPr lang="en-US" altLang="zh-TW" dirty="0"/>
              <a:t>/bin/mail </a:t>
            </a:r>
            <a:r>
              <a:rPr lang="en-US" altLang="zh-TW" dirty="0" smtClean="0"/>
              <a:t>-s "</a:t>
            </a:r>
            <a:r>
              <a:rPr lang="en-US" altLang="zh-TW" dirty="0" err="1" smtClean="0"/>
              <a:t>Setuid</a:t>
            </a:r>
            <a:r>
              <a:rPr lang="en-US" altLang="zh-TW" dirty="0" smtClean="0"/>
              <a:t> </a:t>
            </a:r>
            <a:r>
              <a:rPr lang="en-US" altLang="zh-TW" dirty="0"/>
              <a:t>root </a:t>
            </a:r>
            <a:r>
              <a:rPr lang="en-US" altLang="zh-TW" dirty="0" smtClean="0"/>
              <a:t>files" </a:t>
            </a:r>
            <a:r>
              <a:rPr lang="en-US" altLang="zh-TW" dirty="0"/>
              <a:t>username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Security issues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sz="2000" dirty="0" smtClean="0">
                <a:ea typeface="新細明體" pitchFamily="18" charset="-120"/>
              </a:rPr>
              <a:t>/etc/</a:t>
            </a:r>
            <a:r>
              <a:rPr lang="en-US" altLang="zh-TW" sz="2000" dirty="0" err="1" smtClean="0">
                <a:ea typeface="新細明體" pitchFamily="18" charset="-120"/>
              </a:rPr>
              <a:t>hosts.equiv</a:t>
            </a:r>
            <a:r>
              <a:rPr lang="en-US" altLang="zh-TW" sz="2000" dirty="0" smtClean="0">
                <a:ea typeface="新細明體" pitchFamily="18" charset="-120"/>
              </a:rPr>
              <a:t> and ~/.</a:t>
            </a:r>
            <a:r>
              <a:rPr lang="en-US" altLang="zh-TW" sz="2000" dirty="0" err="1" smtClean="0">
                <a:ea typeface="新細明體" pitchFamily="18" charset="-120"/>
              </a:rPr>
              <a:t>rhosts</a:t>
            </a:r>
            <a:endParaRPr lang="en-US" altLang="zh-TW" sz="2000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sz="2000" dirty="0" smtClean="0">
                <a:ea typeface="新細明體" pitchFamily="18" charset="-120"/>
              </a:rPr>
              <a:t>Trusted remote host and user name DB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Allow user to login (via rlogin) and copy files (</a:t>
            </a:r>
            <a:r>
              <a:rPr lang="en-US" altLang="zh-TW" sz="1800" dirty="0" err="1" smtClean="0">
                <a:ea typeface="新細明體" pitchFamily="18" charset="-120"/>
              </a:rPr>
              <a:t>rcp</a:t>
            </a:r>
            <a:r>
              <a:rPr lang="en-US" altLang="zh-TW" sz="1800" dirty="0" smtClean="0">
                <a:ea typeface="新細明體" pitchFamily="18" charset="-120"/>
              </a:rPr>
              <a:t>) between machines without passwords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sz="1800" dirty="0" smtClean="0">
              <a:ea typeface="新細明體" pitchFamily="18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Format: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Simple: hostname [username]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Complex: [+-][hostname|@</a:t>
            </a:r>
            <a:r>
              <a:rPr lang="en-US" altLang="zh-TW" sz="1600" dirty="0" err="1" smtClean="0">
                <a:ea typeface="新細明體" pitchFamily="18" charset="-120"/>
              </a:rPr>
              <a:t>netgroup</a:t>
            </a:r>
            <a:r>
              <a:rPr lang="en-US" altLang="zh-TW" sz="1600" dirty="0" smtClean="0">
                <a:ea typeface="新細明體" pitchFamily="18" charset="-120"/>
              </a:rPr>
              <a:t>]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zh-TW" sz="1600" dirty="0" smtClean="0">
                <a:ea typeface="新細明體" pitchFamily="18" charset="-120"/>
              </a:rPr>
              <a:t>		     [[+-][username|@</a:t>
            </a:r>
            <a:r>
              <a:rPr lang="en-US" altLang="zh-TW" sz="1600" dirty="0" err="1" smtClean="0">
                <a:ea typeface="新細明體" pitchFamily="18" charset="-120"/>
              </a:rPr>
              <a:t>netgorup</a:t>
            </a:r>
            <a:r>
              <a:rPr lang="en-US" altLang="zh-TW" sz="1600" dirty="0" smtClean="0">
                <a:ea typeface="新細明體" pitchFamily="18" charset="-120"/>
              </a:rPr>
              <a:t>]]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sz="1800" dirty="0" smtClean="0">
              <a:ea typeface="新細明體" pitchFamily="18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800" dirty="0" smtClean="0">
                <a:ea typeface="新細明體" pitchFamily="18" charset="-120"/>
              </a:rPr>
              <a:t>Example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bar.com </a:t>
            </a:r>
            <a:r>
              <a:rPr lang="en-US" altLang="zh-TW" sz="1600" dirty="0" err="1" smtClean="0">
                <a:ea typeface="新細明體" pitchFamily="18" charset="-120"/>
              </a:rPr>
              <a:t>foo</a:t>
            </a:r>
            <a:r>
              <a:rPr lang="en-US" altLang="zh-TW" sz="1600" dirty="0" smtClean="0">
                <a:ea typeface="新細明體" pitchFamily="18" charset="-120"/>
              </a:rPr>
              <a:t>		(trust user </a:t>
            </a:r>
            <a:r>
              <a:rPr lang="en-US" altLang="zh-TW" sz="1600" dirty="0" smtClean="0">
                <a:latin typeface="Verdana"/>
                <a:ea typeface="新細明體" pitchFamily="18" charset="-120"/>
              </a:rPr>
              <a:t>“</a:t>
            </a:r>
            <a:r>
              <a:rPr lang="en-US" altLang="zh-TW" sz="1600" dirty="0" err="1" smtClean="0">
                <a:ea typeface="新細明體" pitchFamily="18" charset="-120"/>
              </a:rPr>
              <a:t>foo</a:t>
            </a:r>
            <a:r>
              <a:rPr lang="en-US" altLang="zh-TW" sz="1600" dirty="0" smtClean="0">
                <a:latin typeface="Verdana"/>
                <a:ea typeface="新細明體" pitchFamily="18" charset="-120"/>
              </a:rPr>
              <a:t>”</a:t>
            </a:r>
            <a:r>
              <a:rPr lang="en-US" altLang="zh-TW" sz="1600" dirty="0" smtClean="0">
                <a:ea typeface="新細明體" pitchFamily="18" charset="-120"/>
              </a:rPr>
              <a:t> from host </a:t>
            </a:r>
            <a:r>
              <a:rPr lang="en-US" altLang="zh-TW" sz="1600" dirty="0" smtClean="0">
                <a:latin typeface="Verdana"/>
                <a:ea typeface="新細明體" pitchFamily="18" charset="-120"/>
              </a:rPr>
              <a:t>“</a:t>
            </a:r>
            <a:r>
              <a:rPr lang="en-US" altLang="zh-TW" sz="1600" dirty="0" smtClean="0">
                <a:ea typeface="新細明體" pitchFamily="18" charset="-120"/>
              </a:rPr>
              <a:t>bar.com</a:t>
            </a:r>
            <a:r>
              <a:rPr lang="en-US" altLang="zh-TW" sz="1600" dirty="0" smtClean="0">
                <a:latin typeface="Verdana"/>
                <a:ea typeface="新細明體" pitchFamily="18" charset="-120"/>
              </a:rPr>
              <a:t>”</a:t>
            </a:r>
            <a:r>
              <a:rPr lang="en-US" altLang="zh-TW" sz="1600" dirty="0" smtClean="0">
                <a:ea typeface="新細明體" pitchFamily="18" charset="-120"/>
              </a:rPr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+@</a:t>
            </a:r>
            <a:r>
              <a:rPr lang="en-US" altLang="zh-TW" sz="1600" dirty="0" err="1" smtClean="0">
                <a:ea typeface="新細明體" pitchFamily="18" charset="-120"/>
              </a:rPr>
              <a:t>adm_cs_cc</a:t>
            </a:r>
            <a:r>
              <a:rPr lang="en-US" altLang="zh-TW" sz="1600" dirty="0" smtClean="0">
                <a:ea typeface="新細明體" pitchFamily="18" charset="-120"/>
              </a:rPr>
              <a:t>		(trust all from </a:t>
            </a:r>
            <a:r>
              <a:rPr lang="en-US" altLang="zh-TW" sz="1600" dirty="0" err="1" smtClean="0">
                <a:ea typeface="新細明體" pitchFamily="18" charset="-120"/>
              </a:rPr>
              <a:t>amd_cs_cc</a:t>
            </a:r>
            <a:r>
              <a:rPr lang="en-US" altLang="zh-TW" sz="1600" dirty="0" smtClean="0">
                <a:ea typeface="新細明體" pitchFamily="18" charset="-120"/>
              </a:rPr>
              <a:t> group)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600" dirty="0" smtClean="0">
                <a:ea typeface="新細明體" pitchFamily="18" charset="-120"/>
              </a:rPr>
              <a:t>+@</a:t>
            </a:r>
            <a:r>
              <a:rPr lang="en-US" altLang="zh-TW" sz="1600" dirty="0" err="1" smtClean="0">
                <a:ea typeface="新細明體" pitchFamily="18" charset="-120"/>
              </a:rPr>
              <a:t>adm_cs_cc</a:t>
            </a:r>
            <a:r>
              <a:rPr lang="en-US" altLang="zh-TW" sz="1600" dirty="0" smtClean="0">
                <a:ea typeface="新細明體" pitchFamily="18" charset="-120"/>
              </a:rPr>
              <a:t> -@</a:t>
            </a:r>
            <a:r>
              <a:rPr lang="en-US" altLang="zh-TW" sz="1600" dirty="0" err="1" smtClean="0">
                <a:ea typeface="新細明體" pitchFamily="18" charset="-120"/>
              </a:rPr>
              <a:t>chwong</a:t>
            </a:r>
            <a:endParaRPr lang="en-US" altLang="zh-TW" sz="1600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sz="2000" dirty="0" smtClean="0"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sz="2000" dirty="0" smtClean="0">
                <a:solidFill>
                  <a:srgbClr val="FF0000"/>
                </a:solidFill>
                <a:ea typeface="新細明體" pitchFamily="18" charset="-120"/>
              </a:rPr>
              <a:t>Do not use this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Why not </a:t>
            </a:r>
            <a:r>
              <a:rPr lang="en-US" altLang="zh-TW" dirty="0" err="1" smtClean="0"/>
              <a:t>su</a:t>
            </a:r>
            <a:r>
              <a:rPr lang="en-US" altLang="zh-TW" dirty="0" smtClean="0"/>
              <a:t> nor </a:t>
            </a:r>
            <a:r>
              <a:rPr lang="en-US" altLang="zh-TW" dirty="0" err="1" smtClean="0"/>
              <a:t>sudo</a:t>
            </a:r>
            <a:r>
              <a:rPr lang="en-US" altLang="zh-TW" dirty="0" smtClean="0"/>
              <a:t>?</a:t>
            </a:r>
            <a:endParaRPr lang="zh-TW" altLang="en-US" dirty="0" smtClean="0"/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Becoming other users</a:t>
            </a:r>
          </a:p>
          <a:p>
            <a:pPr lvl="1" eaLnBrk="1" hangingPunct="1"/>
            <a:r>
              <a:rPr lang="en-US" altLang="zh-TW" dirty="0" smtClean="0"/>
              <a:t>A pseudo-user  for services, sometimes shared by multiple users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r>
              <a:rPr lang="en-US" altLang="zh-TW" dirty="0" err="1" smtClean="0"/>
              <a:t>sudo</a:t>
            </a:r>
            <a:r>
              <a:rPr lang="en-US" altLang="zh-TW" dirty="0" smtClean="0"/>
              <a:t> -u news -s       (?)</a:t>
            </a:r>
          </a:p>
          <a:p>
            <a:pPr lvl="1" eaLnBrk="1" hangingPunct="1"/>
            <a:r>
              <a:rPr lang="en-US" altLang="zh-TW" dirty="0" smtClean="0"/>
              <a:t>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inetd.conf</a:t>
            </a:r>
            <a:endParaRPr lang="en-US" altLang="zh-TW" dirty="0" smtClean="0"/>
          </a:p>
          <a:p>
            <a:pPr lvl="2" eaLnBrk="1" hangingPunct="1"/>
            <a:r>
              <a:rPr lang="en-US" altLang="zh-TW" dirty="0" smtClean="0"/>
              <a:t>login stream </a:t>
            </a:r>
            <a:r>
              <a:rPr lang="en-US" altLang="zh-TW" dirty="0" err="1" smtClean="0"/>
              <a:t>tcp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nowait</a:t>
            </a:r>
            <a:r>
              <a:rPr lang="en-US" altLang="zh-TW" dirty="0" smtClean="0"/>
              <a:t> root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libexec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rlogind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rlogind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~</a:t>
            </a:r>
            <a:r>
              <a:rPr lang="en-US" altLang="zh-TW" dirty="0" err="1" smtClean="0"/>
              <a:t>notftpadm</a:t>
            </a:r>
            <a:r>
              <a:rPr lang="en-US" altLang="zh-TW" dirty="0" smtClean="0"/>
              <a:t>/.</a:t>
            </a:r>
            <a:r>
              <a:rPr lang="en-US" altLang="zh-TW" dirty="0" err="1" smtClean="0"/>
              <a:t>rhosts</a:t>
            </a:r>
            <a:endParaRPr lang="en-US" altLang="zh-TW" dirty="0" smtClean="0"/>
          </a:p>
          <a:p>
            <a:pPr lvl="2" eaLnBrk="1" hangingPunct="1"/>
            <a:r>
              <a:rPr lang="en-US" altLang="zh-TW" dirty="0" smtClean="0"/>
              <a:t>localhost </a:t>
            </a:r>
            <a:r>
              <a:rPr lang="en-US" altLang="zh-TW" dirty="0" err="1" smtClean="0"/>
              <a:t>wangyr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rlogin -l news localhost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2609850" y="2386013"/>
            <a:ext cx="2727325" cy="738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 dirty="0" err="1">
                <a:latin typeface="+mn-lt"/>
              </a:rPr>
              <a:t>User_Alias</a:t>
            </a:r>
            <a:r>
              <a:rPr lang="en-US" altLang="zh-TW" sz="1400" dirty="0">
                <a:latin typeface="+mn-lt"/>
              </a:rPr>
              <a:t> </a:t>
            </a:r>
            <a:r>
              <a:rPr lang="en-US" altLang="zh-TW" sz="1400" dirty="0" err="1">
                <a:latin typeface="+mn-lt"/>
              </a:rPr>
              <a:t>newsTA</a:t>
            </a:r>
            <a:r>
              <a:rPr lang="en-US" altLang="zh-TW" sz="1400" dirty="0">
                <a:latin typeface="+mn-lt"/>
              </a:rPr>
              <a:t>=</a:t>
            </a:r>
            <a:r>
              <a:rPr lang="en-US" altLang="zh-TW" sz="1400" dirty="0" err="1">
                <a:latin typeface="+mn-lt"/>
              </a:rPr>
              <a:t>wangyr</a:t>
            </a:r>
            <a:endParaRPr lang="en-US" altLang="zh-TW" sz="1400" dirty="0">
              <a:latin typeface="+mn-lt"/>
            </a:endParaRPr>
          </a:p>
          <a:p>
            <a:pPr>
              <a:defRPr/>
            </a:pPr>
            <a:r>
              <a:rPr lang="en-US" altLang="zh-TW" sz="1400" dirty="0" err="1">
                <a:latin typeface="+mn-lt"/>
              </a:rPr>
              <a:t>Runas_Alias</a:t>
            </a:r>
            <a:r>
              <a:rPr lang="en-US" altLang="zh-TW" sz="1400" dirty="0">
                <a:latin typeface="+mn-lt"/>
              </a:rPr>
              <a:t> NEWSADM=news</a:t>
            </a:r>
          </a:p>
          <a:p>
            <a:pPr>
              <a:defRPr/>
            </a:pPr>
            <a:r>
              <a:rPr lang="en-US" altLang="zh-TW" sz="1400" dirty="0" err="1">
                <a:latin typeface="+mn-lt"/>
              </a:rPr>
              <a:t>newsTA</a:t>
            </a:r>
            <a:r>
              <a:rPr lang="en-US" altLang="zh-TW" sz="1400" dirty="0">
                <a:latin typeface="+mn-lt"/>
              </a:rPr>
              <a:t>  ALL=(NEWSADM) ALL</a:t>
            </a:r>
          </a:p>
        </p:txBody>
      </p:sp>
      <p:sp>
        <p:nvSpPr>
          <p:cNvPr id="21509" name="TextBox 3"/>
          <p:cNvSpPr txBox="1">
            <a:spLocks noChangeArrowheads="1"/>
          </p:cNvSpPr>
          <p:nvPr/>
        </p:nvSpPr>
        <p:spPr bwMode="auto">
          <a:xfrm>
            <a:off x="5029200" y="3429000"/>
            <a:ext cx="1120775" cy="36988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chemeClr val="bg1"/>
                </a:solidFill>
              </a:rPr>
              <a:t>Too dirty!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Security Advisories</a:t>
            </a:r>
            <a:endParaRPr lang="zh-TW" altLang="en-US" dirty="0" smtClean="0"/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hlinkClick r:id="rId2"/>
              </a:rPr>
              <a:t>http://www.freebsd.org/security/advisories.html</a:t>
            </a:r>
            <a:endParaRPr lang="zh-TW" altLang="en-US" dirty="0" smtClean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124075"/>
            <a:ext cx="8505825" cy="2286000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 bwMode="auto">
          <a:xfrm>
            <a:off x="609600" y="3733800"/>
            <a:ext cx="3048000" cy="720725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Security tools</a:t>
            </a:r>
            <a:endParaRPr lang="zh-TW" altLang="en-US" dirty="0" smtClean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nmap</a:t>
            </a:r>
          </a:p>
          <a:p>
            <a:pPr eaLnBrk="1" hangingPunct="1"/>
            <a:r>
              <a:rPr lang="en-US" altLang="zh-TW" smtClean="0"/>
              <a:t>john, crack</a:t>
            </a:r>
          </a:p>
          <a:p>
            <a:pPr eaLnBrk="1" hangingPunct="1"/>
            <a:r>
              <a:rPr lang="en-US" altLang="zh-TW" smtClean="0"/>
              <a:t>PGP</a:t>
            </a:r>
          </a:p>
          <a:p>
            <a:pPr eaLnBrk="1" hangingPunct="1"/>
            <a:r>
              <a:rPr lang="en-US" altLang="zh-TW" smtClean="0"/>
              <a:t>CA</a:t>
            </a:r>
          </a:p>
          <a:p>
            <a:pPr eaLnBrk="1" hangingPunct="1"/>
            <a:r>
              <a:rPr lang="en-US" altLang="zh-TW" smtClean="0"/>
              <a:t>…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Firewall</a:t>
            </a:r>
          </a:p>
          <a:p>
            <a:pPr eaLnBrk="1" hangingPunct="1"/>
            <a:r>
              <a:rPr lang="en-US" altLang="zh-TW" smtClean="0"/>
              <a:t>TCP Wrapper</a:t>
            </a:r>
          </a:p>
          <a:p>
            <a:pPr eaLnBrk="1" hangingPunct="1"/>
            <a:r>
              <a:rPr lang="en-US" altLang="zh-TW" smtClean="0"/>
              <a:t>…</a:t>
            </a:r>
          </a:p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TCP Wrapper</a:t>
            </a:r>
            <a:endParaRPr lang="zh-TW" altLang="en-US" dirty="0" smtClean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There are something that a firewall will not handle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</a:rPr>
              <a:t>Sending text back to the source</a:t>
            </a:r>
          </a:p>
          <a:p>
            <a:pPr lvl="1"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TCP wrapper</a:t>
            </a:r>
          </a:p>
          <a:p>
            <a:pPr lvl="1" eaLnBrk="1" hangingPunct="1"/>
            <a:r>
              <a:rPr lang="en-US" altLang="zh-TW" smtClean="0"/>
              <a:t>Extend the abilities of </a:t>
            </a:r>
            <a:r>
              <a:rPr lang="en-US" altLang="zh-TW" smtClean="0">
                <a:solidFill>
                  <a:srgbClr val="FF0000"/>
                </a:solidFill>
              </a:rPr>
              <a:t>inetd</a:t>
            </a:r>
          </a:p>
          <a:p>
            <a:pPr lvl="2" eaLnBrk="1" hangingPunct="1"/>
            <a:r>
              <a:rPr lang="en-US" altLang="zh-TW" smtClean="0"/>
              <a:t>Provide support for every server daemon under its control</a:t>
            </a:r>
          </a:p>
          <a:p>
            <a:pPr lvl="1" eaLnBrk="1" hangingPunct="1"/>
            <a:r>
              <a:rPr lang="en-US" altLang="zh-TW" smtClean="0"/>
              <a:t>Logging support</a:t>
            </a:r>
          </a:p>
          <a:p>
            <a:pPr lvl="1" eaLnBrk="1" hangingPunct="1"/>
            <a:r>
              <a:rPr lang="en-US" altLang="zh-TW" smtClean="0"/>
              <a:t>Return message </a:t>
            </a:r>
          </a:p>
          <a:p>
            <a:pPr lvl="1" eaLnBrk="1" hangingPunct="1"/>
            <a:r>
              <a:rPr lang="en-US" altLang="zh-TW" smtClean="0"/>
              <a:t>Permit a daemon to only accept internal connetions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TCP Wrapper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TCP Wrapper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Provide support for every server daemon under its control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24580" name="Picture 4" descr="wrap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029200" cy="323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TCP Wrapper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To see what daemons are controlled by inetd, see /etc/inetd.conf</a:t>
            </a: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TCP wrapper should not be considered a replacement of a good firewall. Instead, it should be used in conjunction with a firewall or other security tools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089316" y="2209800"/>
            <a:ext cx="6965368" cy="255454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#ftp    stream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tcp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root   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ftpd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ftpd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-l</a:t>
            </a: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#ftp    stream  tcp6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root   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ftpd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ftpd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-l</a:t>
            </a: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#telnet stream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tcp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root   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telnetd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telnetd</a:t>
            </a:r>
            <a:endParaRPr lang="en-US" altLang="zh-TW" sz="20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#telnet stream  tcp6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root   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telnetd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telnetd</a:t>
            </a:r>
            <a:endParaRPr lang="en-US" altLang="zh-TW" sz="20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shell  stream  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tcp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     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  root     /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rshd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       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rshd</a:t>
            </a:r>
            <a:endParaRPr lang="en-US" altLang="zh-TW" sz="2000" i="1" dirty="0">
              <a:solidFill>
                <a:srgbClr val="FFFF00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#shell  stream  tcp6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root   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rshd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rshd</a:t>
            </a:r>
            <a:endParaRPr lang="en-US" altLang="zh-TW" sz="20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login  stream  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tcp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     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  root     /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rlogind</a:t>
            </a:r>
            <a:r>
              <a:rPr lang="en-US" altLang="zh-TW" sz="2000" i="1" dirty="0">
                <a:solidFill>
                  <a:srgbClr val="FFFF00"/>
                </a:solidFill>
                <a:latin typeface="+mn-lt"/>
                <a:ea typeface="細明體" pitchFamily="49" charset="-120"/>
              </a:rPr>
              <a:t>    </a:t>
            </a:r>
            <a:r>
              <a:rPr lang="en-US" altLang="zh-TW" sz="2000" i="1" dirty="0" err="1">
                <a:solidFill>
                  <a:srgbClr val="FFFF00"/>
                </a:solidFill>
                <a:latin typeface="+mn-lt"/>
                <a:ea typeface="細明體" pitchFamily="49" charset="-120"/>
              </a:rPr>
              <a:t>rlogind</a:t>
            </a:r>
            <a:endParaRPr lang="en-US" altLang="zh-TW" sz="2000" i="1" dirty="0">
              <a:solidFill>
                <a:srgbClr val="FFFF00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#login  stream  tcp6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nowait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root    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rlogind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rlogind</a:t>
            </a:r>
            <a:endParaRPr lang="en-US" altLang="zh-TW" sz="20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TCP Wrapper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15200" cy="48768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To use TCP wrapper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zh-TW" dirty="0" err="1" smtClean="0">
                <a:ea typeface="新細明體" pitchFamily="18" charset="-120"/>
              </a:rPr>
              <a:t>inetd</a:t>
            </a:r>
            <a:r>
              <a:rPr lang="en-US" altLang="zh-TW" dirty="0" smtClean="0">
                <a:ea typeface="新細明體" pitchFamily="18" charset="-120"/>
              </a:rPr>
              <a:t> daemon must start up with </a:t>
            </a:r>
            <a:r>
              <a:rPr lang="en-US" altLang="zh-TW" dirty="0" smtClean="0">
                <a:latin typeface="Times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-</a:t>
            </a:r>
            <a:r>
              <a:rPr lang="en-US" altLang="zh-TW" dirty="0" err="1" smtClean="0">
                <a:ea typeface="新細明體" pitchFamily="18" charset="-120"/>
              </a:rPr>
              <a:t>Ww</a:t>
            </a:r>
            <a:r>
              <a:rPr lang="en-US" altLang="zh-TW" dirty="0" smtClean="0">
                <a:latin typeface="Times"/>
                <a:ea typeface="新細明體" pitchFamily="18" charset="-120"/>
              </a:rPr>
              <a:t>”</a:t>
            </a:r>
            <a:r>
              <a:rPr lang="en-US" altLang="zh-TW" dirty="0" smtClean="0">
                <a:ea typeface="新細明體" pitchFamily="18" charset="-120"/>
              </a:rPr>
              <a:t> option (default)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TW" dirty="0" smtClean="0">
                <a:ea typeface="新細明體" pitchFamily="18" charset="-120"/>
              </a:rPr>
              <a:t>	Or edit /etc/</a:t>
            </a:r>
            <a:r>
              <a:rPr lang="en-US" altLang="zh-TW" dirty="0" err="1" smtClean="0">
                <a:ea typeface="新細明體" pitchFamily="18" charset="-120"/>
              </a:rPr>
              <a:t>rc.conf</a:t>
            </a:r>
            <a:r>
              <a:rPr lang="en-US" altLang="zh-TW" dirty="0" smtClean="0">
                <a:ea typeface="新細明體" pitchFamily="18" charset="-120"/>
              </a:rPr>
              <a:t> </a:t>
            </a:r>
          </a:p>
          <a:p>
            <a:pPr marL="838200" lvl="1" indent="-381000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838200" lvl="1" indent="-381000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FF0000"/>
                </a:solidFill>
                <a:ea typeface="新細明體" pitchFamily="18" charset="-120"/>
              </a:rPr>
              <a:t>Edit /etc/</a:t>
            </a:r>
            <a:r>
              <a:rPr lang="en-US" altLang="zh-TW" dirty="0" err="1" smtClean="0">
                <a:solidFill>
                  <a:srgbClr val="FF0000"/>
                </a:solidFill>
                <a:ea typeface="新細明體" pitchFamily="18" charset="-120"/>
              </a:rPr>
              <a:t>hosts.allow</a:t>
            </a:r>
            <a:endParaRPr lang="en-US" altLang="zh-TW" dirty="0" smtClean="0">
              <a:solidFill>
                <a:srgbClr val="FF0000"/>
              </a:solidFill>
              <a:ea typeface="新細明體" pitchFamily="18" charset="-120"/>
            </a:endParaRPr>
          </a:p>
          <a:p>
            <a:pPr marL="1257300" lvl="2" indent="-342900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Format:</a:t>
            </a:r>
          </a:p>
          <a:p>
            <a:pPr marL="1257300" lvl="2" indent="-3429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zh-TW" dirty="0" smtClean="0">
                <a:ea typeface="新細明體" pitchFamily="18" charset="-120"/>
              </a:rPr>
              <a:t>	</a:t>
            </a:r>
            <a:r>
              <a:rPr lang="en-US" altLang="zh-TW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daemon:address:action</a:t>
            </a:r>
            <a:endParaRPr lang="en-US" altLang="zh-TW" u="sng" dirty="0" smtClean="0">
              <a:effectLst>
                <a:outerShdw blurRad="38100" dist="38100" dir="2700000" algn="tl">
                  <a:srgbClr val="C0C0C0"/>
                </a:outerShdw>
              </a:effectLst>
              <a:ea typeface="新細明體" pitchFamily="18" charset="-120"/>
            </a:endParaRPr>
          </a:p>
          <a:p>
            <a:pPr marL="1676400" lvl="3" indent="-304800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1676400" lvl="3" indent="-304800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daemon is the daemon name which </a:t>
            </a:r>
            <a:r>
              <a:rPr lang="en-US" altLang="zh-TW" dirty="0" err="1" smtClean="0">
                <a:ea typeface="新細明體" pitchFamily="18" charset="-120"/>
              </a:rPr>
              <a:t>inetd</a:t>
            </a:r>
            <a:r>
              <a:rPr lang="en-US" altLang="zh-TW" dirty="0" smtClean="0">
                <a:ea typeface="新細明體" pitchFamily="18" charset="-120"/>
              </a:rPr>
              <a:t> started</a:t>
            </a:r>
          </a:p>
          <a:p>
            <a:pPr marL="1676400" lvl="3" indent="-304800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address can be hostname, IPv4 </a:t>
            </a:r>
            <a:r>
              <a:rPr lang="en-US" altLang="zh-TW" dirty="0" err="1" smtClean="0">
                <a:ea typeface="新細明體" pitchFamily="18" charset="-120"/>
              </a:rPr>
              <a:t>addr</a:t>
            </a:r>
            <a:r>
              <a:rPr lang="en-US" altLang="zh-TW" dirty="0" smtClean="0">
                <a:ea typeface="新細明體" pitchFamily="18" charset="-120"/>
              </a:rPr>
              <a:t>, IPv6 </a:t>
            </a:r>
            <a:r>
              <a:rPr lang="en-US" altLang="zh-TW" dirty="0" err="1" smtClean="0">
                <a:ea typeface="新細明體" pitchFamily="18" charset="-120"/>
              </a:rPr>
              <a:t>addr</a:t>
            </a:r>
            <a:endParaRPr lang="en-US" altLang="zh-TW" dirty="0" smtClean="0">
              <a:ea typeface="新細明體" pitchFamily="18" charset="-120"/>
            </a:endParaRPr>
          </a:p>
          <a:p>
            <a:pPr marL="1676400" lvl="3" indent="-304800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action can be 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allow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”</a:t>
            </a:r>
            <a:r>
              <a:rPr lang="en-US" altLang="zh-TW" dirty="0" smtClean="0">
                <a:ea typeface="新細明體" pitchFamily="18" charset="-120"/>
              </a:rPr>
              <a:t> or 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deny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”</a:t>
            </a:r>
            <a:endParaRPr lang="en-US" altLang="zh-TW" dirty="0" smtClean="0">
              <a:ea typeface="新細明體" pitchFamily="18" charset="-120"/>
            </a:endParaRPr>
          </a:p>
          <a:p>
            <a:pPr marL="1676400" lvl="3" indent="-304800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1676400" lvl="3" indent="-304800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pitchFamily="18" charset="-120"/>
              </a:rPr>
              <a:t>Keyword 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“</a:t>
            </a:r>
            <a:r>
              <a:rPr lang="en-US" altLang="zh-TW" dirty="0" smtClean="0">
                <a:ea typeface="新細明體" pitchFamily="18" charset="-120"/>
              </a:rPr>
              <a:t>ALL</a:t>
            </a:r>
            <a:r>
              <a:rPr lang="en-US" altLang="zh-TW" dirty="0" smtClean="0">
                <a:latin typeface="Verdana"/>
                <a:ea typeface="新細明體" pitchFamily="18" charset="-120"/>
              </a:rPr>
              <a:t>”</a:t>
            </a:r>
            <a:r>
              <a:rPr lang="en-US" altLang="zh-TW" dirty="0" smtClean="0">
                <a:ea typeface="新細明體" pitchFamily="18" charset="-120"/>
              </a:rPr>
              <a:t> can be used in daemon and address fields to means everything		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365625" y="2209800"/>
            <a:ext cx="2331087" cy="707886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inetd_enable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="YES"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inetd_flags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="-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wW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"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/etc/</a:t>
            </a:r>
            <a:r>
              <a:rPr lang="en-US" altLang="zh-TW" dirty="0" err="1" smtClean="0">
                <a:ea typeface="新細明體" pitchFamily="18" charset="-120"/>
              </a:rPr>
              <a:t>hosts.allow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First rule match semantic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Meaning that the configuration file is scanned in ascending order for a matching rule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When a match is found, the rule is applied and the search process will stop 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152525" y="3733800"/>
            <a:ext cx="7327647" cy="2862322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ALL :    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localhost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,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loghost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@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adm_cc_cs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allow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ptelnetd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pftpd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sshd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 @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sun_cc_cs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, @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bsd_cc_cs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, @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linux_cc_cs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allow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ptelnetd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pftpd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sshd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zeiss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,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chbsd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,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sabsd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allow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identd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 ALL : allow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portmap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 140.113.17. ALL : allow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sendmail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ALL : allow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rpc.rstatd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@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all_cc_cs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140.113.17.203: allow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rpc.rusersd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@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all_cc_cs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140.113.17.203: allow</a:t>
            </a:r>
          </a:p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ALL : ALL : deny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/etc/</a:t>
            </a:r>
            <a:r>
              <a:rPr lang="en-US" altLang="zh-TW" dirty="0" err="1" smtClean="0">
                <a:ea typeface="新細明體" pitchFamily="18" charset="-120"/>
              </a:rPr>
              <a:t>hosts.allow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Advance configuration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External commands (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twist option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twist will be called to execute a shell command or script</a:t>
            </a: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External commands (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spawn option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spawn is like twist, but it will not send a reply back to the client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600200" y="2655888"/>
            <a:ext cx="6294672" cy="1200329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 The rest of the daemons are protected.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telnet : ALL \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: severity auth.info \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: twist /bin/echo "You are not welcome to use %d from %h."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600200" y="4800600"/>
            <a:ext cx="6294672" cy="1477328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+mn-lt"/>
                <a:ea typeface="細明體" pitchFamily="49" charset="-120"/>
              </a:defRPr>
            </a:lvl1pPr>
          </a:lstStyle>
          <a:p>
            <a:r>
              <a:rPr lang="en-US" altLang="zh-TW" dirty="0"/>
              <a:t># We do not allow connections from example.com:</a:t>
            </a:r>
          </a:p>
          <a:p>
            <a:r>
              <a:rPr lang="en-US" altLang="zh-TW" dirty="0"/>
              <a:t>ALL : .</a:t>
            </a:r>
            <a:r>
              <a:rPr lang="en-US" altLang="zh-TW" dirty="0" err="1"/>
              <a:t>example.com</a:t>
            </a:r>
            <a:r>
              <a:rPr lang="en-US" altLang="zh-TW" dirty="0"/>
              <a:t> \</a:t>
            </a:r>
          </a:p>
          <a:p>
            <a:r>
              <a:rPr lang="en-US" altLang="zh-TW" dirty="0"/>
              <a:t>      : spawn (/bin/echo %a from %h attempted to access %d &gt;&gt; \</a:t>
            </a:r>
          </a:p>
          <a:p>
            <a:r>
              <a:rPr lang="en-US" altLang="zh-TW" dirty="0"/>
              <a:t>      /</a:t>
            </a:r>
            <a:r>
              <a:rPr lang="en-US" altLang="zh-TW" dirty="0" err="1"/>
              <a:t>var</a:t>
            </a:r>
            <a:r>
              <a:rPr lang="en-US" altLang="zh-TW" dirty="0"/>
              <a:t>/log/connections.log) \</a:t>
            </a:r>
          </a:p>
          <a:p>
            <a:r>
              <a:rPr lang="en-US" altLang="zh-TW" dirty="0"/>
              <a:t>      : deny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/etc/</a:t>
            </a:r>
            <a:r>
              <a:rPr lang="en-US" altLang="zh-TW" dirty="0" err="1" smtClean="0">
                <a:ea typeface="新細明體" pitchFamily="18" charset="-120"/>
              </a:rPr>
              <a:t>hosts.allow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Wildcard (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PARANOID</a:t>
            </a:r>
            <a:r>
              <a:rPr lang="en-US" altLang="zh-TW" smtClean="0">
                <a:ea typeface="新細明體" panose="02020500000000000000" pitchFamily="18" charset="-120"/>
              </a:rPr>
              <a:t> option)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Match any connection that is made from an IP address that differs from its hostname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See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man 5 hosts_access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man 5 hosts_options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905000" y="2514600"/>
            <a:ext cx="5069016" cy="707886"/>
          </a:xfrm>
          <a:prstGeom prst="rect">
            <a:avLst/>
          </a:prstGeom>
          <a:solidFill>
            <a:schemeClr val="bg2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# Block possibly spoofed requests to </a:t>
            </a: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sendmail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: </a:t>
            </a:r>
          </a:p>
          <a:p>
            <a:pPr>
              <a:defRPr/>
            </a:pPr>
            <a:r>
              <a:rPr lang="en-US" altLang="zh-TW" sz="20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sendmail</a:t>
            </a:r>
            <a:r>
              <a:rPr lang="en-US" altLang="zh-TW" sz="20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: PARANOID : deny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When you perform any change.</a:t>
            </a:r>
            <a:endParaRPr lang="zh-TW" altLang="en-US" dirty="0" smtClean="0">
              <a:ea typeface="新細明體" charset="-12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76825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Philosophy of  SA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Know how things 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really work.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Plan it before you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 do it.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Make it reversible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Make changes 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incrementally.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Test before you 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unleash it .</a:t>
            </a:r>
          </a:p>
        </p:txBody>
      </p:sp>
      <p:pic>
        <p:nvPicPr>
          <p:cNvPr id="30724" name="Picture 4" descr="Changeflow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1125538"/>
            <a:ext cx="4270375" cy="535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</a:t>
            </a:r>
            <a:endParaRPr lang="zh-TW" altLang="en-US" dirty="0"/>
          </a:p>
        </p:txBody>
      </p:sp>
      <p:sp>
        <p:nvSpPr>
          <p:cNvPr id="27651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495145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FreeBSD Security Advisories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Advisory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Security information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Where to find it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Web page (Security Advisories Channel)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  <a:hlinkClick r:id="rId2"/>
              </a:rPr>
              <a:t>http://www.freebsd.org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124200"/>
            <a:ext cx="4191000" cy="35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橢圓 1"/>
          <p:cNvSpPr/>
          <p:nvPr/>
        </p:nvSpPr>
        <p:spPr bwMode="auto">
          <a:xfrm>
            <a:off x="7162800" y="5562600"/>
            <a:ext cx="1219200" cy="914400"/>
          </a:xfrm>
          <a:prstGeom prst="ellipse">
            <a:avLst/>
          </a:prstGeom>
          <a:noFill/>
          <a:ln w="1905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System Security Hardening Options</a:t>
            </a:r>
            <a:r>
              <a:rPr lang="zh-TW" altLang="en-US" dirty="0" smtClean="0"/>
              <a:t> </a:t>
            </a:r>
            <a:r>
              <a:rPr lang="en-US" altLang="zh-TW" dirty="0" smtClean="0"/>
              <a:t>(1/3)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Include </a:t>
            </a:r>
            <a:r>
              <a:rPr lang="en-US" altLang="zh-TW" dirty="0"/>
              <a:t>various system hardening options during installation </a:t>
            </a:r>
            <a:r>
              <a:rPr lang="en-US" altLang="zh-TW" dirty="0" smtClean="0"/>
              <a:t>since FreeBSD 11.0-RELEASE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/>
              <a:t>/</a:t>
            </a:r>
            <a:r>
              <a:rPr lang="en-US" altLang="zh-TW" dirty="0" err="1"/>
              <a:t>usr</a:t>
            </a:r>
            <a:r>
              <a:rPr lang="en-US" altLang="zh-TW" dirty="0"/>
              <a:t>/</a:t>
            </a:r>
            <a:r>
              <a:rPr lang="en-US" altLang="zh-TW" dirty="0" err="1"/>
              <a:t>src</a:t>
            </a:r>
            <a:r>
              <a:rPr lang="en-US" altLang="zh-TW" dirty="0"/>
              <a:t>/</a:t>
            </a:r>
            <a:r>
              <a:rPr lang="en-US" altLang="zh-TW" dirty="0" err="1"/>
              <a:t>usr.sbin</a:t>
            </a:r>
            <a:r>
              <a:rPr lang="en-US" altLang="zh-TW" dirty="0"/>
              <a:t>/</a:t>
            </a:r>
            <a:r>
              <a:rPr lang="en-US" altLang="zh-TW" dirty="0" err="1"/>
              <a:t>bsdinstall</a:t>
            </a:r>
            <a:r>
              <a:rPr lang="en-US" altLang="zh-TW" dirty="0"/>
              <a:t>/scripts/hardening</a:t>
            </a:r>
            <a:endParaRPr lang="zh-TW" altLang="en-US" dirty="0"/>
          </a:p>
        </p:txBody>
      </p:sp>
      <p:pic>
        <p:nvPicPr>
          <p:cNvPr id="4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09800"/>
            <a:ext cx="68580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19263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System Security Hardening Options</a:t>
            </a:r>
            <a:r>
              <a:rPr lang="zh-TW" altLang="en-US" dirty="0"/>
              <a:t> </a:t>
            </a:r>
            <a:r>
              <a:rPr lang="en-US" altLang="zh-TW" dirty="0" smtClean="0"/>
              <a:t>(2/3)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/>
              <a:t>Hide processes running as other </a:t>
            </a:r>
            <a:r>
              <a:rPr lang="en-US" altLang="zh-TW" sz="2000" dirty="0" smtClean="0"/>
              <a:t>users</a:t>
            </a:r>
          </a:p>
          <a:p>
            <a:pPr lvl="1"/>
            <a:r>
              <a:rPr lang="en-US" altLang="zh-TW" sz="1800" dirty="0" err="1" smtClean="0"/>
              <a:t>security.bsd.see_other_uids</a:t>
            </a:r>
            <a:r>
              <a:rPr lang="en-US" altLang="zh-TW" sz="1800" dirty="0" smtClean="0"/>
              <a:t>=0</a:t>
            </a:r>
          </a:p>
          <a:p>
            <a:pPr lvl="1"/>
            <a:r>
              <a:rPr lang="en-US" altLang="zh-TW" sz="1800" dirty="0"/>
              <a:t>Type: Integer, Default: </a:t>
            </a:r>
            <a:r>
              <a:rPr lang="en-US" altLang="zh-TW" sz="1800" dirty="0" smtClean="0"/>
              <a:t>1</a:t>
            </a:r>
          </a:p>
          <a:p>
            <a:r>
              <a:rPr lang="en-US" altLang="zh-TW" sz="2000" dirty="0" smtClean="0"/>
              <a:t>Hide </a:t>
            </a:r>
            <a:r>
              <a:rPr lang="en-US" altLang="zh-TW" sz="2000" dirty="0"/>
              <a:t>processes running as other </a:t>
            </a:r>
            <a:r>
              <a:rPr lang="en-US" altLang="zh-TW" sz="2000" dirty="0" smtClean="0"/>
              <a:t>groups</a:t>
            </a:r>
          </a:p>
          <a:p>
            <a:pPr lvl="1"/>
            <a:r>
              <a:rPr lang="en-US" altLang="zh-TW" sz="1800" dirty="0" err="1" smtClean="0"/>
              <a:t>security.bsd.see_other_gids</a:t>
            </a:r>
            <a:r>
              <a:rPr lang="en-US" altLang="zh-TW" sz="1800" dirty="0" smtClean="0"/>
              <a:t>=0</a:t>
            </a:r>
          </a:p>
          <a:p>
            <a:pPr lvl="1"/>
            <a:r>
              <a:rPr lang="en-US" altLang="zh-TW" sz="1800" dirty="0"/>
              <a:t>Type: Integer, Default: </a:t>
            </a:r>
            <a:r>
              <a:rPr lang="en-US" altLang="zh-TW" sz="1800" dirty="0" smtClean="0"/>
              <a:t>1</a:t>
            </a:r>
            <a:endParaRPr lang="en-US" altLang="zh-TW" sz="1800" dirty="0"/>
          </a:p>
          <a:p>
            <a:r>
              <a:rPr lang="en-US" altLang="zh-TW" sz="2000" dirty="0"/>
              <a:t>Disable reading kernel message buffer for unprivileged </a:t>
            </a:r>
            <a:r>
              <a:rPr lang="en-US" altLang="zh-TW" sz="2000" dirty="0" smtClean="0"/>
              <a:t>users</a:t>
            </a:r>
          </a:p>
          <a:p>
            <a:pPr lvl="1"/>
            <a:r>
              <a:rPr lang="en-US" altLang="zh-TW" sz="1800" dirty="0" err="1" smtClean="0"/>
              <a:t>security.bsd.unprivileged_read_msgbuf</a:t>
            </a:r>
            <a:r>
              <a:rPr lang="en-US" altLang="zh-TW" sz="1800" dirty="0" smtClean="0"/>
              <a:t>=0</a:t>
            </a:r>
          </a:p>
          <a:p>
            <a:pPr lvl="1"/>
            <a:r>
              <a:rPr lang="en-US" altLang="zh-TW" sz="1800" dirty="0"/>
              <a:t>Type: Integer, Default: </a:t>
            </a:r>
            <a:r>
              <a:rPr lang="en-US" altLang="zh-TW" sz="1800" dirty="0" smtClean="0"/>
              <a:t>1</a:t>
            </a:r>
            <a:endParaRPr lang="en-US" altLang="zh-TW" sz="1800" dirty="0"/>
          </a:p>
          <a:p>
            <a:r>
              <a:rPr lang="en-US" altLang="zh-TW" sz="2000" dirty="0"/>
              <a:t>Disable process debugging facilities for unprivileged </a:t>
            </a:r>
            <a:r>
              <a:rPr lang="en-US" altLang="zh-TW" sz="2000" dirty="0" smtClean="0"/>
              <a:t>users</a:t>
            </a:r>
          </a:p>
          <a:p>
            <a:pPr lvl="1"/>
            <a:r>
              <a:rPr lang="en-US" altLang="zh-TW" sz="1800" dirty="0" err="1" smtClean="0"/>
              <a:t>security.bsd.unprivileged_proc_debug</a:t>
            </a:r>
            <a:r>
              <a:rPr lang="en-US" altLang="zh-TW" sz="1800" dirty="0" smtClean="0"/>
              <a:t>=0</a:t>
            </a:r>
          </a:p>
          <a:p>
            <a:pPr lvl="1"/>
            <a:r>
              <a:rPr lang="en-US" altLang="zh-TW" sz="1800" dirty="0"/>
              <a:t>Type: Integer, Default: </a:t>
            </a:r>
            <a:r>
              <a:rPr lang="en-US" altLang="zh-TW" sz="1800" dirty="0" smtClean="0"/>
              <a:t>1</a:t>
            </a: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26185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System Security Hardening Options</a:t>
            </a:r>
            <a:r>
              <a:rPr lang="zh-TW" altLang="en-US" dirty="0"/>
              <a:t> </a:t>
            </a:r>
            <a:r>
              <a:rPr lang="en-US" altLang="zh-TW" dirty="0" smtClean="0"/>
              <a:t>(3/3)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/>
              <a:t>Randomize the PID of newly created processes</a:t>
            </a:r>
          </a:p>
          <a:p>
            <a:pPr lvl="1"/>
            <a:r>
              <a:rPr lang="en-US" altLang="zh-TW" sz="1600" dirty="0" err="1"/>
              <a:t>kern.randompid</a:t>
            </a:r>
            <a:r>
              <a:rPr lang="en-US" altLang="zh-TW" sz="1600" dirty="0"/>
              <a:t>=$(jot -r 1 9999)</a:t>
            </a:r>
          </a:p>
          <a:p>
            <a:pPr lvl="2"/>
            <a:r>
              <a:rPr lang="en-US" altLang="zh-TW" sz="1400" dirty="0"/>
              <a:t>Random PID modulus</a:t>
            </a:r>
          </a:p>
          <a:p>
            <a:pPr lvl="1"/>
            <a:r>
              <a:rPr lang="en-US" altLang="zh-TW" sz="1600" dirty="0" smtClean="0"/>
              <a:t>Type</a:t>
            </a:r>
            <a:r>
              <a:rPr lang="en-US" altLang="zh-TW" sz="1600" dirty="0"/>
              <a:t>: Integer, Default: 0</a:t>
            </a:r>
          </a:p>
          <a:p>
            <a:r>
              <a:rPr lang="en-US" altLang="zh-TW" sz="2000" dirty="0"/>
              <a:t>Insert stack guard page ahead of the </a:t>
            </a:r>
            <a:r>
              <a:rPr lang="en-US" altLang="zh-TW" sz="2000" dirty="0" err="1"/>
              <a:t>growable</a:t>
            </a:r>
            <a:r>
              <a:rPr lang="en-US" altLang="zh-TW" sz="2000" dirty="0"/>
              <a:t> segments</a:t>
            </a:r>
          </a:p>
          <a:p>
            <a:pPr lvl="1"/>
            <a:r>
              <a:rPr lang="en-US" altLang="zh-TW" sz="1600" dirty="0" err="1"/>
              <a:t>security.bsd.stack_guard_page</a:t>
            </a:r>
            <a:r>
              <a:rPr lang="en-US" altLang="zh-TW" sz="1600" dirty="0"/>
              <a:t>=1</a:t>
            </a:r>
          </a:p>
          <a:p>
            <a:pPr lvl="1"/>
            <a:r>
              <a:rPr lang="en-US" altLang="zh-TW" sz="1600" dirty="0"/>
              <a:t>Type: Integer, Default: </a:t>
            </a:r>
            <a:r>
              <a:rPr lang="en-US" altLang="zh-TW" sz="1600" dirty="0" smtClean="0"/>
              <a:t>0</a:t>
            </a:r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Clean </a:t>
            </a:r>
            <a:r>
              <a:rPr lang="en-US" altLang="zh-TW" sz="2000" dirty="0"/>
              <a:t>the /</a:t>
            </a:r>
            <a:r>
              <a:rPr lang="en-US" altLang="zh-TW" sz="2000" dirty="0" err="1"/>
              <a:t>tmp</a:t>
            </a:r>
            <a:r>
              <a:rPr lang="en-US" altLang="zh-TW" sz="2000" dirty="0"/>
              <a:t> filesystem on system </a:t>
            </a:r>
            <a:r>
              <a:rPr lang="en-US" altLang="zh-TW" sz="2000" dirty="0" smtClean="0"/>
              <a:t>startup</a:t>
            </a:r>
          </a:p>
          <a:p>
            <a:pPr lvl="1"/>
            <a:r>
              <a:rPr lang="en-US" altLang="zh-TW" sz="1600" dirty="0" err="1"/>
              <a:t>clear_tmp_enable</a:t>
            </a:r>
            <a:r>
              <a:rPr lang="en-US" altLang="zh-TW" sz="1600" dirty="0"/>
              <a:t>="</a:t>
            </a:r>
            <a:r>
              <a:rPr lang="en-US" altLang="zh-TW" sz="1600" dirty="0" smtClean="0"/>
              <a:t>YES</a:t>
            </a:r>
            <a:r>
              <a:rPr lang="en-US" altLang="zh-TW" sz="1600" dirty="0"/>
              <a:t>"</a:t>
            </a:r>
            <a:r>
              <a:rPr lang="en-US" altLang="zh-TW" sz="1600" dirty="0" smtClean="0"/>
              <a:t> (/</a:t>
            </a:r>
            <a:r>
              <a:rPr lang="en-US" altLang="zh-TW" sz="1600" dirty="0" err="1" smtClean="0"/>
              <a:t>etc</a:t>
            </a:r>
            <a:r>
              <a:rPr lang="en-US" altLang="zh-TW" sz="1600" dirty="0" smtClean="0"/>
              <a:t>/</a:t>
            </a:r>
            <a:r>
              <a:rPr lang="en-US" altLang="zh-TW" sz="1600" dirty="0" err="1" smtClean="0"/>
              <a:t>rc.conf</a:t>
            </a:r>
            <a:r>
              <a:rPr lang="en-US" altLang="zh-TW" sz="1600" dirty="0" smtClean="0"/>
              <a:t>)</a:t>
            </a:r>
            <a:endParaRPr lang="en-US" altLang="zh-TW" sz="1600" dirty="0"/>
          </a:p>
          <a:p>
            <a:r>
              <a:rPr lang="en-US" altLang="zh-TW" sz="2000" dirty="0"/>
              <a:t>Disable opening </a:t>
            </a:r>
            <a:r>
              <a:rPr lang="en-US" altLang="zh-TW" sz="2000" dirty="0" err="1"/>
              <a:t>Syslogd</a:t>
            </a:r>
            <a:r>
              <a:rPr lang="en-US" altLang="zh-TW" sz="2000" dirty="0"/>
              <a:t> network socket (disables remote logging</a:t>
            </a:r>
            <a:r>
              <a:rPr lang="en-US" altLang="zh-TW" sz="2000" dirty="0" smtClean="0"/>
              <a:t>)</a:t>
            </a:r>
          </a:p>
          <a:p>
            <a:pPr lvl="1"/>
            <a:r>
              <a:rPr lang="en-US" altLang="zh-TW" sz="1600" dirty="0" err="1"/>
              <a:t>syslogd_flags</a:t>
            </a:r>
            <a:r>
              <a:rPr lang="en-US" altLang="zh-TW" sz="1600" dirty="0"/>
              <a:t>="-</a:t>
            </a:r>
            <a:r>
              <a:rPr lang="en-US" altLang="zh-TW" sz="1600" dirty="0" err="1"/>
              <a:t>ss</a:t>
            </a:r>
            <a:r>
              <a:rPr lang="en-US" altLang="zh-TW" sz="1600" dirty="0" smtClean="0"/>
              <a:t>"</a:t>
            </a:r>
            <a:r>
              <a:rPr lang="en-US" altLang="zh-TW" sz="1600" dirty="0"/>
              <a:t> (/</a:t>
            </a:r>
            <a:r>
              <a:rPr lang="en-US" altLang="zh-TW" sz="1600" dirty="0" err="1"/>
              <a:t>etc</a:t>
            </a:r>
            <a:r>
              <a:rPr lang="en-US" altLang="zh-TW" sz="1600" dirty="0"/>
              <a:t>/</a:t>
            </a:r>
            <a:r>
              <a:rPr lang="en-US" altLang="zh-TW" sz="1600" dirty="0" err="1"/>
              <a:t>rc.conf</a:t>
            </a:r>
            <a:r>
              <a:rPr lang="en-US" altLang="zh-TW" sz="1600" dirty="0" smtClean="0"/>
              <a:t>)</a:t>
            </a:r>
            <a:endParaRPr lang="en-US" altLang="zh-TW" sz="1600" dirty="0"/>
          </a:p>
          <a:p>
            <a:r>
              <a:rPr lang="en-US" altLang="zh-TW" sz="2000" dirty="0"/>
              <a:t>Disable </a:t>
            </a:r>
            <a:r>
              <a:rPr lang="en-US" altLang="zh-TW" sz="2000" dirty="0" err="1"/>
              <a:t>Sendmail</a:t>
            </a:r>
            <a:r>
              <a:rPr lang="en-US" altLang="zh-TW" sz="2000" dirty="0"/>
              <a:t> </a:t>
            </a:r>
            <a:r>
              <a:rPr lang="en-US" altLang="zh-TW" sz="2000" dirty="0" smtClean="0"/>
              <a:t>service</a:t>
            </a:r>
          </a:p>
          <a:p>
            <a:pPr lvl="1"/>
            <a:r>
              <a:rPr lang="en-US" altLang="zh-TW" sz="1600" dirty="0" err="1"/>
              <a:t>sendmail_enable</a:t>
            </a:r>
            <a:r>
              <a:rPr lang="en-US" altLang="zh-TW" sz="1600" dirty="0" smtClean="0"/>
              <a:t>="NONE"</a:t>
            </a:r>
            <a:r>
              <a:rPr lang="zh-TW" altLang="en-US" sz="1600" dirty="0" smtClean="0"/>
              <a:t> </a:t>
            </a:r>
            <a:r>
              <a:rPr lang="en-US" altLang="zh-TW" sz="1600" dirty="0" smtClean="0"/>
              <a:t>(/</a:t>
            </a:r>
            <a:r>
              <a:rPr lang="en-US" altLang="zh-TW" sz="1600" dirty="0" err="1"/>
              <a:t>etc</a:t>
            </a:r>
            <a:r>
              <a:rPr lang="en-US" altLang="zh-TW" sz="1600" dirty="0"/>
              <a:t>/</a:t>
            </a:r>
            <a:r>
              <a:rPr lang="en-US" altLang="zh-TW" sz="1600" dirty="0" err="1"/>
              <a:t>rc.conf</a:t>
            </a:r>
            <a:r>
              <a:rPr lang="en-US" altLang="zh-TW" sz="1600" dirty="0"/>
              <a:t>)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60961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ea typeface="新細明體" pitchFamily="18" charset="-120"/>
              </a:rPr>
              <a:t>FreeBSD Security Advisories</a:t>
            </a:r>
            <a:endParaRPr lang="zh-TW" altLang="en-US" dirty="0"/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Where to find it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freebsd</a:t>
            </a:r>
            <a:r>
              <a:rPr lang="en-US" altLang="zh-TW" dirty="0" smtClean="0">
                <a:ea typeface="新細明體" panose="02020500000000000000" pitchFamily="18" charset="-120"/>
              </a:rPr>
              <a:t>-security-notifications Mailing list</a:t>
            </a:r>
          </a:p>
          <a:p>
            <a:pPr lvl="2" eaLnBrk="1" hangingPunct="1"/>
            <a:r>
              <a:rPr lang="en-US" altLang="zh-TW" sz="1400" dirty="0" smtClean="0">
                <a:ea typeface="新細明體" panose="02020500000000000000" pitchFamily="18" charset="-120"/>
                <a:hlinkClick r:id="rId2"/>
              </a:rPr>
              <a:t>http://lists.freebsd.org/mailman/listinfo/freebsd-security-notifications</a:t>
            </a:r>
            <a:endParaRPr lang="zh-TW" altLang="en-US" dirty="0" smtClean="0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2667000"/>
            <a:ext cx="843597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橢圓 3"/>
          <p:cNvSpPr>
            <a:spLocks noChangeArrowheads="1"/>
          </p:cNvSpPr>
          <p:nvPr/>
        </p:nvSpPr>
        <p:spPr bwMode="auto">
          <a:xfrm>
            <a:off x="762000" y="3429000"/>
            <a:ext cx="5410200" cy="4572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6150" name="橢圓 5"/>
          <p:cNvSpPr>
            <a:spLocks noChangeArrowheads="1"/>
          </p:cNvSpPr>
          <p:nvPr/>
        </p:nvSpPr>
        <p:spPr bwMode="auto">
          <a:xfrm>
            <a:off x="3390900" y="6172200"/>
            <a:ext cx="876300" cy="3048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400" dirty="0" smtClean="0">
                <a:ea typeface="新細明體" pitchFamily="18" charset="-120"/>
              </a:rPr>
              <a:t>FreeBSD Security</a:t>
            </a:r>
            <a:br>
              <a:rPr lang="en-US" altLang="zh-TW" sz="2400" dirty="0" smtClean="0">
                <a:ea typeface="新細明體" pitchFamily="18" charset="-120"/>
              </a:rPr>
            </a:br>
            <a:r>
              <a:rPr lang="en-US" altLang="zh-TW" sz="2400" dirty="0" smtClean="0">
                <a:ea typeface="新細明體" pitchFamily="18" charset="-120"/>
              </a:rPr>
              <a:t>Advisories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Example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nfs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87544" y="6400800"/>
            <a:ext cx="444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j-lt"/>
              </a:rPr>
              <a:t>CVE</a:t>
            </a:r>
            <a:r>
              <a:rPr lang="en-US" altLang="zh-TW" dirty="0">
                <a:latin typeface="+mj-lt"/>
              </a:rPr>
              <a:t>: Common Vulnerabilities and Exposures</a:t>
            </a:r>
            <a:endParaRPr lang="zh-TW" altLang="en-US" dirty="0">
              <a:latin typeface="+mj-lt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543" y="2396898"/>
            <a:ext cx="8357561" cy="3241901"/>
          </a:xfrm>
          <a:prstGeom prst="rect">
            <a:avLst/>
          </a:prstGeom>
        </p:spPr>
      </p:pic>
      <p:sp>
        <p:nvSpPr>
          <p:cNvPr id="7174" name="橢圓 6"/>
          <p:cNvSpPr>
            <a:spLocks noChangeArrowheads="1"/>
          </p:cNvSpPr>
          <p:nvPr/>
        </p:nvSpPr>
        <p:spPr bwMode="auto">
          <a:xfrm>
            <a:off x="5105400" y="4876799"/>
            <a:ext cx="3276600" cy="457201"/>
          </a:xfrm>
          <a:prstGeom prst="roundRect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173" name="橢圓 5"/>
          <p:cNvSpPr>
            <a:spLocks noChangeArrowheads="1"/>
          </p:cNvSpPr>
          <p:nvPr/>
        </p:nvSpPr>
        <p:spPr bwMode="auto">
          <a:xfrm>
            <a:off x="2514600" y="5334000"/>
            <a:ext cx="5029200" cy="228600"/>
          </a:xfrm>
          <a:prstGeom prst="roundRect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400" dirty="0" smtClean="0">
                <a:ea typeface="新細明體" pitchFamily="18" charset="-120"/>
              </a:rPr>
              <a:t>FreeBSD Security</a:t>
            </a:r>
            <a:br>
              <a:rPr lang="en-US" altLang="zh-TW" sz="2400" dirty="0" smtClean="0">
                <a:ea typeface="新細明體" pitchFamily="18" charset="-120"/>
              </a:rPr>
            </a:br>
            <a:r>
              <a:rPr lang="en-US" altLang="zh-TW" sz="2400" dirty="0" smtClean="0">
                <a:ea typeface="新細明體" pitchFamily="18" charset="-120"/>
              </a:rPr>
              <a:t>Advisories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CVE-2017-3737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  <a:hlinkClick r:id="rId2"/>
              </a:rPr>
              <a:t>https://</a:t>
            </a:r>
            <a:r>
              <a:rPr lang="en-US" altLang="zh-TW" dirty="0" smtClean="0">
                <a:ea typeface="新細明體" panose="02020500000000000000" pitchFamily="18" charset="-120"/>
                <a:hlinkClick r:id="rId2"/>
              </a:rPr>
              <a:t>nvd.nist.gov/vuln/detail/CVE-2018-6924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87544" y="6400800"/>
            <a:ext cx="452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latin typeface="+mj-lt"/>
              </a:rPr>
              <a:t>CVSS: Common Vulnerability Scoring System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795" y="2305050"/>
            <a:ext cx="7991475" cy="23241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794" y="4724400"/>
            <a:ext cx="6493207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29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400" dirty="0" smtClean="0">
                <a:ea typeface="新細明體" pitchFamily="18" charset="-120"/>
              </a:rPr>
              <a:t>FreeBSD Security </a:t>
            </a:r>
            <a:br>
              <a:rPr lang="en-US" altLang="zh-TW" sz="2400" dirty="0" smtClean="0">
                <a:ea typeface="新細明體" pitchFamily="18" charset="-120"/>
              </a:rPr>
            </a:br>
            <a:r>
              <a:rPr lang="en-US" altLang="zh-TW" sz="2400" dirty="0" smtClean="0">
                <a:ea typeface="新細明體" pitchFamily="18" charset="-120"/>
              </a:rPr>
              <a:t>Advisories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Problem Description 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534" y="2283317"/>
            <a:ext cx="7597066" cy="1994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400" dirty="0" smtClean="0">
                <a:ea typeface="新細明體" pitchFamily="18" charset="-120"/>
              </a:rPr>
              <a:t>FreeBSD Security </a:t>
            </a:r>
            <a:br>
              <a:rPr lang="en-US" altLang="zh-TW" sz="2400" dirty="0" smtClean="0">
                <a:ea typeface="新細明體" pitchFamily="18" charset="-120"/>
              </a:rPr>
            </a:br>
            <a:r>
              <a:rPr lang="en-US" altLang="zh-TW" sz="2400" dirty="0" smtClean="0">
                <a:ea typeface="新細明體" pitchFamily="18" charset="-120"/>
              </a:rPr>
              <a:t>Advisories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Workaround 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209799"/>
            <a:ext cx="7734300" cy="194479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2400" dirty="0" smtClean="0">
                <a:ea typeface="新細明體" pitchFamily="18" charset="-120"/>
              </a:rPr>
              <a:t>FreeBSD Security </a:t>
            </a:r>
            <a:br>
              <a:rPr lang="en-US" altLang="zh-TW" sz="2400" dirty="0" smtClean="0">
                <a:ea typeface="新細明體" pitchFamily="18" charset="-120"/>
              </a:rPr>
            </a:br>
            <a:r>
              <a:rPr lang="en-US" altLang="zh-TW" sz="2400" dirty="0" smtClean="0">
                <a:ea typeface="新細明體" pitchFamily="18" charset="-120"/>
              </a:rPr>
              <a:t>Advisories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Example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Solution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Upgrade to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Source code patch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Binary patch</a:t>
            </a:r>
          </a:p>
        </p:txBody>
      </p:sp>
      <p:grpSp>
        <p:nvGrpSpPr>
          <p:cNvPr id="6" name="群組 5"/>
          <p:cNvGrpSpPr/>
          <p:nvPr/>
        </p:nvGrpSpPr>
        <p:grpSpPr>
          <a:xfrm>
            <a:off x="3975462" y="1295400"/>
            <a:ext cx="5122818" cy="5259426"/>
            <a:chOff x="-1921595" y="762000"/>
            <a:chExt cx="5122818" cy="5259426"/>
          </a:xfrm>
        </p:grpSpPr>
        <p:pic>
          <p:nvPicPr>
            <p:cNvPr id="4" name="圖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921595" y="762000"/>
              <a:ext cx="5122818" cy="5259426"/>
            </a:xfrm>
            <a:prstGeom prst="rect">
              <a:avLst/>
            </a:prstGeom>
          </p:spPr>
        </p:pic>
        <p:sp>
          <p:nvSpPr>
            <p:cNvPr id="12" name="矩形 1"/>
            <p:cNvSpPr>
              <a:spLocks noChangeArrowheads="1"/>
            </p:cNvSpPr>
            <p:nvPr/>
          </p:nvSpPr>
          <p:spPr bwMode="auto">
            <a:xfrm>
              <a:off x="-1921595" y="1676400"/>
              <a:ext cx="4648200" cy="1198336"/>
            </a:xfrm>
            <a:prstGeom prst="rect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13" name="矩形 6"/>
            <p:cNvSpPr>
              <a:spLocks noChangeArrowheads="1"/>
            </p:cNvSpPr>
            <p:nvPr/>
          </p:nvSpPr>
          <p:spPr bwMode="auto">
            <a:xfrm>
              <a:off x="-1921595" y="2950936"/>
              <a:ext cx="5045795" cy="2992664"/>
            </a:xfrm>
            <a:prstGeom prst="rect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TW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2744</TotalTime>
  <Words>1163</Words>
  <Application>Microsoft Office PowerPoint</Application>
  <PresentationFormat>如螢幕大小 (4:3)</PresentationFormat>
  <Paragraphs>310</Paragraphs>
  <Slides>32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45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Verdana</vt:lpstr>
      <vt:lpstr>Wingdings</vt:lpstr>
      <vt:lpstr>Computer Center</vt:lpstr>
      <vt:lpstr>Security</vt:lpstr>
      <vt:lpstr>FreeBSD Security Advisories</vt:lpstr>
      <vt:lpstr>FreeBSD Security Advisories</vt:lpstr>
      <vt:lpstr>FreeBSD Security Advisories</vt:lpstr>
      <vt:lpstr>FreeBSD Security Advisories </vt:lpstr>
      <vt:lpstr>FreeBSD Security Advisories </vt:lpstr>
      <vt:lpstr>FreeBSD Security  Advisories</vt:lpstr>
      <vt:lpstr>FreeBSD Security  Advisories</vt:lpstr>
      <vt:lpstr>FreeBSD Security  Advisories</vt:lpstr>
      <vt:lpstr>Common Security Problems</vt:lpstr>
      <vt:lpstr>pkg audit (1)</vt:lpstr>
      <vt:lpstr>pkg audit (2)</vt:lpstr>
      <vt:lpstr>pkg audit (3)</vt:lpstr>
      <vt:lpstr>Common trick </vt:lpstr>
      <vt:lpstr>Process file system - procfs</vt:lpstr>
      <vt:lpstr>Simple SQL injection example</vt:lpstr>
      <vt:lpstr>setuid program</vt:lpstr>
      <vt:lpstr>Security issues </vt:lpstr>
      <vt:lpstr>Why not su nor sudo?</vt:lpstr>
      <vt:lpstr>Security tools</vt:lpstr>
      <vt:lpstr>TCP Wrapper</vt:lpstr>
      <vt:lpstr>TCP Wrapper</vt:lpstr>
      <vt:lpstr>TCP Wrapper</vt:lpstr>
      <vt:lpstr>TCP Wrapper</vt:lpstr>
      <vt:lpstr>/etc/hosts.allow</vt:lpstr>
      <vt:lpstr>/etc/hosts.allow</vt:lpstr>
      <vt:lpstr>/etc/hosts.allow</vt:lpstr>
      <vt:lpstr>When you perform any change.</vt:lpstr>
      <vt:lpstr>Appendix</vt:lpstr>
      <vt:lpstr>System Security Hardening Options (1/3) </vt:lpstr>
      <vt:lpstr>System Security Hardening Options (2/3) </vt:lpstr>
      <vt:lpstr>System Security Hardening Options (3/3)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</dc:title>
  <dc:creator>Tse-Han Wang</dc:creator>
  <cp:lastModifiedBy>Tse-Han Wang</cp:lastModifiedBy>
  <cp:revision>457</cp:revision>
  <cp:lastPrinted>2017-12-27T02:13:11Z</cp:lastPrinted>
  <dcterms:created xsi:type="dcterms:W3CDTF">1601-01-01T00:00:00Z</dcterms:created>
  <dcterms:modified xsi:type="dcterms:W3CDTF">2018-12-17T15:53:46Z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