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74" r:id="rId8"/>
    <p:sldId id="262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7" autoAdjust="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100"/>
            </a:lvl1pPr>
          </a:lstStyle>
          <a:p>
            <a:fld id="{1B408FBF-D985-4711-8978-43DA1AC220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3151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36304E0-2038-46AD-945F-D28C17EC11D4}" type="slidenum">
              <a:rPr lang="en-US" altLang="zh-TW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14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26BBA79-C180-42A1-ACEC-C474E556D737}" type="slidenum">
              <a:rPr lang="en-US" altLang="zh-TW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2910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FB355D4-C53A-487F-9DEA-B732D2FFB781}" type="slidenum">
              <a:rPr lang="en-US" altLang="zh-TW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374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17A75C9-5EB5-465E-B0F1-0C6665E3B889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sp: line speed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np: no parity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ht: terminal has real tabs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cb: use crt backspace mode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ce: use crt erase algorithm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ck: use crt kill algorithm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lc: terminal has lower case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fd: form feed delay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im: login prompt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if: display named file before prompt</a:t>
            </a:r>
          </a:p>
        </p:txBody>
      </p:sp>
    </p:spTree>
    <p:extLst>
      <p:ext uri="{BB962C8B-B14F-4D97-AF65-F5344CB8AC3E}">
        <p14:creationId xmlns:p14="http://schemas.microsoft.com/office/powerpoint/2010/main" val="1183618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3306A99-1599-493D-8298-AA3BE15579D6}" type="slidenum">
              <a:rPr lang="en-US" altLang="zh-TW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404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eaLnBrk="1" hangingPunct="1"/>
            <a:endParaRPr lang="en-US" altLang="zh-TW" smtClean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2278768-11EB-4BFC-B237-79E63C7C1F0F}" type="slidenum">
              <a:rPr lang="en-US" altLang="zh-TW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6091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96601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23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85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65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29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7631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59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70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3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15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4154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0790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ABC9BAB6-1B49-4B92-90DC-E8779151C5D8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reebsd.org/doc/en/books/handbook/serialconsole-setu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Serial </a:t>
            </a:r>
            <a:r>
              <a:rPr lang="en-US" altLang="zh-TW" dirty="0" smtClean="0">
                <a:ea typeface="新細明體" pitchFamily="18" charset="-120"/>
              </a:rPr>
              <a:t>Devices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Configuration of 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Hardwired Terminals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Two main tasks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Make sure each process is attached to a terminal to accept logins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Make sure that information about the terminal is available once a user login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SA2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2" t="1990" r="15640" b="9833"/>
          <a:stretch>
            <a:fillRect/>
          </a:stretch>
        </p:blipFill>
        <p:spPr bwMode="auto">
          <a:xfrm>
            <a:off x="4495800" y="1219200"/>
            <a:ext cx="457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Configuration of 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Hardwired Terminals (2)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114800" cy="4648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The login process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init spawn getty according to /etc/ttys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getty sets the port</a:t>
            </a:r>
            <a:r>
              <a:rPr lang="en-US" altLang="zh-TW" sz="18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800" smtClean="0">
                <a:ea typeface="新細明體" panose="02020500000000000000" pitchFamily="18" charset="-120"/>
              </a:rPr>
              <a:t>s initial characteristics and print the prompt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User enter login name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getty executes login program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login request password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login prints /etc/motd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login sets up environment variables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login runs a shell for user</a:t>
            </a: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login(1), getty(8)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Configuration of 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Hardwired Terminals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Terminal Configuration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On/Off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whether the terminal should be run a getty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Term type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virtual console, network, dial-in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Parameter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Terminal parameters, such as speed</a:t>
            </a:r>
          </a:p>
        </p:txBody>
      </p:sp>
      <p:graphicFrame>
        <p:nvGraphicFramePr>
          <p:cNvPr id="21574" name="Group 70"/>
          <p:cNvGraphicFramePr>
            <a:graphicFrameLocks noGrp="1"/>
          </p:cNvGraphicFramePr>
          <p:nvPr>
            <p:ph sz="half" idx="4294967295"/>
          </p:nvPr>
        </p:nvGraphicFramePr>
        <p:xfrm>
          <a:off x="1123950" y="4267200"/>
          <a:ext cx="7791450" cy="1828800"/>
        </p:xfrm>
        <a:graphic>
          <a:graphicData uri="http://schemas.openxmlformats.org/drawingml/2006/table">
            <a:tbl>
              <a:tblPr/>
              <a:tblGrid>
                <a:gridCol w="1489075"/>
                <a:gridCol w="1722438"/>
                <a:gridCol w="1801812"/>
                <a:gridCol w="1844675"/>
                <a:gridCol w="933450"/>
              </a:tblGrid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On/Off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Parameters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/etc/ttys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/etc/ttys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/etc/gettytab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getty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/etc/inittab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/etc/ttytype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/etc/gettydefs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getty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/etc/ttytab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/etc/ttytab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/etc/gettytab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getty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_sactab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_sactab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zsmon/_pmtab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ttymon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Configuration of 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Hardwired Terminals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FreeBSD: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ttys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Format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	</a:t>
            </a:r>
            <a:r>
              <a:rPr lang="en-US" altLang="zh-TW" i="1" dirty="0" smtClean="0">
                <a:ea typeface="新細明體" panose="02020500000000000000" pitchFamily="18" charset="-120"/>
              </a:rPr>
              <a:t>device program 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termtype</a:t>
            </a:r>
            <a:r>
              <a:rPr lang="en-US" altLang="zh-TW" i="1" dirty="0" smtClean="0">
                <a:ea typeface="新細明體" panose="02020500000000000000" pitchFamily="18" charset="-120"/>
              </a:rPr>
              <a:t> {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on</a:t>
            </a:r>
            <a:r>
              <a:rPr lang="en-US" altLang="zh-TW" dirty="0" err="1" smtClean="0">
                <a:ea typeface="新細明體" panose="02020500000000000000" pitchFamily="18" charset="-120"/>
              </a:rPr>
              <a:t>|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off</a:t>
            </a:r>
            <a:r>
              <a:rPr lang="en-US" altLang="zh-TW" i="1" dirty="0" smtClean="0">
                <a:ea typeface="新細明體" panose="02020500000000000000" pitchFamily="18" charset="-120"/>
              </a:rPr>
              <a:t>} [secure]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Restart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init</a:t>
            </a:r>
            <a:r>
              <a:rPr lang="en-US" altLang="zh-TW" dirty="0" smtClean="0">
                <a:ea typeface="新細明體" panose="02020500000000000000" pitchFamily="18" charset="-120"/>
              </a:rPr>
              <a:t> process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kill -1 1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kill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HUP 1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ttys</a:t>
            </a:r>
            <a:r>
              <a:rPr lang="en-US" altLang="zh-TW" dirty="0" smtClean="0">
                <a:ea typeface="新細明體" panose="02020500000000000000" pitchFamily="18" charset="-120"/>
              </a:rPr>
              <a:t>(5)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54150" y="4203700"/>
            <a:ext cx="7456488" cy="2032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#name   getty                           type    status comments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ttyv1   "/usr/libexec/getty Pc"         cons25  on     secure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ttyv2   "/usr/libexec/getty Pc"         cons25  on     secure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ttyd0   "/usr/libexec/getty std.9600"   dialup  off    secure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ttyd1   "/usr/libexec/getty std.9600"   dialup  off    secure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ttyp0   none                            network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ttyp1   none                           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Configuration of 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Hardwired Terminals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FreeBSD: /etc/gettytab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Associate symbolic names with port configuration information,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such as speed, parity, prompt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man gettytab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3167063"/>
            <a:ext cx="8153400" cy="201453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pt-BR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default:\</a:t>
            </a:r>
          </a:p>
          <a:p>
            <a:r>
              <a:rPr lang="pt-BR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       :cb:ce:ck:lc:fd#1000:im=\r\n%s/%m (%h) (%t)\r\n\r\n:sp#1200:\</a:t>
            </a:r>
          </a:p>
          <a:p>
            <a:r>
              <a:rPr lang="pt-BR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       :if=/etc/issue: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2|std.9600|9600-baud:\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       :np:sp#9600: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P|Pc|Pc console:\</a:t>
            </a:r>
          </a:p>
          <a:p>
            <a:r>
              <a:rPr lang="en-US" altLang="zh-TW" b="1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       :ht:np:sp#115200: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98525" y="3776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zh-TW" sz="240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Special Characters and The terminal driver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The terminal driver supports several special function when typing special keys</a:t>
            </a:r>
          </a:p>
        </p:txBody>
      </p:sp>
      <p:graphicFrame>
        <p:nvGraphicFramePr>
          <p:cNvPr id="27745" name="Group 97"/>
          <p:cNvGraphicFramePr>
            <a:graphicFrameLocks noGrp="1"/>
          </p:cNvGraphicFramePr>
          <p:nvPr>
            <p:ph sz="half" idx="4294967295"/>
          </p:nvPr>
        </p:nvGraphicFramePr>
        <p:xfrm>
          <a:off x="1295400" y="2286000"/>
          <a:ext cx="7467600" cy="4381500"/>
        </p:xfrm>
        <a:graphic>
          <a:graphicData uri="http://schemas.openxmlformats.org/drawingml/2006/table">
            <a:tbl>
              <a:tblPr/>
              <a:tblGrid>
                <a:gridCol w="1371600"/>
                <a:gridCol w="1066800"/>
                <a:gridCol w="50292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Erase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Erases one character of 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WErase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Erases one word of 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Erases the entire line of 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EOF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Sends an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end of file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indication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Interrupts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^\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Kills the current process with a core dump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Stops output to the screen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Restarts output to the screen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Discard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Throws away pending 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Suspend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Suspends the current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LNext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^V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Interprets the next character literally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stty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Set Terminal Options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Change and query various settings of the terminal drivers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There are about a zillion options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tty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(4),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stty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(1)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stty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intr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"^C" kill "^U" erase "^H"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stty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a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reset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tty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reset</a:t>
            </a:r>
          </a:p>
          <a:p>
            <a:pPr lvl="2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stty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sane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24200" y="3429000"/>
            <a:ext cx="5867400" cy="2857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speed 38400 baud; 24 rows; 80 columns;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lflags: icanon isig iexten echo echoe -echok echoke -echonl echoctl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        -echoprt -altwerase -noflsh -tostop -flusho pendin -nokerninfo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        -extproc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iflags: -istrip icrnl -inlcr -igncr ixon -ixoff ixany imaxbel -ignbrk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        brkint -inpck -ignpar -parmrk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oflags: opost onlcr -ocrnl -oxtabs -onocr -onlret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cflags: cread cs8 -parenb -parodd hupcl -clocal -cstopb -crtscts -dsrflow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        -dtrflow -mdmbuf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cchars: discard = ^O; dsusp = ^Y; eof = ^D; eol = &lt;undef&gt;;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        eol2 = &lt;undef&gt;; erase = ^?; erase2 = ^H; intr = ^C; kill = ^U;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        lnext = ^V; min = 1; quit = ^\; reprint = ^R; start = ^Q;</a:t>
            </a:r>
          </a:p>
          <a:p>
            <a:r>
              <a:rPr lang="en-US" altLang="zh-TW" sz="1400" b="1">
                <a:solidFill>
                  <a:schemeClr val="bg1"/>
                </a:solidFill>
                <a:latin typeface="Times" panose="02020603050405020304" pitchFamily="18" charset="0"/>
              </a:rPr>
              <a:t>        status = ^T; stop = ^S; susp = ^Z; time = 0; werase = ^W;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Other Common I/O ports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Parallel ports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Similar to serial ports in concept, but parallel ports transfer 8 bits of data at once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IEEE-1284 standard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Male DB25 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 male Centronics connector</a:t>
            </a:r>
          </a:p>
        </p:txBody>
      </p:sp>
      <p:pic>
        <p:nvPicPr>
          <p:cNvPr id="19460" name="Picture 4" descr="c36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95800"/>
            <a:ext cx="3886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c36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638800"/>
            <a:ext cx="3886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410200" y="5867400"/>
            <a:ext cx="348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Times" panose="02020603050405020304" pitchFamily="18" charset="0"/>
              </a:rPr>
              <a:t>Male Centronics connector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34000" y="4648200"/>
            <a:ext cx="375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Times" panose="02020603050405020304" pitchFamily="18" charset="0"/>
              </a:rPr>
              <a:t>Female Centronics connector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Other Common I/O ports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USB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 Universal Serial Bus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Up to 127 devices can be connected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Standardized connectors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Devices can be connected and disconnected without powering down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Up to 12Mb/s 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USB 2.0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Up to 480Mb/s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USB 3.0 (USB 3.1 Gen1)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Up to 5Gbps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USB </a:t>
            </a:r>
            <a:r>
              <a:rPr lang="en-US" altLang="zh-TW" dirty="0" smtClean="0">
                <a:ea typeface="新細明體" panose="02020500000000000000" pitchFamily="18" charset="-120"/>
              </a:rPr>
              <a:t>3.1 (USB 3.1 Gen2)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Up to 10Gbps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USB 3.2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Serial devices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Terminal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Modem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Mice</a:t>
            </a:r>
          </a:p>
          <a:p>
            <a:pPr eaLnBrk="1" hangingPunct="1"/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Serial standard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RS-232 standard on DB25 connector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Electrical characteristics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Meaning of each signal wire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Ping assignment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DB25P	(male)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DB25S   (female)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DTE (Data Terminal Equipment)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DCE (Data Circuit-terminating Equipment)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5124" name="Picture 4" descr="img0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97413"/>
            <a:ext cx="4648200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bb0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 b="22223"/>
          <a:stretch>
            <a:fillRect/>
          </a:stretch>
        </p:blipFill>
        <p:spPr bwMode="auto">
          <a:xfrm>
            <a:off x="5943600" y="46482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Serial standard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RS-232 signals and ping assignment</a:t>
            </a:r>
          </a:p>
        </p:txBody>
      </p: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1447800" y="2286000"/>
            <a:ext cx="6477000" cy="3727450"/>
            <a:chOff x="912" y="1440"/>
            <a:chExt cx="4080" cy="2348"/>
          </a:xfrm>
        </p:grpSpPr>
        <p:pic>
          <p:nvPicPr>
            <p:cNvPr id="6149" name="Picture 4" descr="img05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000">
              <a:off x="912" y="1440"/>
              <a:ext cx="4080" cy="2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1056" y="1701"/>
              <a:ext cx="1824" cy="1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024" y="2626"/>
              <a:ext cx="1824" cy="15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img0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4648200" y="1679575"/>
            <a:ext cx="418147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" descr="img06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4154488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img06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4267200" y="5132388"/>
            <a:ext cx="4154488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Serial standard (3)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Alternative connectors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Since RS-232 is overkill for</a:t>
            </a:r>
            <a:br>
              <a:rPr lang="en-US" altLang="zh-TW" dirty="0" smtClean="0">
                <a:ea typeface="新細明體" panose="02020500000000000000" pitchFamily="18" charset="-120"/>
              </a:rPr>
            </a:br>
            <a:r>
              <a:rPr lang="en-US" altLang="zh-TW" dirty="0" smtClean="0">
                <a:ea typeface="新細明體" panose="02020500000000000000" pitchFamily="18" charset="-120"/>
              </a:rPr>
              <a:t>all real-world situation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Mini DIN-8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DE-9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RJ-45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Serial standard (4)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Cable Length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RS-232 specifies a maximum length of 75 feet at 9600 bps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75 * 30.5 ≒ 22 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reality, they hit the limit between 800 ~ 1000 feet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Serial Console</a:t>
            </a:r>
            <a:endParaRPr lang="zh-TW" altLang="en-US" dirty="0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/boot/</a:t>
            </a:r>
            <a:r>
              <a:rPr lang="en-US" altLang="zh-TW" dirty="0" err="1" smtClean="0"/>
              <a:t>loader.conf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console="</a:t>
            </a:r>
            <a:r>
              <a:rPr lang="en-US" altLang="zh-TW" dirty="0" err="1"/>
              <a:t>vidconsole,comconsole</a:t>
            </a:r>
            <a:r>
              <a:rPr lang="en-US" altLang="zh-TW" dirty="0" smtClean="0"/>
              <a:t>"</a:t>
            </a:r>
          </a:p>
          <a:p>
            <a:pPr eaLnBrk="1" hangingPunct="1"/>
            <a:r>
              <a:rPr lang="en-US" altLang="zh-TW" dirty="0" smtClean="0"/>
              <a:t>Connect</a:t>
            </a:r>
          </a:p>
          <a:p>
            <a:pPr lvl="1" eaLnBrk="1" hangingPunct="1"/>
            <a:r>
              <a:rPr lang="en-US" altLang="zh-TW" dirty="0" err="1" smtClean="0"/>
              <a:t>PuTTY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tip(1)</a:t>
            </a:r>
          </a:p>
          <a:p>
            <a:pPr lvl="1" eaLnBrk="1" hangingPunct="1"/>
            <a:r>
              <a:rPr lang="en-US" altLang="zh-TW" dirty="0" err="1" smtClean="0"/>
              <a:t>comms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minicom</a:t>
            </a:r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>
                <a:hlinkClick r:id="rId2"/>
              </a:rPr>
              <a:t>http://www.freebsd.org/doc/en/books/handbook/serialconsole-setup.html</a:t>
            </a:r>
            <a:endParaRPr lang="en-US" altLang="zh-TW" dirty="0" smtClean="0"/>
          </a:p>
          <a:p>
            <a:pPr eaLnBrk="1" hangingPunct="1"/>
            <a:endParaRPr lang="zh-TW" altLang="en-US" dirty="0" smtClean="0"/>
          </a:p>
        </p:txBody>
      </p:sp>
      <p:pic>
        <p:nvPicPr>
          <p:cNvPr id="9220" name="圖片 5" descr="usb-rs23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514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圖片 4" descr="putty-seria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81225"/>
            <a:ext cx="306546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Serial Device File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Serial ports are represented by device files under /dev</a:t>
            </a:r>
          </a:p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The name of the device file is no big deal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behavior is determined by the major and minor device number</a:t>
            </a:r>
          </a:p>
        </p:txBody>
      </p:sp>
      <p:graphicFrame>
        <p:nvGraphicFramePr>
          <p:cNvPr id="15399" name="Group 39"/>
          <p:cNvGraphicFramePr>
            <a:graphicFrameLocks noGrp="1"/>
          </p:cNvGraphicFramePr>
          <p:nvPr>
            <p:ph sz="half" idx="2"/>
          </p:nvPr>
        </p:nvGraphicFramePr>
        <p:xfrm>
          <a:off x="1828800" y="2895600"/>
          <a:ext cx="6324600" cy="1965352"/>
        </p:xfrm>
        <a:graphic>
          <a:graphicData uri="http://schemas.openxmlformats.org/drawingml/2006/table">
            <a:tbl>
              <a:tblPr/>
              <a:tblGrid>
                <a:gridCol w="2338388"/>
                <a:gridCol w="3986212"/>
              </a:tblGrid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Device files for the first two serial ports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9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/dev/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ttyu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[0,1] (com 1, com 2)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/dev/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ttyS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[0,1]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/dev/term[a,b]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/dev/tty[a,b]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4" name="Text Box 37"/>
          <p:cNvSpPr txBox="1">
            <a:spLocks noChangeArrowheads="1"/>
          </p:cNvSpPr>
          <p:nvPr/>
        </p:nvSpPr>
        <p:spPr bwMode="auto">
          <a:xfrm>
            <a:off x="1857375" y="5410200"/>
            <a:ext cx="5392738" cy="10779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chemeClr val="bg1"/>
                </a:solidFill>
                <a:latin typeface="Times" panose="02020603050405020304" pitchFamily="18" charset="0"/>
              </a:rPr>
              <a:t>liuyh@NASA ~ $ ls -l /dev/ttyu0*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Times" panose="02020603050405020304" pitchFamily="18" charset="0"/>
              </a:rPr>
              <a:t>crw-------  1 root  wheel    0,  39 Sep 25 10:57 /dev/ttyu0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Times" panose="02020603050405020304" pitchFamily="18" charset="0"/>
              </a:rPr>
              <a:t>crw-------  1 root  wheel    0,  40 Sep 25 10:57 /dev/ttyu0.init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Times" panose="02020603050405020304" pitchFamily="18" charset="0"/>
              </a:rPr>
              <a:t>crw-------  1 root  wheel    0,  41 Sep 25 10:57 /dev/ttyu0.lock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Kernel Configuration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Kernel configuration file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device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uart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dmesg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% grep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uart</a:t>
            </a:r>
            <a:r>
              <a:rPr lang="en-US" altLang="zh-TW" dirty="0" smtClean="0">
                <a:ea typeface="新細明體" panose="02020500000000000000" pitchFamily="18" charset="-120"/>
              </a:rPr>
              <a:t>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</a:rPr>
              <a:t>/run/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dmesg.boot</a:t>
            </a:r>
            <a:r>
              <a:rPr lang="en-US" altLang="zh-TW" dirty="0" smtClean="0">
                <a:ea typeface="新細明體" panose="02020500000000000000" pitchFamily="18" charset="-120"/>
              </a:rPr>
              <a:t> (8.x)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Kernel Module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kldload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uart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uart_load</a:t>
            </a:r>
            <a:r>
              <a:rPr lang="en-US" altLang="zh-TW" dirty="0" smtClean="0">
                <a:ea typeface="新細明體" panose="02020500000000000000" pitchFamily="18" charset="-120"/>
              </a:rPr>
              <a:t>=</a:t>
            </a:r>
            <a:r>
              <a:rPr lang="en-US" altLang="zh-TW" dirty="0"/>
              <a:t>"</a:t>
            </a:r>
            <a:r>
              <a:rPr lang="en-US" altLang="zh-TW" dirty="0" smtClean="0">
                <a:ea typeface="新細明體" panose="02020500000000000000" pitchFamily="18" charset="-120"/>
              </a:rPr>
              <a:t>YES</a:t>
            </a:r>
            <a:r>
              <a:rPr lang="en-US" altLang="zh-TW" dirty="0" smtClean="0"/>
              <a:t>"</a:t>
            </a:r>
            <a:r>
              <a:rPr lang="en-US" altLang="zh-TW" dirty="0" smtClean="0">
                <a:ea typeface="新細明體" panose="02020500000000000000" pitchFamily="18" charset="-120"/>
              </a:rPr>
              <a:t> in /boot/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loader.conf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3076575"/>
            <a:ext cx="7162800" cy="11906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chemeClr val="bg1"/>
                </a:solidFill>
                <a:latin typeface="Times" panose="02020603050405020304" pitchFamily="18" charset="0"/>
              </a:rPr>
              <a:t>uart0: &lt;16550 or compatible&gt; port 0x3f8-0x3ff irq 4 flags 0x10 on acpi0</a:t>
            </a:r>
          </a:p>
          <a:p>
            <a:r>
              <a:rPr lang="en-US" altLang="zh-TW" b="1">
                <a:solidFill>
                  <a:schemeClr val="bg1"/>
                </a:solidFill>
                <a:latin typeface="Times" panose="02020603050405020304" pitchFamily="18" charset="0"/>
              </a:rPr>
              <a:t>uart0: [FILTER]</a:t>
            </a:r>
          </a:p>
          <a:p>
            <a:r>
              <a:rPr lang="en-US" altLang="zh-TW" b="1">
                <a:solidFill>
                  <a:schemeClr val="bg1"/>
                </a:solidFill>
                <a:latin typeface="Times" panose="02020603050405020304" pitchFamily="18" charset="0"/>
              </a:rPr>
              <a:t>uart1: &lt;16550 or compatible&gt; at port 0x2f8-0x2ff irq 3 on isa0</a:t>
            </a:r>
          </a:p>
          <a:p>
            <a:r>
              <a:rPr lang="en-US" altLang="zh-TW" b="1">
                <a:solidFill>
                  <a:schemeClr val="bg1"/>
                </a:solidFill>
                <a:latin typeface="Times" panose="02020603050405020304" pitchFamily="18" charset="0"/>
              </a:rPr>
              <a:t>uart1: [FILTER]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3164</TotalTime>
  <Words>1042</Words>
  <Application>Microsoft Office PowerPoint</Application>
  <PresentationFormat>如螢幕大小 (4:3)</PresentationFormat>
  <Paragraphs>245</Paragraphs>
  <Slides>18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0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Serial Devices</vt:lpstr>
      <vt:lpstr>Serial devices</vt:lpstr>
      <vt:lpstr>Serial standard (1)</vt:lpstr>
      <vt:lpstr>Serial standard (2)</vt:lpstr>
      <vt:lpstr>Serial standard (3)</vt:lpstr>
      <vt:lpstr>Serial standard (4)</vt:lpstr>
      <vt:lpstr>Serial Console</vt:lpstr>
      <vt:lpstr>Serial Device File</vt:lpstr>
      <vt:lpstr>Kernel Configuration</vt:lpstr>
      <vt:lpstr>Configuration of   Hardwired Terminals (1)</vt:lpstr>
      <vt:lpstr>Configuration of   Hardwired Terminals (2)</vt:lpstr>
      <vt:lpstr>Configuration of   Hardwired Terminals (3)</vt:lpstr>
      <vt:lpstr>Configuration of   Hardwired Terminals (4)</vt:lpstr>
      <vt:lpstr>Configuration of   Hardwired Terminals (5)</vt:lpstr>
      <vt:lpstr>Special Characters and The terminal driver</vt:lpstr>
      <vt:lpstr>stty –  Set Terminal Options</vt:lpstr>
      <vt:lpstr>Other Common I/O ports (1)</vt:lpstr>
      <vt:lpstr>Other Common I/O ports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Devices</dc:title>
  <dc:creator>Tse-Han Wang</dc:creator>
  <cp:lastModifiedBy>Tse-Han Wang</cp:lastModifiedBy>
  <cp:revision>277</cp:revision>
  <cp:lastPrinted>1601-01-01T00:00:00Z</cp:lastPrinted>
  <dcterms:created xsi:type="dcterms:W3CDTF">1601-01-01T00:00:00Z</dcterms:created>
  <dcterms:modified xsi:type="dcterms:W3CDTF">2017-12-21T08:28:24Z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