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27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2" r:id="rId24"/>
    <p:sldId id="279" r:id="rId25"/>
    <p:sldId id="280" r:id="rId26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509" autoAdjust="0"/>
  </p:normalViewPr>
  <p:slideViewPr>
    <p:cSldViewPr>
      <p:cViewPr varScale="1">
        <p:scale>
          <a:sx n="112" d="100"/>
          <a:sy n="112" d="100"/>
        </p:scale>
        <p:origin x="158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2027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AF7528-22FD-41A0-8082-CD5E9C064817}" type="datetimeFigureOut">
              <a:rPr lang="zh-TW" altLang="en-US" smtClean="0"/>
              <a:t>2019/1/6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2027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1EEF8E-BB76-4D78-9C53-870579F69F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3714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2347340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9959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9995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679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2503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996316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5554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0225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3711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261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284105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187678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1" lang="en-US" altLang="zh-TW" sz="2400" i="1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D0AA2DD0-4392-467B-BE46-D928463D1495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Sharing System Files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NIS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</a:t>
            </a:r>
            <a:r>
              <a:rPr lang="en-US" altLang="zh-TW" sz="2600" smtClean="0">
                <a:ea typeface="新細明體" pitchFamily="18" charset="-120"/>
              </a:rPr>
              <a:t>The Network Information Service (1)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NIS (YP </a:t>
            </a:r>
            <a:r>
              <a:rPr lang="en-US" altLang="zh-TW" sz="2000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sz="2000" smtClean="0">
                <a:ea typeface="新細明體" panose="02020500000000000000" pitchFamily="18" charset="-120"/>
              </a:rPr>
              <a:t> Yellow Page)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Release by SUN in 1980s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For master server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System files are kept in original locations and edited as before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There will be a server process takes care of availability of these files over the network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Data files are hashed and formed a database for lookup efficiency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yp_mkdb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Makefile	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NIS domain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The NIS server and it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z="1600" smtClean="0">
                <a:ea typeface="新細明體" panose="02020500000000000000" pitchFamily="18" charset="-120"/>
              </a:rPr>
              <a:t>s clients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Multiple NIS server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One master NIS server and multiple NIS slave servers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NIS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</a:t>
            </a:r>
            <a:r>
              <a:rPr lang="en-US" altLang="zh-TW" sz="2600" smtClean="0">
                <a:ea typeface="新細明體" pitchFamily="18" charset="-120"/>
              </a:rPr>
              <a:t>The Network Information Service (2)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9248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細明體" panose="02020509000000000000" pitchFamily="49" charset="-120"/>
              </a:rPr>
              <a:t>/etc/netgroup</a:t>
            </a:r>
          </a:p>
          <a:p>
            <a:pPr lvl="1" eaLnBrk="1" hangingPunct="1"/>
            <a:r>
              <a:rPr lang="en-US" altLang="zh-TW" smtClean="0">
                <a:ea typeface="細明體" panose="02020509000000000000" pitchFamily="49" charset="-120"/>
              </a:rPr>
              <a:t>Group users, machines, nets for easy reference in other system files</a:t>
            </a:r>
          </a:p>
          <a:p>
            <a:pPr lvl="1" eaLnBrk="1" hangingPunct="1"/>
            <a:r>
              <a:rPr lang="en-US" altLang="zh-TW" smtClean="0">
                <a:ea typeface="細明體" panose="02020509000000000000" pitchFamily="49" charset="-120"/>
              </a:rPr>
              <a:t>Can be used in such as /etc/{passwd,group,exports}, /etc/exports</a:t>
            </a:r>
          </a:p>
          <a:p>
            <a:pPr lvl="1" eaLnBrk="1" hangingPunct="1"/>
            <a:r>
              <a:rPr lang="en-US" altLang="zh-TW" smtClean="0">
                <a:ea typeface="細明體" panose="02020509000000000000" pitchFamily="49" charset="-120"/>
              </a:rPr>
              <a:t>[format] 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mtClean="0">
                <a:ea typeface="細明體" panose="02020509000000000000" pitchFamily="49" charset="-120"/>
              </a:rPr>
              <a:t>groupname list-of-members</a:t>
            </a:r>
          </a:p>
          <a:p>
            <a:pPr lvl="1" eaLnBrk="1" hangingPunct="1"/>
            <a:r>
              <a:rPr lang="en-US" altLang="zh-TW" smtClean="0">
                <a:ea typeface="細明體" panose="02020509000000000000" pitchFamily="49" charset="-120"/>
              </a:rPr>
              <a:t>[member-format] 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mtClean="0">
                <a:ea typeface="細明體" panose="02020509000000000000" pitchFamily="49" charset="-120"/>
              </a:rPr>
              <a:t>(hostname, username, nisdomainname)</a:t>
            </a:r>
          </a:p>
          <a:p>
            <a:pPr lvl="1" eaLnBrk="1" hangingPunct="1"/>
            <a:r>
              <a:rPr lang="en-US" altLang="zh-TW" smtClean="0">
                <a:ea typeface="細明體" panose="02020509000000000000" pitchFamily="49" charset="-120"/>
              </a:rPr>
              <a:t>Example of /etc/netgroup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752600" y="4572000"/>
            <a:ext cx="6230938" cy="1754188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en-US" altLang="zh-TW" dirty="0" err="1">
                <a:solidFill>
                  <a:schemeClr val="bg1"/>
                </a:solidFill>
                <a:latin typeface="+mn-lt"/>
              </a:rPr>
              <a:t>adm_user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		(,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</a:rPr>
              <a:t>chwong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,) (,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</a:rPr>
              <a:t>chiahung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,) (,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</a:rPr>
              <a:t>liuyh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,)</a:t>
            </a:r>
          </a:p>
          <a:p>
            <a:pPr>
              <a:defRPr/>
            </a:pPr>
            <a:r>
              <a:rPr kumimoji="1" lang="en-US" altLang="zh-TW" dirty="0" err="1">
                <a:solidFill>
                  <a:schemeClr val="bg1"/>
                </a:solidFill>
                <a:latin typeface="+mn-lt"/>
              </a:rPr>
              <a:t>adm_cc_cs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	(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</a:rPr>
              <a:t>cshome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,,) (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</a:rPr>
              <a:t>csduty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,,) (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</a:rPr>
              <a:t>csmailgate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,,)</a:t>
            </a:r>
          </a:p>
          <a:p>
            <a:pPr>
              <a:defRPr/>
            </a:pPr>
            <a:r>
              <a:rPr kumimoji="1" lang="en-US" altLang="zh-TW" dirty="0" err="1">
                <a:solidFill>
                  <a:schemeClr val="bg1"/>
                </a:solidFill>
                <a:latin typeface="+mn-lt"/>
              </a:rPr>
              <a:t>sun_cc_cs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	(sun1,,) (sun2,,) (sun3,,)</a:t>
            </a:r>
          </a:p>
          <a:p>
            <a:pPr>
              <a:defRPr/>
            </a:pPr>
            <a:r>
              <a:rPr kumimoji="1" lang="en-US" altLang="zh-TW" dirty="0" err="1">
                <a:solidFill>
                  <a:schemeClr val="bg1"/>
                </a:solidFill>
                <a:latin typeface="+mn-lt"/>
              </a:rPr>
              <a:t>bsd_cc_cs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	(bsd1,,) (bsd2,,) (bsd3,,) </a:t>
            </a:r>
          </a:p>
          <a:p>
            <a:pPr>
              <a:defRPr/>
            </a:pPr>
            <a:r>
              <a:rPr kumimoji="1" lang="en-US" altLang="zh-TW" dirty="0" err="1">
                <a:solidFill>
                  <a:schemeClr val="bg1"/>
                </a:solidFill>
                <a:latin typeface="+mn-lt"/>
              </a:rPr>
              <a:t>linux_cc_cs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	(linux1,,) (linux2,,) (linux3,,)</a:t>
            </a:r>
          </a:p>
          <a:p>
            <a:pPr>
              <a:defRPr/>
            </a:pPr>
            <a:r>
              <a:rPr kumimoji="1" lang="en-US" altLang="zh-TW" dirty="0" err="1">
                <a:solidFill>
                  <a:schemeClr val="bg1"/>
                </a:solidFill>
                <a:latin typeface="+mn-lt"/>
              </a:rPr>
              <a:t>all_cc_cs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		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</a:rPr>
              <a:t>adm_cc_cs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 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</a:rPr>
              <a:t>sun_cc_cs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 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</a:rPr>
              <a:t>bsd_cc_cs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 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</a:rPr>
              <a:t>linux_cc_cs</a:t>
            </a:r>
            <a:endParaRPr lang="en-US" altLang="zh-TW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NIS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</a:t>
            </a:r>
            <a:r>
              <a:rPr lang="en-US" altLang="zh-TW" sz="2600" smtClean="0">
                <a:ea typeface="新細明體" pitchFamily="18" charset="-120"/>
              </a:rPr>
              <a:t>The Network Information Service (3)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3657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Prioritizing sources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System information can come from many resource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Local, NIS, 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…</a:t>
            </a:r>
            <a:endParaRPr lang="en-US" altLang="zh-TW" sz="160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Specify the sources that we are going to use and the order of them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/etc/{passwd, group}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+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Entire NIS map is included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+@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Include only certain netgroup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+name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Include only a single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/etc/nsswitch.conf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447800" y="4876800"/>
            <a:ext cx="2210862" cy="1754326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zh-TW"/>
            </a:defPPr>
            <a:lvl1pPr>
              <a:defRPr kumimoji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altLang="zh-TW" dirty="0"/>
              <a:t>…</a:t>
            </a:r>
          </a:p>
          <a:p>
            <a:r>
              <a:rPr lang="en-US" altLang="zh-TW" dirty="0" err="1"/>
              <a:t>passwd</a:t>
            </a:r>
            <a:r>
              <a:rPr lang="en-US" altLang="zh-TW" dirty="0"/>
              <a:t>:	</a:t>
            </a:r>
            <a:r>
              <a:rPr lang="en-US" altLang="zh-TW" dirty="0" err="1"/>
              <a:t>compat</a:t>
            </a:r>
            <a:endParaRPr lang="en-US" altLang="zh-TW" dirty="0"/>
          </a:p>
          <a:p>
            <a:r>
              <a:rPr lang="en-US" altLang="zh-TW" dirty="0"/>
              <a:t>group:  	</a:t>
            </a:r>
            <a:r>
              <a:rPr lang="en-US" altLang="zh-TW" dirty="0" err="1"/>
              <a:t>compat</a:t>
            </a:r>
            <a:endParaRPr lang="en-US" altLang="zh-TW" dirty="0"/>
          </a:p>
          <a:p>
            <a:r>
              <a:rPr lang="en-US" altLang="zh-TW" dirty="0"/>
              <a:t>shadow:	files </a:t>
            </a:r>
            <a:r>
              <a:rPr lang="en-US" altLang="zh-TW" dirty="0" err="1"/>
              <a:t>nis</a:t>
            </a:r>
            <a:endParaRPr lang="en-US" altLang="zh-TW" dirty="0"/>
          </a:p>
          <a:p>
            <a:r>
              <a:rPr lang="en-US" altLang="zh-TW" dirty="0"/>
              <a:t>hosts:     	files </a:t>
            </a:r>
            <a:r>
              <a:rPr lang="en-US" altLang="zh-TW" dirty="0" err="1"/>
              <a:t>nis</a:t>
            </a:r>
            <a:r>
              <a:rPr lang="en-US" altLang="zh-TW" dirty="0"/>
              <a:t> </a:t>
            </a:r>
            <a:r>
              <a:rPr lang="en-US" altLang="zh-TW" dirty="0" err="1"/>
              <a:t>dns</a:t>
            </a:r>
            <a:endParaRPr lang="en-US" altLang="zh-TW" dirty="0"/>
          </a:p>
          <a:p>
            <a:r>
              <a:rPr lang="en-US" altLang="zh-TW" dirty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NIS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</a:t>
            </a:r>
            <a:r>
              <a:rPr lang="en-US" altLang="zh-TW" sz="2600" smtClean="0">
                <a:ea typeface="新細明體" pitchFamily="18" charset="-120"/>
              </a:rPr>
              <a:t>The Network Information Service (4)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Use netgroup in other system files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Example for used in /etc/passwd</a:t>
            </a: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Example for used in /etc/exports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524000" y="2284413"/>
            <a:ext cx="6538913" cy="1754187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…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pop:*:68:6:Post Office Owner:/nonexistent:/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sbin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nologin</a:t>
            </a:r>
            <a:endParaRPr lang="en-US" altLang="zh-TW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www:*:80:80:World Wide Web Owner:/nonexistent:/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sbin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nologin</a:t>
            </a:r>
            <a:endParaRPr lang="en-US" altLang="zh-TW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nobody:*:65534:65534:Unprivileged user:/nonexistent:/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sbin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nologin</a:t>
            </a:r>
            <a:endParaRPr lang="en-US" altLang="zh-TW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dirty="0">
                <a:solidFill>
                  <a:srgbClr val="FFFF00"/>
                </a:solidFill>
                <a:latin typeface="+mn-lt"/>
              </a:rPr>
              <a:t>+@admin-user:*:::::</a:t>
            </a:r>
          </a:p>
          <a:p>
            <a:pPr>
              <a:defRPr/>
            </a:pPr>
            <a:r>
              <a:rPr lang="en-US" altLang="zh-TW" dirty="0">
                <a:solidFill>
                  <a:srgbClr val="FFFF00"/>
                </a:solidFill>
                <a:latin typeface="+mn-lt"/>
              </a:rPr>
              <a:t>+:*:::::/</a:t>
            </a:r>
            <a:r>
              <a:rPr lang="en-US" altLang="zh-TW" dirty="0" err="1">
                <a:solidFill>
                  <a:srgbClr val="FFFF00"/>
                </a:solidFill>
                <a:latin typeface="+mn-lt"/>
              </a:rPr>
              <a:t>usr</a:t>
            </a:r>
            <a:r>
              <a:rPr lang="en-US" altLang="zh-TW" dirty="0">
                <a:solidFill>
                  <a:srgbClr val="FFFF00"/>
                </a:solidFill>
                <a:latin typeface="+mn-lt"/>
              </a:rPr>
              <a:t>/local/bin/</a:t>
            </a:r>
            <a:r>
              <a:rPr lang="en-US" altLang="zh-TW" dirty="0" err="1">
                <a:solidFill>
                  <a:srgbClr val="FFFF00"/>
                </a:solidFill>
                <a:latin typeface="+mn-lt"/>
              </a:rPr>
              <a:t>cs.nologin</a:t>
            </a:r>
            <a:endParaRPr lang="en-US" altLang="zh-TW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990600" y="4648200"/>
            <a:ext cx="7589838" cy="1200150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/raid	-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alldirs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–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maproot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=root 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mailgate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ccserv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backup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/raid 	-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alldirs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–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maproot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=65534 –network 140.113.209 –mask 255.255.255.0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/home	-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ro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–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mapall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=nobody –network 140.113.235.0 –mask 255.255.255.0</a:t>
            </a:r>
          </a:p>
          <a:p>
            <a:pPr>
              <a:defRPr/>
            </a:pPr>
            <a:r>
              <a:rPr lang="en-US" altLang="zh-TW" dirty="0">
                <a:solidFill>
                  <a:srgbClr val="FFFF00"/>
                </a:solidFill>
                <a:latin typeface="+mn-lt"/>
              </a:rPr>
              <a:t>/</a:t>
            </a:r>
            <a:r>
              <a:rPr lang="en-US" altLang="zh-TW" dirty="0" err="1">
                <a:solidFill>
                  <a:srgbClr val="FFFF00"/>
                </a:solidFill>
                <a:latin typeface="+mn-lt"/>
              </a:rPr>
              <a:t>usr</a:t>
            </a:r>
            <a:r>
              <a:rPr lang="en-US" altLang="zh-TW" dirty="0">
                <a:solidFill>
                  <a:srgbClr val="FFFF00"/>
                </a:solidFill>
                <a:latin typeface="+mn-lt"/>
              </a:rPr>
              <a:t>/</a:t>
            </a:r>
            <a:r>
              <a:rPr lang="en-US" altLang="zh-TW" dirty="0" err="1">
                <a:solidFill>
                  <a:srgbClr val="FFFF00"/>
                </a:solidFill>
                <a:latin typeface="+mn-lt"/>
              </a:rPr>
              <a:t>src</a:t>
            </a:r>
            <a:r>
              <a:rPr lang="en-US" altLang="zh-TW" dirty="0">
                <a:solidFill>
                  <a:srgbClr val="FFFF00"/>
                </a:solidFill>
                <a:latin typeface="+mn-lt"/>
              </a:rPr>
              <a:t>  /</a:t>
            </a:r>
            <a:r>
              <a:rPr lang="en-US" altLang="zh-TW" dirty="0" err="1">
                <a:solidFill>
                  <a:srgbClr val="FFFF00"/>
                </a:solidFill>
                <a:latin typeface="+mn-lt"/>
              </a:rPr>
              <a:t>usr</a:t>
            </a:r>
            <a:r>
              <a:rPr lang="en-US" altLang="zh-TW" dirty="0">
                <a:solidFill>
                  <a:srgbClr val="FFFF00"/>
                </a:solidFill>
                <a:latin typeface="+mn-lt"/>
              </a:rPr>
              <a:t>/</a:t>
            </a:r>
            <a:r>
              <a:rPr lang="en-US" altLang="zh-TW" dirty="0" err="1">
                <a:solidFill>
                  <a:srgbClr val="FFFF00"/>
                </a:solidFill>
                <a:latin typeface="+mn-lt"/>
              </a:rPr>
              <a:t>obj</a:t>
            </a:r>
            <a:r>
              <a:rPr lang="en-US" altLang="zh-TW" dirty="0">
                <a:solidFill>
                  <a:srgbClr val="FFFF00"/>
                </a:solidFill>
                <a:latin typeface="+mn-lt"/>
              </a:rPr>
              <a:t> –</a:t>
            </a:r>
            <a:r>
              <a:rPr lang="en-US" altLang="zh-TW" dirty="0" err="1">
                <a:solidFill>
                  <a:srgbClr val="FFFF00"/>
                </a:solidFill>
                <a:latin typeface="+mn-lt"/>
              </a:rPr>
              <a:t>maproot</a:t>
            </a:r>
            <a:r>
              <a:rPr lang="en-US" altLang="zh-TW" dirty="0">
                <a:solidFill>
                  <a:srgbClr val="FFFF00"/>
                </a:solidFill>
                <a:latin typeface="+mn-lt"/>
              </a:rPr>
              <a:t>=0 </a:t>
            </a:r>
            <a:r>
              <a:rPr lang="en-US" altLang="zh-TW" dirty="0" err="1">
                <a:solidFill>
                  <a:srgbClr val="FFFF00"/>
                </a:solidFill>
                <a:latin typeface="+mn-lt"/>
              </a:rPr>
              <a:t>bsd_cc_csie</a:t>
            </a:r>
            <a:endParaRPr lang="en-US" altLang="zh-TW" dirty="0">
              <a:solidFill>
                <a:srgbClr val="FFFF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NIS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</a:t>
            </a:r>
            <a:r>
              <a:rPr lang="en-US" altLang="zh-TW" sz="2600" smtClean="0">
                <a:ea typeface="新細明體" pitchFamily="18" charset="-120"/>
              </a:rPr>
              <a:t>The Network Information Service (5)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8486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Advantages of NIS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Not necessary for administrator to be aware of NIS internal data format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Cross-platform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Disadvantages of NIS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If a slave NIS server is down, the slave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s copy may not be updated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Periodically poll data (cron)</a:t>
            </a:r>
          </a:p>
          <a:p>
            <a:pPr lvl="1" eaLnBrk="1" hangingPunct="1"/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Not secure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Any host on a network can claim to be NIS Server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Any one can read your NIS maps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Consume network bandwidth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How NIS works (1)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962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NIS directory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/var/yp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NIS Server Map directory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In a subdirectory of the NIS directory named for the NIS domain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/var/yp/+cs.nis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Example: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685800" y="3886200"/>
            <a:ext cx="8305800" cy="2222500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csduty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[/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var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yp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chwong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sudo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+cs.nis/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auto.home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group.byname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netgroup.byuser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publickey.byname</a:t>
            </a:r>
            <a:endParaRPr lang="en-US" altLang="zh-TW" sz="16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auto.master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hosts.byaddr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netid.byname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rpc.byname</a:t>
            </a:r>
            <a:endParaRPr lang="en-US" altLang="zh-TW" sz="16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auto.net   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hosts.byname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networks.byaddr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rpc.bynumber</a:t>
            </a:r>
            <a:endParaRPr lang="en-US" altLang="zh-TW" sz="16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auto.user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mail.aliases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networks.byname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services.byname</a:t>
            </a:r>
            <a:endParaRPr lang="en-US" altLang="zh-TW" sz="16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bootparams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master.passwd.byname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passwd.byname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shadow.byname</a:t>
            </a:r>
            <a:endParaRPr lang="en-US" altLang="zh-TW" sz="16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ethers.byaddr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master.passwd.byuid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passwd.byuid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sudoers.pwd.byname</a:t>
            </a:r>
            <a:endParaRPr lang="en-US" altLang="zh-TW" sz="16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ethers.byname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netgroup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protocols.byname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ypservers</a:t>
            </a:r>
            <a:endParaRPr lang="en-US" altLang="zh-TW" sz="16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group.bygid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netgroup.byhost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protocols.bynumber</a:t>
            </a:r>
            <a:endParaRPr lang="en-US" altLang="zh-TW" sz="16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How NIS works (2)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5438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NIS master server </a:t>
            </a: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 NIS slave servers</a:t>
            </a:r>
          </a:p>
          <a:p>
            <a:pPr lvl="1" eaLnBrk="1" hangingPunct="1"/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ypxfr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pull command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Every NIS slave server runs ypxfr periodically</a:t>
            </a:r>
          </a:p>
          <a:p>
            <a:pPr lvl="1" eaLnBrk="1" hangingPunct="1"/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yppush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push command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NIS master server use yppush to instruct each slave to execute ypxfr</a:t>
            </a:r>
          </a:p>
          <a:p>
            <a:pPr lvl="1" eaLnBrk="1" hangingPunct="1"/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ypservers</a:t>
            </a:r>
            <a:r>
              <a:rPr lang="en-US" altLang="zh-TW" smtClean="0">
                <a:ea typeface="新細明體" panose="02020500000000000000" pitchFamily="18" charset="-120"/>
              </a:rPr>
              <a:t> special map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It does not correspond to any flat file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A list of all NIS slave servers in that NIS domain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ypinit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How NIS works (3)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Example of cs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4267200" y="1296925"/>
            <a:ext cx="3846690" cy="760475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>
            <a:defPPr>
              <a:defRPr lang="zh-TW"/>
            </a:defPPr>
            <a:lvl1pPr>
              <a:defRPr sz="1600">
                <a:solidFill>
                  <a:schemeClr val="bg1"/>
                </a:solidFill>
                <a:latin typeface="+mn-lt"/>
                <a:ea typeface="細明體" pitchFamily="49" charset="-120"/>
              </a:defRPr>
            </a:lvl1pPr>
          </a:lstStyle>
          <a:p>
            <a:r>
              <a:rPr lang="en-US" altLang="zh-TW" dirty="0" err="1"/>
              <a:t>cshome</a:t>
            </a:r>
            <a:r>
              <a:rPr lang="en-US" altLang="zh-TW" dirty="0"/>
              <a:t> [/</a:t>
            </a:r>
            <a:r>
              <a:rPr lang="en-US" altLang="zh-TW" dirty="0" err="1"/>
              <a:t>var</a:t>
            </a:r>
            <a:r>
              <a:rPr lang="en-US" altLang="zh-TW" dirty="0"/>
              <a:t>/</a:t>
            </a:r>
            <a:r>
              <a:rPr lang="en-US" altLang="zh-TW" dirty="0" err="1"/>
              <a:t>yp</a:t>
            </a:r>
            <a:r>
              <a:rPr lang="en-US" altLang="zh-TW" dirty="0"/>
              <a:t>] -</a:t>
            </a:r>
            <a:r>
              <a:rPr lang="en-US" altLang="zh-TW" dirty="0" err="1"/>
              <a:t>chwong</a:t>
            </a:r>
            <a:r>
              <a:rPr lang="en-US" altLang="zh-TW" dirty="0"/>
              <a:t>- </a:t>
            </a:r>
            <a:r>
              <a:rPr lang="en-US" altLang="zh-TW" dirty="0" err="1"/>
              <a:t>sudo</a:t>
            </a:r>
            <a:r>
              <a:rPr lang="en-US" altLang="zh-TW" dirty="0"/>
              <a:t> cat </a:t>
            </a:r>
            <a:r>
              <a:rPr lang="en-US" altLang="zh-TW" dirty="0" err="1"/>
              <a:t>ypservers</a:t>
            </a:r>
            <a:endParaRPr lang="en-US" altLang="zh-TW" dirty="0"/>
          </a:p>
          <a:p>
            <a:r>
              <a:rPr lang="en-US" altLang="zh-TW" dirty="0"/>
              <a:t>csduty.cs.nctu.edu.tw</a:t>
            </a:r>
          </a:p>
          <a:p>
            <a:r>
              <a:rPr lang="en-US" altLang="zh-TW" dirty="0"/>
              <a:t>csmailgate.cs.nctu.edu.tw</a:t>
            </a:r>
          </a:p>
        </p:txBody>
      </p:sp>
      <p:grpSp>
        <p:nvGrpSpPr>
          <p:cNvPr id="19461" name="Group 9"/>
          <p:cNvGrpSpPr>
            <a:grpSpLocks/>
          </p:cNvGrpSpPr>
          <p:nvPr/>
        </p:nvGrpSpPr>
        <p:grpSpPr bwMode="auto">
          <a:xfrm>
            <a:off x="685800" y="2133600"/>
            <a:ext cx="6400800" cy="4343400"/>
            <a:chOff x="432" y="1344"/>
            <a:chExt cx="4032" cy="2736"/>
          </a:xfrm>
        </p:grpSpPr>
        <p:pic>
          <p:nvPicPr>
            <p:cNvPr id="19462" name="Picture 4" descr="csie_yp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344"/>
              <a:ext cx="4032" cy="27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63" name="Rectangle 6"/>
            <p:cNvSpPr>
              <a:spLocks noChangeArrowheads="1"/>
            </p:cNvSpPr>
            <p:nvPr/>
          </p:nvSpPr>
          <p:spPr bwMode="auto">
            <a:xfrm>
              <a:off x="528" y="3888"/>
              <a:ext cx="3888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TW" altLang="en-US"/>
            </a:p>
          </p:txBody>
        </p:sp>
        <p:sp>
          <p:nvSpPr>
            <p:cNvPr id="19464" name="Rectangle 7"/>
            <p:cNvSpPr>
              <a:spLocks noChangeArrowheads="1"/>
            </p:cNvSpPr>
            <p:nvPr/>
          </p:nvSpPr>
          <p:spPr bwMode="auto">
            <a:xfrm>
              <a:off x="2208" y="2352"/>
              <a:ext cx="480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TW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How NIS works (4)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3236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After all maps are ready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Request and response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ypserv daemons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b="1" smtClean="0">
                <a:ea typeface="新細明體" panose="02020500000000000000" pitchFamily="18" charset="-120"/>
              </a:rPr>
              <a:t>Run on NIS servers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b="1" smtClean="0">
                <a:ea typeface="新細明體" panose="02020500000000000000" pitchFamily="18" charset="-120"/>
              </a:rPr>
              <a:t>Waiting for NIS requests and answering them by looking up information in maps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ypbind daemons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b="1" smtClean="0">
                <a:ea typeface="新細明體" panose="02020500000000000000" pitchFamily="18" charset="-120"/>
              </a:rPr>
              <a:t>Run on every machine in NIS domain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b="1" smtClean="0">
                <a:ea typeface="新細明體" panose="02020500000000000000" pitchFamily="18" charset="-120"/>
              </a:rPr>
              <a:t>Locate a ypserv and return the identity to the C library, which then contact the server directly</a:t>
            </a:r>
          </a:p>
        </p:txBody>
      </p:sp>
      <p:pic>
        <p:nvPicPr>
          <p:cNvPr id="20484" name="Picture 4" descr="img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61" r="2817" b="9610"/>
          <a:stretch>
            <a:fillRect/>
          </a:stretch>
        </p:blipFill>
        <p:spPr bwMode="auto">
          <a:xfrm>
            <a:off x="1905000" y="4267200"/>
            <a:ext cx="5943600" cy="247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How NIS works (5)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019925" cy="4648200"/>
          </a:xfrm>
        </p:spPr>
        <p:txBody>
          <a:bodyPr/>
          <a:lstStyle/>
          <a:p>
            <a:pPr marL="0" indent="0" eaLnBrk="1" hangingPunct="1"/>
            <a:r>
              <a:rPr lang="en-US" altLang="zh-TW" sz="2000" smtClean="0">
                <a:ea typeface="新細明體" panose="02020500000000000000" pitchFamily="18" charset="-120"/>
              </a:rPr>
              <a:t>NIS commands and daemons</a:t>
            </a:r>
          </a:p>
        </p:txBody>
      </p:sp>
      <p:graphicFrame>
        <p:nvGraphicFramePr>
          <p:cNvPr id="32874" name="Group 106"/>
          <p:cNvGraphicFramePr>
            <a:graphicFrameLocks noGrp="1"/>
          </p:cNvGraphicFramePr>
          <p:nvPr>
            <p:ph sz="half" idx="2"/>
          </p:nvPr>
        </p:nvGraphicFramePr>
        <p:xfrm>
          <a:off x="914400" y="1981200"/>
          <a:ext cx="8001000" cy="4365996"/>
        </p:xfrm>
        <a:graphic>
          <a:graphicData uri="http://schemas.openxmlformats.org/drawingml/2006/table">
            <a:tbl>
              <a:tblPr/>
              <a:tblGrid>
                <a:gridCol w="2624138"/>
                <a:gridCol w="5376862"/>
              </a:tblGrid>
              <a:tr h="3657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Program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657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domainname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 or print name of current NIS domain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85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makedbm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yp_mkdb (FreeBSD)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Build hashed map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ypinit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Configure a host as master or slave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ypset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Let ypbind to bind a particular NIS server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ypwhich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Find out which yp server is using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ypcat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Print the value contained in an NIS map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yppasswd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Change password on the NIS server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ypchfn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Change GECOS information on NIS server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ypchsh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Change login shell on NIS server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yppasswdd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Server daemon for yppasswd,ypchsh,ypchfn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Why share?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One functioning host depends on hundreds of configuration files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But groups of hosts in your network needs more !!</a:t>
            </a: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Think about you have bsd1 ~ bsd6, linux1 ~ linux6, and each year, there are about 250 new students in cs.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Configuring NIS Servers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Steps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Sequence: Master Server </a:t>
            </a:r>
            <a:r>
              <a:rPr lang="en-US" altLang="zh-TW" sz="1800" smtClean="0">
                <a:ea typeface="新細明體" panose="02020500000000000000" pitchFamily="18" charset="-120"/>
                <a:sym typeface="Wingdings" panose="05000000000000000000" pitchFamily="2" charset="2"/>
              </a:rPr>
              <a:t> Slave Servers  each client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Master Server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Set nis domain name: ypinit -m domainname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Use ypinit to construct a list of slave servers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ypinit –u [domainname]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Run ypserv and rpc.yppasswdd daemons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Slave Servers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Set nis domain name: ypinit -s YP master server domainname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Get NIS maps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NIS client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Set nis domain name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Modify /etc/passwd, /etc/group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Run ypbind daemons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Configuring NIS Servers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FreeBSD (1)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Edit /etc/rc.conf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If your host does not want to be a NIS client, remove nis_client related entries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It is a good idea to force NIS master server to ypbind itself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% man ypbind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905000" y="3309938"/>
            <a:ext cx="3826689" cy="2554545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>
            <a:defPPr>
              <a:defRPr lang="zh-TW"/>
            </a:defPPr>
            <a:lvl1pPr>
              <a:defRPr sz="1600">
                <a:solidFill>
                  <a:schemeClr val="bg1"/>
                </a:solidFill>
                <a:latin typeface="+mn-lt"/>
                <a:ea typeface="細明體" pitchFamily="49" charset="-120"/>
              </a:defRPr>
            </a:lvl1pPr>
          </a:lstStyle>
          <a:p>
            <a:r>
              <a:rPr lang="en-US" altLang="zh-TW" dirty="0"/>
              <a:t>…</a:t>
            </a:r>
          </a:p>
          <a:p>
            <a:r>
              <a:rPr lang="en-US" altLang="zh-TW" dirty="0"/>
              <a:t># NIS</a:t>
            </a:r>
          </a:p>
          <a:p>
            <a:r>
              <a:rPr lang="en-US" altLang="zh-TW" dirty="0" err="1" smtClean="0"/>
              <a:t>nisdomainname</a:t>
            </a:r>
            <a:r>
              <a:rPr lang="en-US" altLang="zh-TW" dirty="0"/>
              <a:t>="</a:t>
            </a:r>
            <a:r>
              <a:rPr lang="en-US" altLang="zh-TW" dirty="0" err="1"/>
              <a:t>sabsd.nis</a:t>
            </a:r>
            <a:r>
              <a:rPr lang="en-US" altLang="zh-TW" dirty="0"/>
              <a:t>"</a:t>
            </a:r>
          </a:p>
          <a:p>
            <a:r>
              <a:rPr lang="en-US" altLang="zh-TW" dirty="0" err="1"/>
              <a:t>nis_server_enable</a:t>
            </a:r>
            <a:r>
              <a:rPr lang="en-US" altLang="zh-TW" dirty="0"/>
              <a:t>="YES"</a:t>
            </a:r>
          </a:p>
          <a:p>
            <a:r>
              <a:rPr lang="en-US" altLang="zh-TW" dirty="0" err="1"/>
              <a:t>nis_server_flags</a:t>
            </a:r>
            <a:r>
              <a:rPr lang="en-US" altLang="zh-TW" dirty="0"/>
              <a:t>=""</a:t>
            </a:r>
            <a:endParaRPr lang="en-US" altLang="zh-TW" dirty="0"/>
          </a:p>
          <a:p>
            <a:r>
              <a:rPr lang="en-US" altLang="zh-TW" dirty="0" err="1" smtClean="0"/>
              <a:t>nis_client_enable</a:t>
            </a:r>
            <a:r>
              <a:rPr lang="en-US" altLang="zh-TW" dirty="0"/>
              <a:t>="</a:t>
            </a:r>
            <a:r>
              <a:rPr lang="en-US" altLang="zh-TW" dirty="0" smtClean="0"/>
              <a:t>YES</a:t>
            </a:r>
            <a:r>
              <a:rPr lang="en-US" altLang="zh-TW" dirty="0"/>
              <a:t>"</a:t>
            </a:r>
            <a:endParaRPr lang="en-US" altLang="zh-TW" dirty="0"/>
          </a:p>
          <a:p>
            <a:r>
              <a:rPr lang="en-US" altLang="zh-TW" dirty="0" err="1"/>
              <a:t>nis_client_flags</a:t>
            </a:r>
            <a:r>
              <a:rPr lang="en-US" altLang="zh-TW" dirty="0"/>
              <a:t>="-</a:t>
            </a:r>
            <a:r>
              <a:rPr lang="en-US" altLang="zh-TW" dirty="0"/>
              <a:t>s </a:t>
            </a:r>
            <a:r>
              <a:rPr lang="en-US" altLang="zh-TW" dirty="0" smtClean="0"/>
              <a:t>-m -</a:t>
            </a:r>
            <a:r>
              <a:rPr lang="en-US" altLang="zh-TW" dirty="0"/>
              <a:t>S </a:t>
            </a:r>
            <a:r>
              <a:rPr lang="en-US" altLang="zh-TW" dirty="0" err="1"/>
              <a:t>sabsd.nis,sabsd</a:t>
            </a:r>
            <a:r>
              <a:rPr lang="en-US" altLang="zh-TW" dirty="0"/>
              <a:t>"</a:t>
            </a:r>
            <a:endParaRPr lang="en-US" altLang="zh-TW" dirty="0"/>
          </a:p>
          <a:p>
            <a:r>
              <a:rPr lang="en-US" altLang="zh-TW" dirty="0" err="1"/>
              <a:t>nis_yppasswdd_enable</a:t>
            </a:r>
            <a:r>
              <a:rPr lang="en-US" altLang="zh-TW" dirty="0"/>
              <a:t>="YES"</a:t>
            </a:r>
          </a:p>
          <a:p>
            <a:r>
              <a:rPr lang="en-US" altLang="zh-TW" dirty="0" err="1"/>
              <a:t>nis_yppasswdd_flags</a:t>
            </a:r>
            <a:r>
              <a:rPr lang="en-US" altLang="zh-TW" dirty="0" smtClean="0"/>
              <a:t>="</a:t>
            </a:r>
            <a:r>
              <a:rPr lang="en-US" altLang="zh-TW" dirty="0"/>
              <a:t>"</a:t>
            </a:r>
            <a:endParaRPr lang="en-US" altLang="zh-TW" dirty="0"/>
          </a:p>
          <a:p>
            <a:r>
              <a:rPr lang="en-US" altLang="zh-TW" dirty="0"/>
              <a:t>…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Configuring NIS Servers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FreeBSD (2): </a:t>
            </a:r>
            <a:r>
              <a:rPr lang="en-US" altLang="zh-TW" sz="3200" dirty="0">
                <a:ea typeface="新細明體" pitchFamily="18" charset="-120"/>
              </a:rPr>
              <a:t>NIS </a:t>
            </a:r>
            <a:r>
              <a:rPr lang="en-US" altLang="zh-TW" sz="3200" dirty="0" smtClean="0">
                <a:ea typeface="新細明體" pitchFamily="18" charset="-120"/>
              </a:rPr>
              <a:t>Server configuration</a:t>
            </a:r>
            <a:r>
              <a:rPr lang="en-US" altLang="zh-TW" sz="3200" dirty="0">
                <a:ea typeface="新細明體" pitchFamily="18" charset="-120"/>
              </a:rPr>
              <a:t/>
            </a:r>
            <a:br>
              <a:rPr lang="en-US" altLang="zh-TW" sz="3200" dirty="0">
                <a:ea typeface="新細明體" pitchFamily="18" charset="-120"/>
              </a:rPr>
            </a:br>
            <a:endParaRPr lang="en-US" altLang="zh-TW" sz="3000" dirty="0" smtClean="0">
              <a:ea typeface="新細明體" pitchFamily="18" charset="-12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Initializing the NIS Maps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NIS maps are generated from configuration files in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with exceptions :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master.passwd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,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netgroup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,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passwd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%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cp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master.passwd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var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yp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master.passwd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%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cp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netgroup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var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yp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netgroup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Edit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var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yp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master.passwd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, removing all system accounts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% cd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var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yp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%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ypinit</a:t>
            </a:r>
            <a:r>
              <a:rPr lang="en-US" altLang="zh-TW" sz="1800" smtClean="0">
                <a:ea typeface="新細明體" panose="02020500000000000000" pitchFamily="18" charset="-120"/>
              </a:rPr>
              <a:t> </a:t>
            </a:r>
            <a:r>
              <a:rPr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800" smtClean="0">
                <a:ea typeface="新細明體" panose="02020500000000000000" pitchFamily="18" charset="-120"/>
              </a:rPr>
              <a:t>m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sabsd.nis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% reboot	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Rebuild 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yp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 maps whenever the configuration files are changed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Example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When you change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var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yp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master.passwd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% cd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var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yp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% make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Configuring NIS Servers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FreeBSD (3)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Makefile of NIS</a:t>
            </a: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1371600" y="1833563"/>
            <a:ext cx="6232525" cy="4832350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 lIns="54000" rIns="54000">
            <a:spAutoFit/>
          </a:bodyPr>
          <a:lstStyle/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…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YPSRCDIR = /etc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YPDIR = /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var</a:t>
            </a: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yp</a:t>
            </a:r>
            <a:endParaRPr lang="en-US" altLang="zh-TW" sz="14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YPMAPDIR = $(YPDIR)/$(DOMAIN)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ETHERS    = $(YPSRCDIR)/ethers     # 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ethernet</a:t>
            </a: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addresses (for 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rarpd</a:t>
            </a: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)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BOOTPARAMS= $(YPSRCDIR)/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bootparams</a:t>
            </a: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# for booting Sun boxes (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bootparamd</a:t>
            </a: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)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HOSTS     = $(YPSRCDIR)/hosts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NETWORKS  = $(YPSRCDIR)/networks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PROTOCOLS = $(YPSRCDIR)/protocols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RPC       = $(YPSRCDIR)/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rpc</a:t>
            </a:r>
            <a:endParaRPr lang="en-US" altLang="zh-TW" sz="14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SERVICES  = $(YPSRCDIR)/services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SHELLS    = $(YPSRCDIR)/shells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GROUP     = $(YPSRCDIR)/group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ALIASES   = $(YPSRCDIR)/mail/aliases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NETGROUP  = $(YPDIR)/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netgroup</a:t>
            </a:r>
            <a:endParaRPr lang="en-US" altLang="zh-TW" sz="14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PASSWD    = $(YPDIR)/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passwd</a:t>
            </a:r>
            <a:endParaRPr lang="en-US" altLang="zh-TW" sz="14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MASTER    = $(YPDIR)/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master.passwd</a:t>
            </a:r>
            <a:endParaRPr lang="en-US" altLang="zh-TW" sz="14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YPSERVERS = $(YPDIR)/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ypservers</a:t>
            </a: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# List of all NIS servers for a domain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PUBLICKEY = $(YPSRCDIR)/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publickey</a:t>
            </a:r>
            <a:endParaRPr lang="en-US" altLang="zh-TW" sz="14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NETID     = $(YPSRCDIR)/</a:t>
            </a:r>
            <a:r>
              <a:rPr lang="en-US" altLang="zh-TW" sz="14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netid</a:t>
            </a:r>
            <a:endParaRPr lang="en-US" altLang="zh-TW" sz="14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AMDHOST   = $(YPSRCDIR)/amd.map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Configuring NIS Servers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FreeBSD (4)</a:t>
            </a:r>
          </a:p>
        </p:txBody>
      </p:sp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990600" y="1295400"/>
            <a:ext cx="7058086" cy="4985980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 lIns="54000" rIns="54000">
            <a:spAutoFit/>
          </a:bodyPr>
          <a:lstStyle>
            <a:defPPr>
              <a:defRPr lang="zh-TW"/>
            </a:defPPr>
            <a:lvl1pPr>
              <a:defRPr sz="1400">
                <a:solidFill>
                  <a:schemeClr val="bg1"/>
                </a:solidFill>
                <a:latin typeface="+mn-lt"/>
                <a:ea typeface="細明體" pitchFamily="49" charset="-120"/>
              </a:defRPr>
            </a:lvl1pPr>
          </a:lstStyle>
          <a:p>
            <a:r>
              <a:rPr lang="en-US" altLang="zh-TW" dirty="0" err="1"/>
              <a:t>sabsd</a:t>
            </a:r>
            <a:r>
              <a:rPr lang="en-US" altLang="zh-TW" dirty="0"/>
              <a:t> [/home/</a:t>
            </a:r>
            <a:r>
              <a:rPr lang="en-US" altLang="zh-TW" dirty="0" err="1"/>
              <a:t>chwong</a:t>
            </a:r>
            <a:r>
              <a:rPr lang="en-US" altLang="zh-TW" dirty="0"/>
              <a:t>] -</a:t>
            </a:r>
            <a:r>
              <a:rPr lang="en-US" altLang="zh-TW" dirty="0" err="1"/>
              <a:t>chwong</a:t>
            </a:r>
            <a:r>
              <a:rPr lang="en-US" altLang="zh-TW" dirty="0"/>
              <a:t>- </a:t>
            </a:r>
            <a:r>
              <a:rPr lang="en-US" altLang="zh-TW" dirty="0" err="1"/>
              <a:t>ps</a:t>
            </a:r>
            <a:r>
              <a:rPr lang="en-US" altLang="zh-TW" dirty="0"/>
              <a:t> </a:t>
            </a:r>
            <a:r>
              <a:rPr lang="en-US" altLang="zh-TW" dirty="0" err="1"/>
              <a:t>auxww</a:t>
            </a:r>
            <a:r>
              <a:rPr lang="en-US" altLang="zh-TW" dirty="0"/>
              <a:t> | </a:t>
            </a:r>
            <a:r>
              <a:rPr lang="en-US" altLang="zh-TW" dirty="0" err="1"/>
              <a:t>grep</a:t>
            </a:r>
            <a:r>
              <a:rPr lang="en-US" altLang="zh-TW" dirty="0"/>
              <a:t> </a:t>
            </a:r>
            <a:r>
              <a:rPr lang="en-US" altLang="zh-TW" dirty="0" err="1"/>
              <a:t>yp</a:t>
            </a:r>
            <a:endParaRPr lang="en-US" altLang="zh-TW" dirty="0"/>
          </a:p>
          <a:p>
            <a:r>
              <a:rPr lang="en-US" altLang="zh-TW" dirty="0"/>
              <a:t>root  367  0.0  0.2  1384 1096  ??  Is  2:57PM  0:00.01 /</a:t>
            </a:r>
            <a:r>
              <a:rPr lang="en-US" altLang="zh-TW" dirty="0" err="1"/>
              <a:t>usr</a:t>
            </a:r>
            <a:r>
              <a:rPr lang="en-US" altLang="zh-TW" dirty="0"/>
              <a:t>/</a:t>
            </a:r>
            <a:r>
              <a:rPr lang="en-US" altLang="zh-TW" dirty="0" err="1"/>
              <a:t>sbin</a:t>
            </a:r>
            <a:r>
              <a:rPr lang="en-US" altLang="zh-TW" dirty="0"/>
              <a:t>/</a:t>
            </a:r>
            <a:r>
              <a:rPr lang="en-US" altLang="zh-TW" dirty="0" err="1"/>
              <a:t>ypserv</a:t>
            </a:r>
            <a:endParaRPr lang="en-US" altLang="zh-TW" dirty="0"/>
          </a:p>
          <a:p>
            <a:r>
              <a:rPr lang="en-US" altLang="zh-TW" dirty="0"/>
              <a:t>root  381  0.0  0.2  1400 1152  ??  Is  2:57PM  0:00.00 /</a:t>
            </a:r>
            <a:r>
              <a:rPr lang="en-US" altLang="zh-TW" dirty="0" err="1"/>
              <a:t>usr</a:t>
            </a:r>
            <a:r>
              <a:rPr lang="en-US" altLang="zh-TW" dirty="0"/>
              <a:t>/</a:t>
            </a:r>
            <a:r>
              <a:rPr lang="en-US" altLang="zh-TW" dirty="0" err="1"/>
              <a:t>sbin</a:t>
            </a:r>
            <a:r>
              <a:rPr lang="en-US" altLang="zh-TW" dirty="0"/>
              <a:t>/</a:t>
            </a:r>
            <a:r>
              <a:rPr lang="en-US" altLang="zh-TW" dirty="0" err="1"/>
              <a:t>ypbind</a:t>
            </a:r>
            <a:r>
              <a:rPr lang="en-US" altLang="zh-TW" dirty="0"/>
              <a:t> -s -m -S </a:t>
            </a:r>
            <a:r>
              <a:rPr lang="en-US" altLang="zh-TW" dirty="0" err="1"/>
              <a:t>sabsd.nis,sabsd</a:t>
            </a:r>
            <a:endParaRPr lang="en-US" altLang="zh-TW" dirty="0"/>
          </a:p>
          <a:p>
            <a:r>
              <a:rPr lang="en-US" altLang="zh-TW" dirty="0"/>
              <a:t>root  396  0.0  0.2  1616 1236  ??  Ss  2:57PM  0:00.00 /</a:t>
            </a:r>
            <a:r>
              <a:rPr lang="en-US" altLang="zh-TW" dirty="0" err="1"/>
              <a:t>usr</a:t>
            </a:r>
            <a:r>
              <a:rPr lang="en-US" altLang="zh-TW" dirty="0"/>
              <a:t>/</a:t>
            </a:r>
            <a:r>
              <a:rPr lang="en-US" altLang="zh-TW" dirty="0" err="1"/>
              <a:t>sbin</a:t>
            </a:r>
            <a:r>
              <a:rPr lang="en-US" altLang="zh-TW" dirty="0"/>
              <a:t>/</a:t>
            </a:r>
            <a:r>
              <a:rPr lang="en-US" altLang="zh-TW" dirty="0" err="1"/>
              <a:t>rpc.yppasswdd</a:t>
            </a:r>
            <a:endParaRPr lang="en-US" altLang="zh-TW" dirty="0"/>
          </a:p>
          <a:p>
            <a:r>
              <a:rPr lang="en-US" altLang="zh-TW" dirty="0" err="1"/>
              <a:t>sabsd</a:t>
            </a:r>
            <a:r>
              <a:rPr lang="en-US" altLang="zh-TW" dirty="0"/>
              <a:t> [/home/</a:t>
            </a:r>
            <a:r>
              <a:rPr lang="en-US" altLang="zh-TW" dirty="0" err="1"/>
              <a:t>chwong</a:t>
            </a:r>
            <a:r>
              <a:rPr lang="en-US" altLang="zh-TW" dirty="0"/>
              <a:t>] -</a:t>
            </a:r>
            <a:r>
              <a:rPr lang="en-US" altLang="zh-TW" dirty="0" err="1"/>
              <a:t>chwong</a:t>
            </a:r>
            <a:r>
              <a:rPr lang="en-US" altLang="zh-TW" dirty="0"/>
              <a:t>- </a:t>
            </a:r>
            <a:r>
              <a:rPr lang="en-US" altLang="zh-TW" dirty="0" err="1"/>
              <a:t>ypwhich</a:t>
            </a:r>
            <a:endParaRPr lang="en-US" altLang="zh-TW" dirty="0"/>
          </a:p>
          <a:p>
            <a:r>
              <a:rPr lang="en-US" altLang="zh-TW" dirty="0"/>
              <a:t>sabsd.cs.nctu.edu.tw</a:t>
            </a:r>
          </a:p>
          <a:p>
            <a:r>
              <a:rPr lang="en-US" altLang="zh-TW" dirty="0" err="1"/>
              <a:t>sabsd</a:t>
            </a:r>
            <a:r>
              <a:rPr lang="en-US" altLang="zh-TW" dirty="0"/>
              <a:t> [/home/</a:t>
            </a:r>
            <a:r>
              <a:rPr lang="en-US" altLang="zh-TW" dirty="0" err="1"/>
              <a:t>chwong</a:t>
            </a:r>
            <a:r>
              <a:rPr lang="en-US" altLang="zh-TW" dirty="0"/>
              <a:t>] -</a:t>
            </a:r>
            <a:r>
              <a:rPr lang="en-US" altLang="zh-TW" dirty="0" err="1"/>
              <a:t>chwong</a:t>
            </a:r>
            <a:r>
              <a:rPr lang="en-US" altLang="zh-TW" dirty="0"/>
              <a:t>- </a:t>
            </a:r>
            <a:r>
              <a:rPr lang="en-US" altLang="zh-TW" dirty="0" err="1"/>
              <a:t>ypcat</a:t>
            </a:r>
            <a:r>
              <a:rPr lang="en-US" altLang="zh-TW" dirty="0"/>
              <a:t> -x</a:t>
            </a:r>
          </a:p>
          <a:p>
            <a:r>
              <a:rPr lang="en-US" altLang="zh-TW" dirty="0"/>
              <a:t>Use "</a:t>
            </a:r>
            <a:r>
              <a:rPr lang="en-US" altLang="zh-TW" dirty="0" err="1"/>
              <a:t>passwd</a:t>
            </a:r>
            <a:r>
              <a:rPr lang="en-US" altLang="zh-TW" dirty="0"/>
              <a:t>" for "</a:t>
            </a:r>
            <a:r>
              <a:rPr lang="en-US" altLang="zh-TW" dirty="0" err="1"/>
              <a:t>passwd.byname</a:t>
            </a:r>
            <a:r>
              <a:rPr lang="en-US" altLang="zh-TW" dirty="0"/>
              <a:t>"</a:t>
            </a:r>
          </a:p>
          <a:p>
            <a:r>
              <a:rPr lang="en-US" altLang="zh-TW" dirty="0"/>
              <a:t>Use "</a:t>
            </a:r>
            <a:r>
              <a:rPr lang="en-US" altLang="zh-TW" dirty="0" err="1"/>
              <a:t>master.passwd</a:t>
            </a:r>
            <a:r>
              <a:rPr lang="en-US" altLang="zh-TW" dirty="0"/>
              <a:t>" for "</a:t>
            </a:r>
            <a:r>
              <a:rPr lang="en-US" altLang="zh-TW" dirty="0" err="1"/>
              <a:t>master.passwd.byname</a:t>
            </a:r>
            <a:r>
              <a:rPr lang="en-US" altLang="zh-TW" dirty="0"/>
              <a:t>"</a:t>
            </a:r>
          </a:p>
          <a:p>
            <a:r>
              <a:rPr lang="en-US" altLang="zh-TW" dirty="0"/>
              <a:t>Use "group" for "</a:t>
            </a:r>
            <a:r>
              <a:rPr lang="en-US" altLang="zh-TW" dirty="0" err="1"/>
              <a:t>group.byname</a:t>
            </a:r>
            <a:r>
              <a:rPr lang="en-US" altLang="zh-TW" dirty="0"/>
              <a:t>"</a:t>
            </a:r>
          </a:p>
          <a:p>
            <a:r>
              <a:rPr lang="en-US" altLang="zh-TW" dirty="0"/>
              <a:t>Use "networks" for "</a:t>
            </a:r>
            <a:r>
              <a:rPr lang="en-US" altLang="zh-TW" dirty="0" err="1"/>
              <a:t>networks.byaddr</a:t>
            </a:r>
            <a:r>
              <a:rPr lang="en-US" altLang="zh-TW" dirty="0"/>
              <a:t>"</a:t>
            </a:r>
          </a:p>
          <a:p>
            <a:r>
              <a:rPr lang="en-US" altLang="zh-TW" dirty="0"/>
              <a:t>Use "hosts" for "</a:t>
            </a:r>
            <a:r>
              <a:rPr lang="en-US" altLang="zh-TW" dirty="0" err="1"/>
              <a:t>hosts.byaddr</a:t>
            </a:r>
            <a:r>
              <a:rPr lang="en-US" altLang="zh-TW" dirty="0"/>
              <a:t>"</a:t>
            </a:r>
          </a:p>
          <a:p>
            <a:r>
              <a:rPr lang="en-US" altLang="zh-TW" dirty="0"/>
              <a:t>Use "protocols" for "</a:t>
            </a:r>
            <a:r>
              <a:rPr lang="en-US" altLang="zh-TW" dirty="0" err="1"/>
              <a:t>protocols.bynumber</a:t>
            </a:r>
            <a:r>
              <a:rPr lang="en-US" altLang="zh-TW" dirty="0"/>
              <a:t>"</a:t>
            </a:r>
          </a:p>
          <a:p>
            <a:r>
              <a:rPr lang="en-US" altLang="zh-TW" dirty="0"/>
              <a:t>Use "services" for "</a:t>
            </a:r>
            <a:r>
              <a:rPr lang="en-US" altLang="zh-TW" dirty="0" err="1"/>
              <a:t>services.byname</a:t>
            </a:r>
            <a:r>
              <a:rPr lang="en-US" altLang="zh-TW" dirty="0"/>
              <a:t>"</a:t>
            </a:r>
          </a:p>
          <a:p>
            <a:r>
              <a:rPr lang="en-US" altLang="zh-TW" dirty="0"/>
              <a:t>Use "aliases" for "</a:t>
            </a:r>
            <a:r>
              <a:rPr lang="en-US" altLang="zh-TW" dirty="0" err="1"/>
              <a:t>mail.aliases</a:t>
            </a:r>
            <a:r>
              <a:rPr lang="en-US" altLang="zh-TW" dirty="0"/>
              <a:t>"</a:t>
            </a:r>
          </a:p>
          <a:p>
            <a:r>
              <a:rPr lang="en-US" altLang="zh-TW" dirty="0"/>
              <a:t>Use "ethers" for "</a:t>
            </a:r>
            <a:r>
              <a:rPr lang="en-US" altLang="zh-TW" dirty="0" err="1"/>
              <a:t>ethers.byname</a:t>
            </a:r>
            <a:r>
              <a:rPr lang="en-US" altLang="zh-TW" dirty="0"/>
              <a:t>"</a:t>
            </a:r>
          </a:p>
          <a:p>
            <a:r>
              <a:rPr lang="en-US" altLang="zh-TW" dirty="0" err="1"/>
              <a:t>sabsd</a:t>
            </a:r>
            <a:r>
              <a:rPr lang="en-US" altLang="zh-TW" dirty="0"/>
              <a:t> [/home/</a:t>
            </a:r>
            <a:r>
              <a:rPr lang="en-US" altLang="zh-TW" dirty="0" err="1"/>
              <a:t>chwong</a:t>
            </a:r>
            <a:r>
              <a:rPr lang="en-US" altLang="zh-TW" dirty="0"/>
              <a:t>] -</a:t>
            </a:r>
            <a:r>
              <a:rPr lang="en-US" altLang="zh-TW" dirty="0" err="1"/>
              <a:t>chwong</a:t>
            </a:r>
            <a:r>
              <a:rPr lang="en-US" altLang="zh-TW" dirty="0"/>
              <a:t>- </a:t>
            </a:r>
            <a:r>
              <a:rPr lang="en-US" altLang="zh-TW" dirty="0" err="1"/>
              <a:t>ypcat</a:t>
            </a:r>
            <a:r>
              <a:rPr lang="en-US" altLang="zh-TW" dirty="0"/>
              <a:t> </a:t>
            </a:r>
            <a:r>
              <a:rPr lang="en-US" altLang="zh-TW" dirty="0" err="1"/>
              <a:t>passwd</a:t>
            </a:r>
            <a:endParaRPr lang="en-US" altLang="zh-TW" dirty="0"/>
          </a:p>
          <a:p>
            <a:r>
              <a:rPr lang="en-US" altLang="zh-TW" dirty="0" err="1"/>
              <a:t>chiahung</a:t>
            </a:r>
            <a:r>
              <a:rPr lang="en-US" altLang="zh-TW" dirty="0"/>
              <a:t>:*:1000:1000:chiahung:/home/</a:t>
            </a:r>
            <a:r>
              <a:rPr lang="en-US" altLang="zh-TW" dirty="0" err="1"/>
              <a:t>chiahung</a:t>
            </a:r>
            <a:r>
              <a:rPr lang="en-US" altLang="zh-TW" dirty="0"/>
              <a:t>:/bin/</a:t>
            </a:r>
            <a:r>
              <a:rPr lang="en-US" altLang="zh-TW" dirty="0" err="1"/>
              <a:t>tcsh</a:t>
            </a:r>
            <a:endParaRPr lang="en-US" altLang="zh-TW" dirty="0"/>
          </a:p>
          <a:p>
            <a:r>
              <a:rPr lang="en-US" altLang="zh-TW" dirty="0" err="1"/>
              <a:t>chwong</a:t>
            </a:r>
            <a:r>
              <a:rPr lang="en-US" altLang="zh-TW" dirty="0"/>
              <a:t>:*:1001:1000:chwong:/home/</a:t>
            </a:r>
            <a:r>
              <a:rPr lang="en-US" altLang="zh-TW" dirty="0" err="1"/>
              <a:t>chwong</a:t>
            </a:r>
            <a:r>
              <a:rPr lang="en-US" altLang="zh-TW" dirty="0"/>
              <a:t>:/bin/</a:t>
            </a:r>
            <a:r>
              <a:rPr lang="en-US" altLang="zh-TW" dirty="0" err="1"/>
              <a:t>tcsh</a:t>
            </a:r>
            <a:endParaRPr lang="en-US" altLang="zh-TW" dirty="0"/>
          </a:p>
          <a:p>
            <a:r>
              <a:rPr lang="en-US" altLang="zh-TW" dirty="0" err="1"/>
              <a:t>sabsd</a:t>
            </a:r>
            <a:r>
              <a:rPr lang="en-US" altLang="zh-TW" dirty="0"/>
              <a:t> [/home/</a:t>
            </a:r>
            <a:r>
              <a:rPr lang="en-US" altLang="zh-TW" dirty="0" err="1"/>
              <a:t>chwong</a:t>
            </a:r>
            <a:r>
              <a:rPr lang="en-US" altLang="zh-TW" dirty="0"/>
              <a:t>] -</a:t>
            </a:r>
            <a:r>
              <a:rPr lang="en-US" altLang="zh-TW" dirty="0" err="1"/>
              <a:t>chwong</a:t>
            </a:r>
            <a:r>
              <a:rPr lang="en-US" altLang="zh-TW" dirty="0"/>
              <a:t>- </a:t>
            </a:r>
            <a:r>
              <a:rPr lang="en-US" altLang="zh-TW" dirty="0" err="1"/>
              <a:t>ypcat</a:t>
            </a:r>
            <a:r>
              <a:rPr lang="en-US" altLang="zh-TW" dirty="0"/>
              <a:t> hosts</a:t>
            </a:r>
          </a:p>
          <a:p>
            <a:r>
              <a:rPr lang="en-US" altLang="zh-TW" dirty="0"/>
              <a:t>140.113.17.215  sabsd.cs.nctu.edu.tw  </a:t>
            </a:r>
            <a:r>
              <a:rPr lang="en-US" altLang="zh-TW" dirty="0" err="1"/>
              <a:t>sabsd</a:t>
            </a:r>
            <a:endParaRPr lang="en-US" altLang="zh-TW" dirty="0"/>
          </a:p>
          <a:p>
            <a:r>
              <a:rPr lang="en-US" altLang="zh-TW" dirty="0"/>
              <a:t>140.113.17.221  tphp.csie.nctu.edu.tw </a:t>
            </a:r>
            <a:r>
              <a:rPr lang="en-US" altLang="zh-TW" dirty="0" err="1"/>
              <a:t>tphp</a:t>
            </a:r>
            <a:endParaRPr lang="en-US" altLang="zh-TW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Configuring NIS Servers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FreeBSD (5): </a:t>
            </a:r>
            <a:r>
              <a:rPr lang="en-US" altLang="zh-TW" sz="3200" dirty="0">
                <a:ea typeface="新細明體" pitchFamily="18" charset="-120"/>
              </a:rPr>
              <a:t>NIS client </a:t>
            </a:r>
            <a:r>
              <a:rPr lang="en-US" altLang="zh-TW" sz="3200" dirty="0" smtClean="0">
                <a:ea typeface="新細明體" pitchFamily="18" charset="-120"/>
              </a:rPr>
              <a:t>configuration</a:t>
            </a:r>
            <a:endParaRPr lang="en-US" altLang="zh-TW" sz="3000" dirty="0" smtClean="0">
              <a:ea typeface="新細明體" pitchFamily="18" charset="-12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5029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NIS client configuration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Edit /etc/rc.conf</a:t>
            </a: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Edit /etc/master.passwd (using vipw) and /etc/group</a:t>
            </a: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reboot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778000" y="2209800"/>
            <a:ext cx="2226892" cy="1415772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 lIns="54000" rIns="54000">
            <a:spAutoFit/>
          </a:bodyPr>
          <a:lstStyle>
            <a:defPPr>
              <a:defRPr lang="zh-TW"/>
            </a:defPPr>
            <a:lvl1pPr>
              <a:defRPr sz="1400">
                <a:solidFill>
                  <a:schemeClr val="bg1"/>
                </a:solidFill>
                <a:latin typeface="+mn-lt"/>
                <a:ea typeface="細明體" pitchFamily="49" charset="-120"/>
              </a:defRPr>
            </a:lvl1pPr>
          </a:lstStyle>
          <a:p>
            <a:r>
              <a:rPr lang="en-US" altLang="zh-TW" dirty="0"/>
              <a:t>…</a:t>
            </a:r>
          </a:p>
          <a:p>
            <a:r>
              <a:rPr lang="en-US" altLang="zh-TW" dirty="0"/>
              <a:t># NIS</a:t>
            </a:r>
          </a:p>
          <a:p>
            <a:r>
              <a:rPr lang="en-US" altLang="zh-TW" dirty="0" err="1"/>
              <a:t>nisdomainname</a:t>
            </a:r>
            <a:r>
              <a:rPr lang="en-US" altLang="zh-TW" dirty="0"/>
              <a:t>="sabsd.nis"</a:t>
            </a:r>
          </a:p>
          <a:p>
            <a:r>
              <a:rPr lang="en-US" altLang="zh-TW" dirty="0" err="1"/>
              <a:t>nis_client_enable</a:t>
            </a:r>
            <a:r>
              <a:rPr lang="en-US" altLang="zh-TW" dirty="0"/>
              <a:t>=“YES”</a:t>
            </a:r>
          </a:p>
          <a:p>
            <a:r>
              <a:rPr lang="en-US" altLang="zh-TW" dirty="0" err="1"/>
              <a:t>nis_client_flags</a:t>
            </a:r>
            <a:r>
              <a:rPr lang="en-US" altLang="zh-TW" dirty="0"/>
              <a:t>=“-s”</a:t>
            </a:r>
          </a:p>
          <a:p>
            <a:r>
              <a:rPr lang="en-US" altLang="zh-TW" dirty="0"/>
              <a:t>…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1752600" y="4114800"/>
            <a:ext cx="5724644" cy="738664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 lIns="54000" rIns="54000">
            <a:spAutoFit/>
          </a:bodyPr>
          <a:lstStyle>
            <a:defPPr>
              <a:defRPr lang="zh-TW"/>
            </a:defPPr>
            <a:lvl1pPr>
              <a:defRPr sz="1400">
                <a:solidFill>
                  <a:schemeClr val="bg1"/>
                </a:solidFill>
                <a:latin typeface="+mn-lt"/>
                <a:ea typeface="細明體" pitchFamily="49" charset="-120"/>
              </a:defRPr>
            </a:lvl1pPr>
          </a:lstStyle>
          <a:p>
            <a:r>
              <a:rPr lang="en-US" altLang="zh-TW" dirty="0"/>
              <a:t>…</a:t>
            </a:r>
          </a:p>
          <a:p>
            <a:r>
              <a:rPr lang="en-US" altLang="zh-TW" dirty="0"/>
              <a:t>nobody:*:65534:65534::0:0:Unprivileged user:/nonexistent:/</a:t>
            </a:r>
            <a:r>
              <a:rPr lang="en-US" altLang="zh-TW" dirty="0" err="1"/>
              <a:t>usr</a:t>
            </a:r>
            <a:r>
              <a:rPr lang="en-US" altLang="zh-TW" dirty="0"/>
              <a:t>/</a:t>
            </a:r>
            <a:r>
              <a:rPr lang="en-US" altLang="zh-TW" dirty="0" err="1"/>
              <a:t>sbin</a:t>
            </a:r>
            <a:r>
              <a:rPr lang="en-US" altLang="zh-TW" dirty="0"/>
              <a:t>/</a:t>
            </a:r>
            <a:r>
              <a:rPr lang="en-US" altLang="zh-TW" dirty="0" err="1"/>
              <a:t>nologin</a:t>
            </a:r>
            <a:endParaRPr lang="en-US" altLang="zh-TW" dirty="0"/>
          </a:p>
          <a:p>
            <a:r>
              <a:rPr lang="en-US" altLang="zh-TW" dirty="0"/>
              <a:t>+:*::::::::</a:t>
            </a:r>
          </a:p>
        </p:txBody>
      </p:sp>
      <p:sp>
        <p:nvSpPr>
          <p:cNvPr id="27654" name="Text Box 7"/>
          <p:cNvSpPr txBox="1">
            <a:spLocks noChangeArrowheads="1"/>
          </p:cNvSpPr>
          <p:nvPr/>
        </p:nvSpPr>
        <p:spPr bwMode="auto">
          <a:xfrm>
            <a:off x="1765300" y="5045075"/>
            <a:ext cx="1335352" cy="523220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 lIns="54000" rIns="54000">
            <a:spAutoFit/>
          </a:bodyPr>
          <a:lstStyle>
            <a:defPPr>
              <a:defRPr lang="zh-TW"/>
            </a:defPPr>
            <a:lvl1pPr>
              <a:defRPr sz="1400">
                <a:solidFill>
                  <a:schemeClr val="bg1"/>
                </a:solidFill>
                <a:latin typeface="+mn-lt"/>
                <a:ea typeface="細明體" pitchFamily="49" charset="-120"/>
              </a:defRPr>
            </a:lvl1pPr>
          </a:lstStyle>
          <a:p>
            <a:r>
              <a:rPr lang="en-US" altLang="zh-TW" dirty="0"/>
              <a:t>nobody:*:65534:</a:t>
            </a:r>
          </a:p>
          <a:p>
            <a:r>
              <a:rPr lang="en-US" altLang="zh-TW" dirty="0"/>
              <a:t>+:*::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What to share?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Good candidates to share </a:t>
            </a:r>
          </a:p>
        </p:txBody>
      </p:sp>
      <p:graphicFrame>
        <p:nvGraphicFramePr>
          <p:cNvPr id="12355" name="Group 67"/>
          <p:cNvGraphicFramePr>
            <a:graphicFrameLocks noGrp="1"/>
          </p:cNvGraphicFramePr>
          <p:nvPr>
            <p:ph sz="half" idx="4294967295"/>
          </p:nvPr>
        </p:nvGraphicFramePr>
        <p:xfrm>
          <a:off x="1295400" y="2133600"/>
          <a:ext cx="6858000" cy="3657600"/>
        </p:xfrm>
        <a:graphic>
          <a:graphicData uri="http://schemas.openxmlformats.org/drawingml/2006/table">
            <a:tbl>
              <a:tblPr/>
              <a:tblGrid>
                <a:gridCol w="2133600"/>
                <a:gridCol w="4724400"/>
              </a:tblGrid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Filename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Function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/etc/passwd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User account information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/etc/group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UNIX group definitions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/etc/hosts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Maps between IP and hostname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Well-known network service port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/etc/protocols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Maps text names to protocol numbers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/etc/mail/aliases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E-mail alias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/etc/rpc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Lists ID numbers for RPC services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/etc/printcap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Printer information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/etc/termcap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Terminal type information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How to share?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Keep a master copy of each configuration file in one place and distribute it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Push vs. Pull model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Copy files around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rdist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expect </a:t>
            </a: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Let each machine obtain its configuration file from a center server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NIS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err="1" smtClean="0">
                <a:ea typeface="新細明體" pitchFamily="18" charset="-120"/>
              </a:rPr>
              <a:t>rdist</a:t>
            </a:r>
            <a:r>
              <a:rPr lang="en-US" altLang="zh-TW" sz="3000" dirty="0" smtClean="0">
                <a:ea typeface="新細明體" pitchFamily="18" charset="-120"/>
              </a:rPr>
              <a:t>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> </a:t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push files (1)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Advantage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Simple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Preserve owner, group, mode, and modification time of files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Control file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makefile like 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distfile 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How to distribute the files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[Usage] % rdist [-f distfile] [label]</a:t>
            </a:r>
          </a:p>
          <a:p>
            <a:pPr lvl="2" eaLnBrk="1" hangingPunct="1"/>
            <a:r>
              <a:rPr lang="en-US" altLang="zh-TW" sz="1400" smtClean="0">
                <a:ea typeface="新細明體" panose="02020500000000000000" pitchFamily="18" charset="-120"/>
              </a:rPr>
              <a:t>[Format] label: pathnames -&gt; destinations</a:t>
            </a:r>
            <a:r>
              <a:rPr lang="en-US" altLang="zh-TW" sz="1600" smtClean="0">
                <a:ea typeface="新細明體" panose="02020500000000000000" pitchFamily="18" charset="-120"/>
              </a:rPr>
              <a:t> commands</a:t>
            </a:r>
          </a:p>
        </p:txBody>
      </p:sp>
      <p:graphicFrame>
        <p:nvGraphicFramePr>
          <p:cNvPr id="16439" name="Group 55"/>
          <p:cNvGraphicFramePr>
            <a:graphicFrameLocks noGrp="1"/>
          </p:cNvGraphicFramePr>
          <p:nvPr>
            <p:ph sz="half" idx="4294967295"/>
          </p:nvPr>
        </p:nvGraphicFramePr>
        <p:xfrm>
          <a:off x="1600200" y="4648200"/>
          <a:ext cx="6942138" cy="1828800"/>
        </p:xfrm>
        <a:graphic>
          <a:graphicData uri="http://schemas.openxmlformats.org/drawingml/2006/table">
            <a:tbl>
              <a:tblPr/>
              <a:tblGrid>
                <a:gridCol w="2579688"/>
                <a:gridCol w="436245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Command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notify 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Monotype Corsiva" pitchFamily="66" charset="0"/>
                          <a:ea typeface="新細明體" pitchFamily="18" charset="-120"/>
                        </a:rPr>
                        <a:t>namelist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Sends email to namelist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except 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Monotype Corsiva" pitchFamily="66" charset="0"/>
                          <a:ea typeface="新細明體" pitchFamily="18" charset="-120"/>
                        </a:rPr>
                        <a:t>pathlist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Do not distribute files in pathlist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細明體" pitchFamily="49" charset="-120"/>
                        </a:rPr>
                        <a:t>except_pat 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Monotype Corsiva" pitchFamily="66" charset="0"/>
                          <a:ea typeface="細明體" pitchFamily="49" charset="-120"/>
                        </a:rPr>
                        <a:t>patternlist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Do not distribute files that matches patternlist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細明體" pitchFamily="49" charset="-120"/>
                        </a:rPr>
                        <a:t>Special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Monotype Corsiva" pitchFamily="66" charset="0"/>
                          <a:ea typeface="細明體" pitchFamily="49" charset="-120"/>
                        </a:rPr>
                        <a:t> 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細明體" pitchFamily="49" charset="-120"/>
                        </a:rPr>
                        <a:t>[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Monotype Corsiva" pitchFamily="66" charset="0"/>
                          <a:ea typeface="細明體" pitchFamily="49" charset="-120"/>
                        </a:rPr>
                        <a:t>pathlist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細明體" pitchFamily="49" charset="-120"/>
                        </a:rPr>
                        <a:t>]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Monotype Corsiva" pitchFamily="66" charset="0"/>
                          <a:ea typeface="細明體" pitchFamily="49" charset="-120"/>
                        </a:rPr>
                        <a:t> “string”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Execute an sh 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“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string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”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command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rdist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push files (2)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Example</a:t>
            </a:r>
          </a:p>
          <a:p>
            <a:pPr eaLnBrk="1" hangingPunct="1">
              <a:lnSpc>
                <a:spcPct val="90000"/>
              </a:lnSpc>
            </a:pP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% </a:t>
            </a:r>
            <a:r>
              <a:rPr lang="en-US" altLang="zh-TW" dirty="0" err="1" smtClean="0">
                <a:ea typeface="新細明體" panose="02020500000000000000" pitchFamily="18" charset="-120"/>
              </a:rPr>
              <a:t>rdist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% </a:t>
            </a:r>
            <a:r>
              <a:rPr lang="en-US" altLang="zh-TW" dirty="0" err="1" smtClean="0">
                <a:ea typeface="新細明體" panose="02020500000000000000" pitchFamily="18" charset="-120"/>
              </a:rPr>
              <a:t>rdist</a:t>
            </a:r>
            <a:r>
              <a:rPr lang="en-US" altLang="zh-TW" dirty="0" smtClean="0">
                <a:ea typeface="新細明體" panose="02020500000000000000" pitchFamily="18" charset="-120"/>
              </a:rPr>
              <a:t> -f </a:t>
            </a:r>
            <a:r>
              <a:rPr lang="en-US" altLang="zh-TW" dirty="0" err="1" smtClean="0">
                <a:ea typeface="新細明體" panose="02020500000000000000" pitchFamily="18" charset="-120"/>
              </a:rPr>
              <a:t>distfile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% </a:t>
            </a:r>
            <a:r>
              <a:rPr lang="en-US" altLang="zh-TW" dirty="0" err="1" smtClean="0">
                <a:ea typeface="新細明體" panose="02020500000000000000" pitchFamily="18" charset="-120"/>
              </a:rPr>
              <a:t>rdist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dirty="0" smtClean="0">
                <a:ea typeface="新細明體" panose="02020500000000000000" pitchFamily="18" charset="-120"/>
              </a:rPr>
              <a:t>f </a:t>
            </a:r>
            <a:r>
              <a:rPr lang="en-US" altLang="zh-TW" dirty="0" err="1" smtClean="0">
                <a:ea typeface="新細明體" panose="02020500000000000000" pitchFamily="18" charset="-120"/>
              </a:rPr>
              <a:t>distfile</a:t>
            </a:r>
            <a:r>
              <a:rPr lang="en-US" altLang="zh-TW" dirty="0" smtClean="0">
                <a:ea typeface="新細明體" panose="02020500000000000000" pitchFamily="18" charset="-120"/>
              </a:rPr>
              <a:t> all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771650" y="1905000"/>
            <a:ext cx="5391150" cy="3140075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SYS_FILES = (/etc/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</a:rPr>
              <a:t>passwd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 /etc/group /etc/mail/aliases)</a:t>
            </a:r>
          </a:p>
          <a:p>
            <a:pPr>
              <a:defRPr/>
            </a:pP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GET_ALL = (bsd1 bsd2 linux1)</a:t>
            </a:r>
          </a:p>
          <a:p>
            <a:pPr>
              <a:defRPr/>
            </a:pP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GET_SOME = (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</a:rPr>
              <a:t>csduty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 alumni)</a:t>
            </a:r>
          </a:p>
          <a:p>
            <a:pPr>
              <a:defRPr/>
            </a:pPr>
            <a:endParaRPr kumimoji="1" lang="en-US" altLang="zh-TW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all: ${SYS_FILES} -&gt; ${GET_ALL}</a:t>
            </a:r>
          </a:p>
          <a:p>
            <a:pPr>
              <a:defRPr/>
            </a:pP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	notify chwong@cs.nctu.edu.tw;</a:t>
            </a:r>
          </a:p>
          <a:p>
            <a:pPr>
              <a:defRPr/>
            </a:pP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	special /etc/mail/aliases “/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</a:rPr>
              <a:t>usr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/bin/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</a:rPr>
              <a:t>newaliases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”;</a:t>
            </a:r>
          </a:p>
          <a:p>
            <a:pPr>
              <a:defRPr/>
            </a:pP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some: ${SYS_FILES} -&gt; ${GET_SOME}</a:t>
            </a:r>
          </a:p>
          <a:p>
            <a:pPr>
              <a:defRPr/>
            </a:pP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	except /etc/mail/aliases;</a:t>
            </a:r>
          </a:p>
          <a:p>
            <a:pPr>
              <a:defRPr/>
            </a:pP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	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</a:rPr>
              <a:t>except_pat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 /etc/</a:t>
            </a:r>
            <a:r>
              <a:rPr kumimoji="1" lang="en-US" altLang="zh-TW" dirty="0" err="1">
                <a:solidFill>
                  <a:schemeClr val="bg1"/>
                </a:solidFill>
                <a:latin typeface="+mn-lt"/>
              </a:rPr>
              <a:t>passwd</a:t>
            </a: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*;</a:t>
            </a:r>
          </a:p>
          <a:p>
            <a:pPr>
              <a:defRPr/>
            </a:pPr>
            <a:r>
              <a:rPr kumimoji="1" lang="en-US" altLang="zh-TW" dirty="0">
                <a:solidFill>
                  <a:schemeClr val="bg1"/>
                </a:solidFill>
                <a:latin typeface="+mn-lt"/>
              </a:rPr>
              <a:t>	notify root@cs.nctu.edu.tw;</a:t>
            </a:r>
            <a:endParaRPr lang="en-US" altLang="zh-TW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rdist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push files (3)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5438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Disadvantage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Based on rsh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/.rhosts or /etc/hosts.equiv permit root access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rdist in FreeBSD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/usr/ports/net/rdist6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Use more secure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ssh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to replace rsh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Use public-key cryptography to do identification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Encrypt entire rdist conversation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% rdist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TW" smtClean="0">
                <a:ea typeface="新細明體" panose="02020500000000000000" pitchFamily="18" charset="-120"/>
              </a:rPr>
              <a:t>P /usr/local/bin/ssh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TW" smtClean="0">
                <a:ea typeface="新細明體" panose="02020500000000000000" pitchFamily="18" charset="-120"/>
              </a:rPr>
              <a:t>f myDistfile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expect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pull files (1)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5438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Write control scripts for interactive programs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Fundamental expect commands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spawn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Start up a subprocess to control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send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Feed input to subprocess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expect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Take action depending on a subprocess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s output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expect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pattern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{action}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timeout and eof are special patterns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Our tactic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Connect to server using ftp and pull down what we want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expect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pull files (2)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example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143000" y="2114550"/>
            <a:ext cx="6803337" cy="3724096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zh-TW"/>
            </a:defPPr>
            <a:lvl1pPr>
              <a:defRPr kumimoji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altLang="zh-TW" dirty="0"/>
              <a:t>spawn /</a:t>
            </a:r>
            <a:r>
              <a:rPr lang="en-US" altLang="zh-TW" dirty="0" err="1"/>
              <a:t>usr</a:t>
            </a:r>
            <a:r>
              <a:rPr lang="en-US" altLang="zh-TW" dirty="0"/>
              <a:t>/bin/ftp </a:t>
            </a:r>
            <a:r>
              <a:rPr lang="en-US" altLang="zh-TW" dirty="0" err="1"/>
              <a:t>netserver</a:t>
            </a:r>
            <a:endParaRPr lang="en-US" altLang="zh-TW" dirty="0"/>
          </a:p>
          <a:p>
            <a:r>
              <a:rPr lang="en-US" altLang="zh-TW" dirty="0"/>
              <a:t>while 1 { expect {</a:t>
            </a:r>
          </a:p>
          <a:p>
            <a:r>
              <a:rPr lang="en-US" altLang="zh-TW" dirty="0"/>
              <a:t>	“Name*:”	{send “</a:t>
            </a:r>
            <a:r>
              <a:rPr lang="en-US" altLang="zh-TW" dirty="0" err="1"/>
              <a:t>netclient</a:t>
            </a:r>
            <a:r>
              <a:rPr lang="en-US" altLang="zh-TW" dirty="0"/>
              <a:t>\r”}</a:t>
            </a:r>
          </a:p>
          <a:p>
            <a:r>
              <a:rPr lang="en-US" altLang="zh-TW" dirty="0"/>
              <a:t>	“Password:”	{send “</a:t>
            </a:r>
            <a:r>
              <a:rPr lang="en-US" altLang="zh-TW" dirty="0" err="1"/>
              <a:t>netclientpassword</a:t>
            </a:r>
            <a:r>
              <a:rPr lang="en-US" altLang="zh-TW" dirty="0"/>
              <a:t>\r”}</a:t>
            </a:r>
          </a:p>
          <a:p>
            <a:r>
              <a:rPr lang="en-US" altLang="zh-TW" dirty="0"/>
              <a:t>	“ftp&gt; ”		{break}</a:t>
            </a:r>
          </a:p>
          <a:p>
            <a:r>
              <a:rPr lang="en-US" altLang="zh-TW" dirty="0"/>
              <a:t>	“failed”		{</a:t>
            </a:r>
            <a:r>
              <a:rPr lang="en-US" altLang="zh-TW" dirty="0" err="1"/>
              <a:t>send_user</a:t>
            </a:r>
            <a:r>
              <a:rPr lang="en-US" altLang="zh-TW" dirty="0"/>
              <a:t> “Can’t login.\r”; exit 1}</a:t>
            </a:r>
          </a:p>
          <a:p>
            <a:r>
              <a:rPr lang="en-US" altLang="zh-TW" dirty="0"/>
              <a:t>	timeout		{</a:t>
            </a:r>
            <a:r>
              <a:rPr lang="en-US" altLang="zh-TW" dirty="0" err="1"/>
              <a:t>send_user</a:t>
            </a:r>
            <a:r>
              <a:rPr lang="en-US" altLang="zh-TW" dirty="0"/>
              <a:t> “Timeout problem.\r”; exit 2}</a:t>
            </a:r>
          </a:p>
          <a:p>
            <a:r>
              <a:rPr lang="en-US" altLang="zh-TW" dirty="0"/>
              <a:t>}}</a:t>
            </a:r>
          </a:p>
          <a:p>
            <a:r>
              <a:rPr lang="en-US" altLang="zh-TW" dirty="0"/>
              <a:t>send “</a:t>
            </a:r>
            <a:r>
              <a:rPr lang="en-US" altLang="zh-TW" dirty="0" err="1"/>
              <a:t>lcd</a:t>
            </a:r>
            <a:r>
              <a:rPr lang="en-US" altLang="zh-TW" dirty="0"/>
              <a:t> /etc\r”</a:t>
            </a:r>
          </a:p>
          <a:p>
            <a:r>
              <a:rPr lang="en-US" altLang="zh-TW" dirty="0"/>
              <a:t>expect “ftp&gt; ” {send “</a:t>
            </a:r>
            <a:r>
              <a:rPr lang="en-US" altLang="zh-TW" dirty="0" err="1"/>
              <a:t>cd</a:t>
            </a:r>
            <a:r>
              <a:rPr lang="en-US" altLang="zh-TW" dirty="0"/>
              <a:t> pub/</a:t>
            </a:r>
            <a:r>
              <a:rPr lang="en-US" altLang="zh-TW" dirty="0" err="1"/>
              <a:t>sysfiles</a:t>
            </a:r>
            <a:r>
              <a:rPr lang="en-US" altLang="zh-TW" dirty="0"/>
              <a:t>\r”}</a:t>
            </a:r>
          </a:p>
          <a:p>
            <a:r>
              <a:rPr lang="en-US" altLang="zh-TW" dirty="0"/>
              <a:t>expect “ftp&gt; ” {send “get </a:t>
            </a:r>
            <a:r>
              <a:rPr lang="en-US" altLang="zh-TW" dirty="0" err="1"/>
              <a:t>passwd</a:t>
            </a:r>
            <a:r>
              <a:rPr lang="en-US" altLang="zh-TW" dirty="0"/>
              <a:t>\r”}</a:t>
            </a:r>
          </a:p>
          <a:p>
            <a:r>
              <a:rPr lang="en-US" altLang="zh-TW" dirty="0"/>
              <a:t>expect “ftp&gt; ” {send “quit\r”; </a:t>
            </a:r>
            <a:r>
              <a:rPr lang="en-US" altLang="zh-TW" dirty="0" err="1"/>
              <a:t>send_user</a:t>
            </a:r>
            <a:r>
              <a:rPr lang="en-US" altLang="zh-TW" dirty="0"/>
              <a:t> “\r”}</a:t>
            </a:r>
          </a:p>
          <a:p>
            <a:r>
              <a:rPr lang="en-US" altLang="zh-TW" dirty="0"/>
              <a:t>exit 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2600</TotalTime>
  <Words>1591</Words>
  <Application>Microsoft Office PowerPoint</Application>
  <PresentationFormat>如螢幕大小 (4:3)</PresentationFormat>
  <Paragraphs>376</Paragraphs>
  <Slides>25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25</vt:i4>
      </vt:variant>
    </vt:vector>
  </HeadingPairs>
  <TitlesOfParts>
    <vt:vector size="38" baseType="lpstr">
      <vt:lpstr>Futura Md BT</vt:lpstr>
      <vt:lpstr>細明體</vt:lpstr>
      <vt:lpstr>華康標楷體(P)</vt:lpstr>
      <vt:lpstr>華康儷中黑(P)</vt:lpstr>
      <vt:lpstr>華康儷粗黑(P)</vt:lpstr>
      <vt:lpstr>新細明體</vt:lpstr>
      <vt:lpstr>Arial</vt:lpstr>
      <vt:lpstr>Monotype Corsiva</vt:lpstr>
      <vt:lpstr>Times</vt:lpstr>
      <vt:lpstr>Times New Roman</vt:lpstr>
      <vt:lpstr>Verdana</vt:lpstr>
      <vt:lpstr>Wingdings</vt:lpstr>
      <vt:lpstr>Computer Center</vt:lpstr>
      <vt:lpstr>Sharing System Files</vt:lpstr>
      <vt:lpstr>Why share?</vt:lpstr>
      <vt:lpstr>What to share?</vt:lpstr>
      <vt:lpstr>How to share?</vt:lpstr>
      <vt:lpstr>rdist –   push files (1)</vt:lpstr>
      <vt:lpstr>rdist –   push files (2)</vt:lpstr>
      <vt:lpstr>rdist –   push files (3)</vt:lpstr>
      <vt:lpstr>expect –  pull files (1)</vt:lpstr>
      <vt:lpstr>expect –  pull files (2)</vt:lpstr>
      <vt:lpstr>NIS –  The Network Information Service (1)</vt:lpstr>
      <vt:lpstr>NIS –  The Network Information Service (2)</vt:lpstr>
      <vt:lpstr>NIS –  The Network Information Service (3)</vt:lpstr>
      <vt:lpstr>NIS –  The Network Information Service (4)</vt:lpstr>
      <vt:lpstr>NIS –  The Network Information Service (5)</vt:lpstr>
      <vt:lpstr>How NIS works (1)</vt:lpstr>
      <vt:lpstr>How NIS works (2)</vt:lpstr>
      <vt:lpstr>How NIS works (3)</vt:lpstr>
      <vt:lpstr>How NIS works (4)</vt:lpstr>
      <vt:lpstr>How NIS works (5)</vt:lpstr>
      <vt:lpstr>Configuring NIS Servers</vt:lpstr>
      <vt:lpstr>Configuring NIS Servers –  FreeBSD (1)</vt:lpstr>
      <vt:lpstr>Configuring NIS Servers –  FreeBSD (2): NIS Server configuration </vt:lpstr>
      <vt:lpstr>Configuring NIS Servers –  FreeBSD (3)</vt:lpstr>
      <vt:lpstr>Configuring NIS Servers –  FreeBSD (4)</vt:lpstr>
      <vt:lpstr>Configuring NIS Servers –  FreeBSD (5): NIS client configuration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Sharing System Files</dc:title>
  <dc:creator>Tse-Han Wang</dc:creator>
  <cp:lastModifiedBy>Tse-Han Wang</cp:lastModifiedBy>
  <cp:revision>524</cp:revision>
  <cp:lastPrinted>2017-12-05T10:04:07Z</cp:lastPrinted>
  <dcterms:created xsi:type="dcterms:W3CDTF">1601-01-01T00:00:00Z</dcterms:created>
  <dcterms:modified xsi:type="dcterms:W3CDTF">2019-01-06T15:01:11Z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