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handoutMasterIdLst>
    <p:handoutMasterId r:id="rId24"/>
  </p:handoutMasterIdLst>
  <p:sldIdLst>
    <p:sldId id="256" r:id="rId2"/>
    <p:sldId id="257" r:id="rId3"/>
    <p:sldId id="259" r:id="rId4"/>
    <p:sldId id="260" r:id="rId5"/>
    <p:sldId id="296" r:id="rId6"/>
    <p:sldId id="290" r:id="rId7"/>
    <p:sldId id="262" r:id="rId8"/>
    <p:sldId id="264" r:id="rId9"/>
    <p:sldId id="263" r:id="rId10"/>
    <p:sldId id="268" r:id="rId11"/>
    <p:sldId id="291" r:id="rId12"/>
    <p:sldId id="292" r:id="rId13"/>
    <p:sldId id="293" r:id="rId14"/>
    <p:sldId id="294" r:id="rId15"/>
    <p:sldId id="295" r:id="rId16"/>
    <p:sldId id="271" r:id="rId17"/>
    <p:sldId id="272" r:id="rId18"/>
    <p:sldId id="276" r:id="rId19"/>
    <p:sldId id="275" r:id="rId20"/>
    <p:sldId id="277" r:id="rId21"/>
    <p:sldId id="289" r:id="rId22"/>
    <p:sldId id="288" r:id="rId23"/>
  </p:sldIdLst>
  <p:sldSz cx="9144000" cy="6858000" type="screen4x3"/>
  <p:notesSz cx="9874250" cy="6797675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CC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8172" autoAdjust="0"/>
  </p:normalViewPr>
  <p:slideViewPr>
    <p:cSldViewPr>
      <p:cViewPr varScale="1">
        <p:scale>
          <a:sx n="112" d="100"/>
          <a:sy n="112" d="100"/>
        </p:scale>
        <p:origin x="158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9918" cy="34097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5592027" y="0"/>
            <a:ext cx="4279918" cy="34097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9AC0F0-EED2-499D-97EC-17FB65747575}" type="datetimeFigureOut">
              <a:rPr lang="zh-TW" altLang="en-US" smtClean="0"/>
              <a:t>2018/12/12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6456698"/>
            <a:ext cx="4279918" cy="34097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5592027" y="6456698"/>
            <a:ext cx="4279918" cy="34097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08B3B9-9904-41E1-B7ED-7B527A5D300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372339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914400" y="3276600"/>
            <a:ext cx="75438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914400" y="609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609600" y="2514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67590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2124075" y="2205038"/>
            <a:ext cx="6553200" cy="966787"/>
          </a:xfrm>
        </p:spPr>
        <p:txBody>
          <a:bodyPr lIns="91440" tIns="45720" rIns="91440" bIns="45720" anchor="ctr"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67591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128838" y="3400425"/>
            <a:ext cx="6400800" cy="2095500"/>
          </a:xfrm>
        </p:spPr>
        <p:txBody>
          <a:bodyPr lIns="91440" tIns="45720" rIns="91440" bIns="45720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</p:spTree>
    <p:extLst>
      <p:ext uri="{BB962C8B-B14F-4D97-AF65-F5344CB8AC3E}">
        <p14:creationId xmlns:p14="http://schemas.microsoft.com/office/powerpoint/2010/main" val="1592423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99349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19900" y="260350"/>
            <a:ext cx="1943100" cy="583565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990600" y="260350"/>
            <a:ext cx="5676900" cy="583565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235478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標題，文字及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990600" y="1447800"/>
            <a:ext cx="3810000" cy="4648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2"/>
          </p:nvPr>
        </p:nvSpPr>
        <p:spPr>
          <a:xfrm>
            <a:off x="4953000" y="1447800"/>
            <a:ext cx="3810000" cy="22479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內容版面配置區 4"/>
          <p:cNvSpPr>
            <a:spLocks noGrp="1"/>
          </p:cNvSpPr>
          <p:nvPr>
            <p:ph sz="quarter" idx="3"/>
          </p:nvPr>
        </p:nvSpPr>
        <p:spPr>
          <a:xfrm>
            <a:off x="4953000" y="3848100"/>
            <a:ext cx="3810000" cy="22479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380830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990600" y="1447800"/>
            <a:ext cx="7772400" cy="4648200"/>
          </a:xfrm>
        </p:spPr>
        <p:txBody>
          <a:bodyPr/>
          <a:lstStyle/>
          <a:p>
            <a:pPr lvl="0"/>
            <a:endParaRPr lang="zh-TW" altLang="en-US" noProof="0" smtClean="0"/>
          </a:p>
        </p:txBody>
      </p:sp>
    </p:spTree>
    <p:extLst>
      <p:ext uri="{BB962C8B-B14F-4D97-AF65-F5344CB8AC3E}">
        <p14:creationId xmlns:p14="http://schemas.microsoft.com/office/powerpoint/2010/main" val="37451501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990600" y="1447800"/>
            <a:ext cx="3810000" cy="4648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953000" y="1447800"/>
            <a:ext cx="3810000" cy="4648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18184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87059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3798070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9906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9530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3205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9265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60258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76814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4278735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1621215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26035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6096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134938" y="90488"/>
            <a:ext cx="365125" cy="466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defRPr/>
            </a:pPr>
            <a:r>
              <a:rPr kumimoji="1" lang="en-US" altLang="zh-TW" sz="2400" i="1" smtClean="0">
                <a:solidFill>
                  <a:schemeClr val="bg1"/>
                </a:solidFill>
                <a:latin typeface="Futura Md BT" pitchFamily="34" charset="0"/>
              </a:rPr>
              <a:t>Computer Center, CS, NCTU</a:t>
            </a:r>
          </a:p>
        </p:txBody>
      </p:sp>
      <p:sp>
        <p:nvSpPr>
          <p:cNvPr id="1030" name="Oval 6"/>
          <p:cNvSpPr>
            <a:spLocks noChangeArrowheads="1"/>
          </p:cNvSpPr>
          <p:nvPr/>
        </p:nvSpPr>
        <p:spPr bwMode="auto">
          <a:xfrm>
            <a:off x="125413" y="6400800"/>
            <a:ext cx="304800" cy="304800"/>
          </a:xfrm>
          <a:prstGeom prst="ellipse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22225" cap="rnd">
                <a:solidFill>
                  <a:srgbClr val="000000"/>
                </a:solidFill>
                <a:prstDash val="sysDot"/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62484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1600" tIns="0" rIns="0" bIns="46800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fld id="{66E22303-D51E-4E75-B1E6-7C5F2F82CB86}" type="slidenum">
              <a:rPr lang="en-US" altLang="zh-TW" sz="1400">
                <a:solidFill>
                  <a:schemeClr val="bg1"/>
                </a:solidFill>
                <a:latin typeface="Futura Md BT" pitchFamily="34" charset="0"/>
              </a:rPr>
              <a:pPr algn="ctr" eaLnBrk="1" hangingPunct="1"/>
              <a:t>‹#›</a:t>
            </a:fld>
            <a:endParaRPr lang="en-US" altLang="zh-TW" sz="1400">
              <a:solidFill>
                <a:schemeClr val="bg1"/>
              </a:solidFill>
              <a:latin typeface="Futura Md BT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990600" y="1182688"/>
            <a:ext cx="7772400" cy="36512"/>
          </a:xfrm>
          <a:prstGeom prst="rect">
            <a:avLst/>
          </a:prstGeom>
          <a:gradFill rotWithShape="0">
            <a:gsLst>
              <a:gs pos="0">
                <a:srgbClr val="C0C0C0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5" r:id="rId1"/>
    <p:sldLayoutId id="2147483802" r:id="rId2"/>
    <p:sldLayoutId id="2147483803" r:id="rId3"/>
    <p:sldLayoutId id="2147483804" r:id="rId4"/>
    <p:sldLayoutId id="2147483805" r:id="rId5"/>
    <p:sldLayoutId id="2147483806" r:id="rId6"/>
    <p:sldLayoutId id="2147483807" r:id="rId7"/>
    <p:sldLayoutId id="2147483808" r:id="rId8"/>
    <p:sldLayoutId id="2147483809" r:id="rId9"/>
    <p:sldLayoutId id="2147483810" r:id="rId10"/>
    <p:sldLayoutId id="2147483811" r:id="rId11"/>
    <p:sldLayoutId id="2147483812" r:id="rId12"/>
    <p:sldLayoutId id="2147483813" r:id="rId13"/>
    <p:sldLayoutId id="2147483814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9pPr>
    </p:titleStyle>
    <p:bodyStyle>
      <a:lvl1pPr marL="342900" indent="-342900" algn="l" rtl="0" eaLnBrk="0" fontAlgn="base" hangingPunct="0">
        <a:spcBef>
          <a:spcPct val="25000"/>
        </a:spcBef>
        <a:spcAft>
          <a:spcPct val="0"/>
        </a:spcAft>
        <a:buFont typeface="Wingdings" panose="05000000000000000000" pitchFamily="2" charset="2"/>
        <a:buChar char="q"/>
        <a:defRPr kumimoji="1"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5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2pPr>
      <a:lvl3pPr marL="1143000" indent="-228600" algn="l" rtl="0" eaLnBrk="0" fontAlgn="base" hangingPunct="0">
        <a:spcBef>
          <a:spcPct val="25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Ø"/>
        <a:defRPr kumimoji="1">
          <a:solidFill>
            <a:schemeClr val="tx1"/>
          </a:solidFill>
          <a:latin typeface="+mn-lt"/>
          <a:ea typeface="華康標楷體(P)" pitchFamily="66" charset="-120"/>
        </a:defRPr>
      </a:lvl3pPr>
      <a:lvl4pPr marL="1600200" indent="-228600" algn="l" rtl="0" eaLnBrk="0" fontAlgn="base" hangingPunct="0">
        <a:spcBef>
          <a:spcPct val="25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華康標楷體(P)" pitchFamily="66" charset="-120"/>
        </a:defRPr>
      </a:lvl4pPr>
      <a:lvl5pPr marL="2057400" indent="-228600" algn="l" rtl="0" eaLnBrk="0" fontAlgn="base" hangingPunct="0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5pPr>
      <a:lvl6pPr marL="25146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6pPr>
      <a:lvl7pPr marL="29718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7pPr>
      <a:lvl8pPr marL="34290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8pPr>
      <a:lvl9pPr marL="38862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The Network File System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zh-TW" altLang="zh-TW" smtClean="0">
              <a:ea typeface="新細明體" panose="02020500000000000000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>
                <a:ea typeface="新細明體" pitchFamily="18" charset="-120"/>
              </a:rPr>
              <a:t>Components of NFS </a:t>
            </a:r>
            <a:r>
              <a:rPr lang="en-US" altLang="zh-TW" sz="300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smtClean="0">
                <a:ea typeface="新細明體" pitchFamily="18" charset="-120"/>
              </a:rPr>
              <a:t/>
            </a:r>
            <a:br>
              <a:rPr lang="en-US" altLang="zh-TW" sz="3000" smtClean="0">
                <a:ea typeface="新細明體" pitchFamily="18" charset="-120"/>
              </a:rPr>
            </a:br>
            <a:r>
              <a:rPr lang="en-US" altLang="zh-TW" sz="3000" smtClean="0">
                <a:ea typeface="新細明體" pitchFamily="18" charset="-120"/>
              </a:rPr>
              <a:t>	Server-side NFS (FreeBSD.2)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z="2000" dirty="0" smtClean="0">
                <a:ea typeface="新細明體" panose="02020500000000000000" pitchFamily="18" charset="-120"/>
              </a:rPr>
              <a:t>Example of /</a:t>
            </a:r>
            <a:r>
              <a:rPr lang="en-US" altLang="zh-TW" sz="2000" dirty="0" err="1" smtClean="0">
                <a:ea typeface="新細明體" panose="02020500000000000000" pitchFamily="18" charset="-120"/>
              </a:rPr>
              <a:t>etc</a:t>
            </a:r>
            <a:r>
              <a:rPr lang="en-US" altLang="zh-TW" sz="2000" dirty="0" smtClean="0">
                <a:ea typeface="新細明體" panose="02020500000000000000" pitchFamily="18" charset="-120"/>
              </a:rPr>
              <a:t>/exports</a:t>
            </a:r>
          </a:p>
          <a:p>
            <a:pPr eaLnBrk="1" hangingPunct="1"/>
            <a:endParaRPr lang="en-US" altLang="zh-TW" sz="2000" dirty="0" smtClean="0">
              <a:ea typeface="新細明體" panose="02020500000000000000" pitchFamily="18" charset="-120"/>
            </a:endParaRPr>
          </a:p>
          <a:p>
            <a:pPr eaLnBrk="1" hangingPunct="1"/>
            <a:endParaRPr lang="en-US" altLang="zh-TW" sz="2000" dirty="0" smtClean="0">
              <a:ea typeface="新細明體" panose="02020500000000000000" pitchFamily="18" charset="-120"/>
            </a:endParaRPr>
          </a:p>
          <a:p>
            <a:pPr eaLnBrk="1" hangingPunct="1"/>
            <a:endParaRPr lang="en-US" altLang="zh-TW" sz="2000" dirty="0" smtClean="0">
              <a:ea typeface="新細明體" panose="02020500000000000000" pitchFamily="18" charset="-120"/>
            </a:endParaRPr>
          </a:p>
          <a:p>
            <a:pPr eaLnBrk="1" hangingPunct="1"/>
            <a:endParaRPr lang="en-US" altLang="zh-TW" sz="2000" dirty="0" smtClean="0">
              <a:ea typeface="新細明體" panose="02020500000000000000" pitchFamily="18" charset="-120"/>
            </a:endParaRPr>
          </a:p>
          <a:p>
            <a:pPr lvl="1" eaLnBrk="1" hangingPunct="1"/>
            <a:r>
              <a:rPr lang="en-US" altLang="zh-TW" sz="1600" dirty="0" smtClean="0">
                <a:ea typeface="新細明體" panose="02020500000000000000" pitchFamily="18" charset="-120"/>
              </a:rPr>
              <a:t>Network and mask cannot appear on the same line with hosts and </a:t>
            </a:r>
            <a:r>
              <a:rPr lang="en-US" altLang="zh-TW" sz="1600" dirty="0" err="1" smtClean="0">
                <a:ea typeface="新細明體" panose="02020500000000000000" pitchFamily="18" charset="-120"/>
              </a:rPr>
              <a:t>netgroups</a:t>
            </a:r>
            <a:endParaRPr lang="en-US" altLang="zh-TW" sz="1600" dirty="0" smtClean="0">
              <a:ea typeface="新細明體" panose="02020500000000000000" pitchFamily="18" charset="-120"/>
            </a:endParaRPr>
          </a:p>
          <a:p>
            <a:pPr lvl="1" eaLnBrk="1" hangingPunct="1">
              <a:buFontTx/>
              <a:buNone/>
            </a:pPr>
            <a:endParaRPr lang="en-US" altLang="zh-TW" sz="1600" dirty="0" smtClean="0">
              <a:ea typeface="新細明體" panose="02020500000000000000" pitchFamily="18" charset="-120"/>
            </a:endParaRPr>
          </a:p>
          <a:p>
            <a:pPr eaLnBrk="1" hangingPunct="1"/>
            <a:r>
              <a:rPr lang="en-US" altLang="zh-TW" sz="2000" dirty="0" smtClean="0">
                <a:ea typeface="新細明體" panose="02020500000000000000" pitchFamily="18" charset="-120"/>
              </a:rPr>
              <a:t>Reload daemons</a:t>
            </a:r>
          </a:p>
          <a:p>
            <a:pPr lvl="1" eaLnBrk="1" hangingPunct="1"/>
            <a:r>
              <a:rPr lang="en-US" altLang="zh-TW" sz="1800" dirty="0" smtClean="0">
                <a:ea typeface="新細明體" panose="02020500000000000000" pitchFamily="18" charset="-120"/>
              </a:rPr>
              <a:t>% kill -1 `cat /</a:t>
            </a:r>
            <a:r>
              <a:rPr lang="en-US" altLang="zh-TW" sz="1800" dirty="0" err="1" smtClean="0">
                <a:ea typeface="新細明體" panose="02020500000000000000" pitchFamily="18" charset="-120"/>
              </a:rPr>
              <a:t>var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/run/</a:t>
            </a:r>
            <a:r>
              <a:rPr lang="en-US" altLang="zh-TW" sz="1800" dirty="0" err="1" smtClean="0">
                <a:ea typeface="新細明體" panose="02020500000000000000" pitchFamily="18" charset="-120"/>
              </a:rPr>
              <a:t>mountd.pid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`</a:t>
            </a:r>
          </a:p>
          <a:p>
            <a:pPr lvl="1" eaLnBrk="1" hangingPunct="1"/>
            <a:r>
              <a:rPr lang="en-US" altLang="zh-TW" sz="1800" dirty="0" smtClean="0">
                <a:ea typeface="新細明體" panose="02020500000000000000" pitchFamily="18" charset="-120"/>
              </a:rPr>
              <a:t>/</a:t>
            </a:r>
            <a:r>
              <a:rPr lang="en-US" altLang="zh-TW" sz="1800" dirty="0" err="1" smtClean="0">
                <a:ea typeface="新細明體" panose="02020500000000000000" pitchFamily="18" charset="-120"/>
              </a:rPr>
              <a:t>etc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/</a:t>
            </a:r>
            <a:r>
              <a:rPr lang="en-US" altLang="zh-TW" sz="1800" dirty="0" err="1" smtClean="0">
                <a:ea typeface="新細明體" panose="02020500000000000000" pitchFamily="18" charset="-120"/>
              </a:rPr>
              <a:t>rc.d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/</a:t>
            </a:r>
            <a:r>
              <a:rPr lang="en-US" altLang="zh-TW" sz="1800" dirty="0" err="1" smtClean="0">
                <a:ea typeface="新細明體" panose="02020500000000000000" pitchFamily="18" charset="-120"/>
              </a:rPr>
              <a:t>mountd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 restart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249363" y="1905000"/>
            <a:ext cx="7589837" cy="1200150"/>
          </a:xfrm>
          <a:prstGeom prst="rect">
            <a:avLst/>
          </a:prstGeom>
          <a:solidFill>
            <a:schemeClr val="bg2"/>
          </a:solidFill>
          <a:ln w="38100" cmpd="dbl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 dirty="0">
                <a:solidFill>
                  <a:schemeClr val="bg1"/>
                </a:solidFill>
                <a:latin typeface="+mj-lt"/>
              </a:rPr>
              <a:t>/raid	-</a:t>
            </a:r>
            <a:r>
              <a:rPr lang="en-US" altLang="zh-TW" dirty="0" err="1">
                <a:solidFill>
                  <a:schemeClr val="bg1"/>
                </a:solidFill>
                <a:latin typeface="+mj-lt"/>
              </a:rPr>
              <a:t>alldirs</a:t>
            </a:r>
            <a:r>
              <a:rPr lang="en-US" altLang="zh-TW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altLang="zh-TW" dirty="0" smtClean="0">
                <a:solidFill>
                  <a:schemeClr val="bg1"/>
                </a:solidFill>
                <a:latin typeface="+mj-lt"/>
              </a:rPr>
              <a:t>-</a:t>
            </a:r>
            <a:r>
              <a:rPr lang="en-US" altLang="zh-TW" dirty="0" err="1" smtClean="0">
                <a:solidFill>
                  <a:schemeClr val="bg1"/>
                </a:solidFill>
                <a:latin typeface="+mj-lt"/>
              </a:rPr>
              <a:t>maproot</a:t>
            </a:r>
            <a:r>
              <a:rPr lang="en-US" altLang="zh-TW" dirty="0" smtClean="0">
                <a:solidFill>
                  <a:schemeClr val="bg1"/>
                </a:solidFill>
                <a:latin typeface="+mj-lt"/>
              </a:rPr>
              <a:t>=root </a:t>
            </a:r>
            <a:r>
              <a:rPr lang="en-US" altLang="zh-TW" dirty="0" err="1">
                <a:solidFill>
                  <a:schemeClr val="bg1"/>
                </a:solidFill>
                <a:latin typeface="+mj-lt"/>
              </a:rPr>
              <a:t>mailgate</a:t>
            </a:r>
            <a:r>
              <a:rPr lang="en-US" altLang="zh-TW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altLang="zh-TW" dirty="0" err="1">
                <a:solidFill>
                  <a:schemeClr val="bg1"/>
                </a:solidFill>
                <a:latin typeface="+mj-lt"/>
              </a:rPr>
              <a:t>ccserv</a:t>
            </a:r>
            <a:r>
              <a:rPr lang="en-US" altLang="zh-TW" dirty="0">
                <a:solidFill>
                  <a:schemeClr val="bg1"/>
                </a:solidFill>
                <a:latin typeface="+mj-lt"/>
              </a:rPr>
              <a:t> backup</a:t>
            </a:r>
          </a:p>
          <a:p>
            <a:pPr>
              <a:defRPr/>
            </a:pPr>
            <a:r>
              <a:rPr lang="en-US" altLang="zh-TW" dirty="0">
                <a:solidFill>
                  <a:schemeClr val="bg1"/>
                </a:solidFill>
                <a:latin typeface="+mj-lt"/>
              </a:rPr>
              <a:t>/raid 	-</a:t>
            </a:r>
            <a:r>
              <a:rPr lang="en-US" altLang="zh-TW" dirty="0" err="1">
                <a:solidFill>
                  <a:schemeClr val="bg1"/>
                </a:solidFill>
                <a:latin typeface="+mj-lt"/>
              </a:rPr>
              <a:t>alldirs</a:t>
            </a:r>
            <a:r>
              <a:rPr lang="en-US" altLang="zh-TW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altLang="zh-TW" dirty="0" smtClean="0">
                <a:solidFill>
                  <a:schemeClr val="bg1"/>
                </a:solidFill>
                <a:latin typeface="+mj-lt"/>
              </a:rPr>
              <a:t>-</a:t>
            </a:r>
            <a:r>
              <a:rPr lang="en-US" altLang="zh-TW" dirty="0" err="1" smtClean="0">
                <a:solidFill>
                  <a:schemeClr val="bg1"/>
                </a:solidFill>
                <a:latin typeface="+mj-lt"/>
              </a:rPr>
              <a:t>maproot</a:t>
            </a:r>
            <a:r>
              <a:rPr lang="en-US" altLang="zh-TW" dirty="0" smtClean="0">
                <a:solidFill>
                  <a:schemeClr val="bg1"/>
                </a:solidFill>
                <a:latin typeface="+mj-lt"/>
              </a:rPr>
              <a:t>=65534 </a:t>
            </a:r>
            <a:r>
              <a:rPr lang="en-US" altLang="zh-TW" dirty="0">
                <a:solidFill>
                  <a:schemeClr val="bg1"/>
                </a:solidFill>
                <a:latin typeface="+mj-lt"/>
              </a:rPr>
              <a:t>-</a:t>
            </a:r>
            <a:r>
              <a:rPr lang="en-US" altLang="zh-TW" dirty="0" smtClean="0">
                <a:solidFill>
                  <a:schemeClr val="bg1"/>
                </a:solidFill>
                <a:latin typeface="+mj-lt"/>
              </a:rPr>
              <a:t>network </a:t>
            </a:r>
            <a:r>
              <a:rPr lang="en-US" altLang="zh-TW" dirty="0">
                <a:solidFill>
                  <a:schemeClr val="bg1"/>
                </a:solidFill>
                <a:latin typeface="+mj-lt"/>
              </a:rPr>
              <a:t>140.113.209 </a:t>
            </a:r>
            <a:r>
              <a:rPr lang="en-US" altLang="zh-TW" dirty="0" smtClean="0">
                <a:solidFill>
                  <a:schemeClr val="bg1"/>
                </a:solidFill>
                <a:latin typeface="+mj-lt"/>
              </a:rPr>
              <a:t>-mask </a:t>
            </a:r>
            <a:r>
              <a:rPr lang="en-US" altLang="zh-TW" dirty="0">
                <a:solidFill>
                  <a:schemeClr val="bg1"/>
                </a:solidFill>
                <a:latin typeface="+mj-lt"/>
              </a:rPr>
              <a:t>255.255.255.0</a:t>
            </a:r>
          </a:p>
          <a:p>
            <a:pPr>
              <a:defRPr/>
            </a:pPr>
            <a:r>
              <a:rPr lang="en-US" altLang="zh-TW" dirty="0">
                <a:solidFill>
                  <a:schemeClr val="bg1"/>
                </a:solidFill>
                <a:latin typeface="+mj-lt"/>
              </a:rPr>
              <a:t>/home	-</a:t>
            </a:r>
            <a:r>
              <a:rPr lang="en-US" altLang="zh-TW" dirty="0" err="1">
                <a:solidFill>
                  <a:schemeClr val="bg1"/>
                </a:solidFill>
                <a:latin typeface="+mj-lt"/>
              </a:rPr>
              <a:t>ro</a:t>
            </a:r>
            <a:r>
              <a:rPr lang="en-US" altLang="zh-TW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altLang="zh-TW" dirty="0" smtClean="0">
                <a:solidFill>
                  <a:schemeClr val="bg1"/>
                </a:solidFill>
                <a:latin typeface="+mj-lt"/>
              </a:rPr>
              <a:t>-</a:t>
            </a:r>
            <a:r>
              <a:rPr lang="en-US" altLang="zh-TW" dirty="0" err="1" smtClean="0">
                <a:solidFill>
                  <a:schemeClr val="bg1"/>
                </a:solidFill>
                <a:latin typeface="+mj-lt"/>
              </a:rPr>
              <a:t>mapall</a:t>
            </a:r>
            <a:r>
              <a:rPr lang="en-US" altLang="zh-TW" dirty="0" smtClean="0">
                <a:solidFill>
                  <a:schemeClr val="bg1"/>
                </a:solidFill>
                <a:latin typeface="+mj-lt"/>
              </a:rPr>
              <a:t>=nobody -network </a:t>
            </a:r>
            <a:r>
              <a:rPr lang="en-US" altLang="zh-TW" dirty="0">
                <a:solidFill>
                  <a:schemeClr val="bg1"/>
                </a:solidFill>
                <a:latin typeface="+mj-lt"/>
              </a:rPr>
              <a:t>140.113.235.0 </a:t>
            </a:r>
            <a:r>
              <a:rPr lang="en-US" altLang="zh-TW" dirty="0" smtClean="0">
                <a:solidFill>
                  <a:schemeClr val="bg1"/>
                </a:solidFill>
                <a:latin typeface="+mj-lt"/>
              </a:rPr>
              <a:t>-mask </a:t>
            </a:r>
            <a:r>
              <a:rPr lang="en-US" altLang="zh-TW" dirty="0">
                <a:solidFill>
                  <a:schemeClr val="bg1"/>
                </a:solidFill>
                <a:latin typeface="+mj-lt"/>
              </a:rPr>
              <a:t>255.255.255.0</a:t>
            </a:r>
          </a:p>
          <a:p>
            <a:pPr>
              <a:defRPr/>
            </a:pPr>
            <a:r>
              <a:rPr lang="en-US" altLang="zh-TW" dirty="0">
                <a:solidFill>
                  <a:schemeClr val="bg1"/>
                </a:solidFill>
                <a:latin typeface="+mj-lt"/>
              </a:rPr>
              <a:t>/</a:t>
            </a:r>
            <a:r>
              <a:rPr lang="en-US" altLang="zh-TW" dirty="0" err="1">
                <a:solidFill>
                  <a:schemeClr val="bg1"/>
                </a:solidFill>
                <a:latin typeface="+mj-lt"/>
              </a:rPr>
              <a:t>usr</a:t>
            </a:r>
            <a:r>
              <a:rPr lang="en-US" altLang="zh-TW" dirty="0">
                <a:solidFill>
                  <a:schemeClr val="bg1"/>
                </a:solidFill>
                <a:latin typeface="+mj-lt"/>
              </a:rPr>
              <a:t>/</a:t>
            </a:r>
            <a:r>
              <a:rPr lang="en-US" altLang="zh-TW" dirty="0" err="1">
                <a:solidFill>
                  <a:schemeClr val="bg1"/>
                </a:solidFill>
                <a:latin typeface="+mj-lt"/>
              </a:rPr>
              <a:t>src</a:t>
            </a:r>
            <a:r>
              <a:rPr lang="en-US" altLang="zh-TW" dirty="0">
                <a:solidFill>
                  <a:schemeClr val="bg1"/>
                </a:solidFill>
                <a:latin typeface="+mj-lt"/>
              </a:rPr>
              <a:t>  /</a:t>
            </a:r>
            <a:r>
              <a:rPr lang="en-US" altLang="zh-TW" dirty="0" err="1">
                <a:solidFill>
                  <a:schemeClr val="bg1"/>
                </a:solidFill>
                <a:latin typeface="+mj-lt"/>
              </a:rPr>
              <a:t>usr</a:t>
            </a:r>
            <a:r>
              <a:rPr lang="en-US" altLang="zh-TW" dirty="0">
                <a:solidFill>
                  <a:schemeClr val="bg1"/>
                </a:solidFill>
                <a:latin typeface="+mj-lt"/>
              </a:rPr>
              <a:t>/</a:t>
            </a:r>
            <a:r>
              <a:rPr lang="en-US" altLang="zh-TW" dirty="0" err="1">
                <a:solidFill>
                  <a:schemeClr val="bg1"/>
                </a:solidFill>
                <a:latin typeface="+mj-lt"/>
              </a:rPr>
              <a:t>obj</a:t>
            </a:r>
            <a:r>
              <a:rPr lang="en-US" altLang="zh-TW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altLang="zh-TW" dirty="0" smtClean="0">
                <a:solidFill>
                  <a:schemeClr val="bg1"/>
                </a:solidFill>
                <a:latin typeface="+mj-lt"/>
              </a:rPr>
              <a:t>-</a:t>
            </a:r>
            <a:r>
              <a:rPr lang="en-US" altLang="zh-TW" dirty="0" err="1" smtClean="0">
                <a:solidFill>
                  <a:schemeClr val="bg1"/>
                </a:solidFill>
                <a:latin typeface="+mj-lt"/>
              </a:rPr>
              <a:t>maproot</a:t>
            </a:r>
            <a:r>
              <a:rPr lang="en-US" altLang="zh-TW" dirty="0" smtClean="0">
                <a:solidFill>
                  <a:schemeClr val="bg1"/>
                </a:solidFill>
                <a:latin typeface="+mj-lt"/>
              </a:rPr>
              <a:t>=0 </a:t>
            </a:r>
            <a:r>
              <a:rPr lang="en-US" altLang="zh-TW" dirty="0" err="1">
                <a:solidFill>
                  <a:schemeClr val="bg1"/>
                </a:solidFill>
                <a:latin typeface="+mj-lt"/>
              </a:rPr>
              <a:t>bsd_cc_csie</a:t>
            </a:r>
            <a:endParaRPr lang="en-US" altLang="zh-TW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>
                <a:ea typeface="新細明體" pitchFamily="18" charset="-120"/>
              </a:rPr>
              <a:t>Components of NFS </a:t>
            </a:r>
            <a:r>
              <a:rPr lang="en-US" altLang="zh-TW" sz="300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smtClean="0">
                <a:ea typeface="新細明體" pitchFamily="18" charset="-120"/>
              </a:rPr>
              <a:t/>
            </a:r>
            <a:br>
              <a:rPr lang="en-US" altLang="zh-TW" sz="3000" smtClean="0">
                <a:ea typeface="新細明體" pitchFamily="18" charset="-120"/>
              </a:rPr>
            </a:br>
            <a:r>
              <a:rPr lang="en-US" altLang="zh-TW" sz="3000" smtClean="0">
                <a:ea typeface="新細明體" pitchFamily="18" charset="-120"/>
              </a:rPr>
              <a:t>	Server-side NFS (Linux.1)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Exporting filesystem</a:t>
            </a:r>
          </a:p>
          <a:p>
            <a:pPr lvl="1"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/etc/exports</a:t>
            </a:r>
          </a:p>
          <a:p>
            <a:pPr lvl="2"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Format: </a:t>
            </a:r>
            <a:r>
              <a:rPr lang="en-US" altLang="zh-TW" i="1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新細明體" pitchFamily="18" charset="-120"/>
              </a:rPr>
              <a:t>directory  client-list-with-option </a:t>
            </a:r>
          </a:p>
          <a:p>
            <a:pPr lvl="2"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Ex: /home1  ccbsd5(ro)</a:t>
            </a:r>
          </a:p>
        </p:txBody>
      </p:sp>
      <p:graphicFrame>
        <p:nvGraphicFramePr>
          <p:cNvPr id="20578" name="Group 98"/>
          <p:cNvGraphicFramePr>
            <a:graphicFrameLocks noGrp="1"/>
          </p:cNvGraphicFramePr>
          <p:nvPr>
            <p:ph sz="half" idx="4294967295"/>
          </p:nvPr>
        </p:nvGraphicFramePr>
        <p:xfrm>
          <a:off x="914400" y="3276600"/>
          <a:ext cx="8077200" cy="1676400"/>
        </p:xfrm>
        <a:graphic>
          <a:graphicData uri="http://schemas.openxmlformats.org/drawingml/2006/table">
            <a:tbl>
              <a:tblPr/>
              <a:tblGrid>
                <a:gridCol w="1828800"/>
                <a:gridCol w="6248400"/>
              </a:tblGrid>
              <a:tr h="169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Client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Description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  <a:tr h="169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hostname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Host name (ex: mailgate ccserv)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@netgroup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NIS netgroups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ipaddr/mask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CIDR-style specification (ex: 140.113.235.2/24)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Wild cards * 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FQND with wild cards (ex: ccbsd*.csie.nctu.edu.tw)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4468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>
                <a:ea typeface="新細明體" pitchFamily="18" charset="-120"/>
              </a:rPr>
              <a:t>Components of NFS </a:t>
            </a:r>
            <a:r>
              <a:rPr lang="en-US" altLang="zh-TW" sz="300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smtClean="0">
                <a:ea typeface="新細明體" pitchFamily="18" charset="-120"/>
              </a:rPr>
              <a:t/>
            </a:r>
            <a:br>
              <a:rPr lang="en-US" altLang="zh-TW" sz="3000" smtClean="0">
                <a:ea typeface="新細明體" pitchFamily="18" charset="-120"/>
              </a:rPr>
            </a:br>
            <a:r>
              <a:rPr lang="en-US" altLang="zh-TW" sz="3000" smtClean="0">
                <a:ea typeface="新細明體" pitchFamily="18" charset="-120"/>
              </a:rPr>
              <a:t>	Server-side NFS (Linux.2)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447800"/>
            <a:ext cx="3802063" cy="4648200"/>
          </a:xfrm>
        </p:spPr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US" altLang="zh-TW" sz="2000" smtClean="0">
                <a:ea typeface="新細明體" panose="02020500000000000000" pitchFamily="18" charset="-120"/>
              </a:rPr>
              <a:t> </a:t>
            </a:r>
          </a:p>
        </p:txBody>
      </p:sp>
      <p:graphicFrame>
        <p:nvGraphicFramePr>
          <p:cNvPr id="30846" name="Group 126"/>
          <p:cNvGraphicFramePr>
            <a:graphicFrameLocks noGrp="1"/>
          </p:cNvGraphicFramePr>
          <p:nvPr>
            <p:ph sz="quarter" idx="3"/>
          </p:nvPr>
        </p:nvGraphicFramePr>
        <p:xfrm>
          <a:off x="1143000" y="1600200"/>
          <a:ext cx="7391400" cy="4876803"/>
        </p:xfrm>
        <a:graphic>
          <a:graphicData uri="http://schemas.openxmlformats.org/drawingml/2006/table">
            <a:tbl>
              <a:tblPr/>
              <a:tblGrid>
                <a:gridCol w="2057400"/>
                <a:gridCol w="5334000"/>
              </a:tblGrid>
              <a:tr h="3353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Option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Description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  <a:tr h="3353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ro,rw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Read-only, Read-write (default)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rw=list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Hosts in the list can do rw, others ro only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1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root_squash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Maps UID 0 and GID 0 to the value of anonuid and anongid (default)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no_root_squash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Allow root access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all_squash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Maps all UID and GID to anonymous one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1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subtree_check</a:t>
                      </a:r>
                      <a:endParaRPr kumimoji="1" lang="en-US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Check that the accessed file is in the appropriate filesystem and in the exported tree.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no_subtree_check</a:t>
                      </a:r>
                      <a:endParaRPr kumimoji="1" lang="en-US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Disables subtree checking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anonuid</a:t>
                      </a: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=xxx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Related to root_squash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anongid</a:t>
                      </a: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=xxx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Related to root_squash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secure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Require remote access from privileged port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insecure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Allow remote access from any port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noaccess</a:t>
                      </a:r>
                      <a:endParaRPr kumimoji="1" lang="en-US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Prevent access to this dir and it</a:t>
                      </a: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/>
                          <a:ea typeface="新細明體" pitchFamily="18" charset="-120"/>
                        </a:rPr>
                        <a:t>’</a:t>
                      </a: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 subdir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11861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>
                <a:ea typeface="新細明體" pitchFamily="18" charset="-120"/>
              </a:rPr>
              <a:t>Components of NFS </a:t>
            </a:r>
            <a:r>
              <a:rPr lang="en-US" altLang="zh-TW" sz="300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smtClean="0">
                <a:ea typeface="新細明體" pitchFamily="18" charset="-120"/>
              </a:rPr>
              <a:t/>
            </a:r>
            <a:br>
              <a:rPr lang="en-US" altLang="zh-TW" sz="3000" smtClean="0">
                <a:ea typeface="新細明體" pitchFamily="18" charset="-120"/>
              </a:rPr>
            </a:br>
            <a:r>
              <a:rPr lang="en-US" altLang="zh-TW" sz="3000" smtClean="0">
                <a:ea typeface="新細明體" pitchFamily="18" charset="-120"/>
              </a:rPr>
              <a:t>	Server-side NFS (Linux.3)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z="2000" dirty="0" smtClean="0">
                <a:ea typeface="新細明體" panose="02020500000000000000" pitchFamily="18" charset="-120"/>
              </a:rPr>
              <a:t>Example of /</a:t>
            </a:r>
            <a:r>
              <a:rPr lang="en-US" altLang="zh-TW" sz="2000" dirty="0" err="1" smtClean="0">
                <a:ea typeface="新細明體" panose="02020500000000000000" pitchFamily="18" charset="-120"/>
              </a:rPr>
              <a:t>etc</a:t>
            </a:r>
            <a:r>
              <a:rPr lang="en-US" altLang="zh-TW" sz="2000" dirty="0" smtClean="0">
                <a:ea typeface="新細明體" panose="02020500000000000000" pitchFamily="18" charset="-120"/>
              </a:rPr>
              <a:t>/exports</a:t>
            </a:r>
          </a:p>
          <a:p>
            <a:pPr eaLnBrk="1" hangingPunct="1"/>
            <a:endParaRPr lang="en-US" altLang="zh-TW" sz="2000" dirty="0" smtClean="0">
              <a:ea typeface="新細明體" panose="02020500000000000000" pitchFamily="18" charset="-120"/>
            </a:endParaRPr>
          </a:p>
          <a:p>
            <a:pPr eaLnBrk="1" hangingPunct="1"/>
            <a:endParaRPr lang="en-US" altLang="zh-TW" sz="2000" dirty="0" smtClean="0">
              <a:ea typeface="新細明體" panose="02020500000000000000" pitchFamily="18" charset="-120"/>
            </a:endParaRPr>
          </a:p>
          <a:p>
            <a:pPr eaLnBrk="1" hangingPunct="1"/>
            <a:endParaRPr lang="en-US" altLang="zh-TW" sz="2000" dirty="0" smtClean="0">
              <a:ea typeface="新細明體" panose="02020500000000000000" pitchFamily="18" charset="-120"/>
            </a:endParaRPr>
          </a:p>
          <a:p>
            <a:pPr eaLnBrk="1" hangingPunct="1"/>
            <a:endParaRPr lang="en-US" altLang="zh-TW" sz="2000" dirty="0" smtClean="0">
              <a:ea typeface="新細明體" panose="02020500000000000000" pitchFamily="18" charset="-120"/>
            </a:endParaRPr>
          </a:p>
          <a:p>
            <a:pPr eaLnBrk="1" hangingPunct="1"/>
            <a:endParaRPr lang="en-US" altLang="zh-TW" sz="2000" dirty="0" smtClean="0">
              <a:ea typeface="新細明體" panose="02020500000000000000" pitchFamily="18" charset="-120"/>
            </a:endParaRPr>
          </a:p>
          <a:p>
            <a:pPr eaLnBrk="1" hangingPunct="1"/>
            <a:r>
              <a:rPr lang="en-US" altLang="zh-TW" sz="2000" dirty="0" smtClean="0">
                <a:ea typeface="新細明體" panose="02020500000000000000" pitchFamily="18" charset="-120"/>
              </a:rPr>
              <a:t>Run /</a:t>
            </a:r>
            <a:r>
              <a:rPr lang="en-US" altLang="zh-TW" sz="2000" dirty="0" err="1" smtClean="0">
                <a:ea typeface="新細明體" panose="02020500000000000000" pitchFamily="18" charset="-120"/>
              </a:rPr>
              <a:t>usr</a:t>
            </a:r>
            <a:r>
              <a:rPr lang="en-US" altLang="zh-TW" sz="2000" dirty="0" smtClean="0">
                <a:ea typeface="新細明體" panose="02020500000000000000" pitchFamily="18" charset="-120"/>
              </a:rPr>
              <a:t>/</a:t>
            </a:r>
            <a:r>
              <a:rPr lang="en-US" altLang="zh-TW" sz="2000" dirty="0" err="1" smtClean="0">
                <a:ea typeface="新細明體" panose="02020500000000000000" pitchFamily="18" charset="-120"/>
              </a:rPr>
              <a:t>sbin</a:t>
            </a:r>
            <a:r>
              <a:rPr lang="en-US" altLang="zh-TW" sz="2000" dirty="0" smtClean="0">
                <a:ea typeface="新細明體" panose="02020500000000000000" pitchFamily="18" charset="-120"/>
              </a:rPr>
              <a:t>/</a:t>
            </a:r>
            <a:r>
              <a:rPr lang="en-US" altLang="zh-TW" sz="2000" dirty="0" err="1" smtClean="0">
                <a:ea typeface="新細明體" panose="02020500000000000000" pitchFamily="18" charset="-120"/>
              </a:rPr>
              <a:t>exportfs</a:t>
            </a:r>
            <a:endParaRPr lang="en-US" altLang="zh-TW" sz="2000" dirty="0" smtClean="0">
              <a:ea typeface="新細明體" panose="02020500000000000000" pitchFamily="18" charset="-120"/>
            </a:endParaRPr>
          </a:p>
          <a:p>
            <a:pPr lvl="1" eaLnBrk="1" hangingPunct="1"/>
            <a:r>
              <a:rPr lang="en-US" altLang="zh-TW" sz="1800" dirty="0" smtClean="0">
                <a:ea typeface="新細明體" panose="02020500000000000000" pitchFamily="18" charset="-120"/>
              </a:rPr>
              <a:t>% /</a:t>
            </a:r>
            <a:r>
              <a:rPr lang="en-US" altLang="zh-TW" sz="1800" dirty="0" err="1" smtClean="0">
                <a:ea typeface="新細明體" panose="02020500000000000000" pitchFamily="18" charset="-120"/>
              </a:rPr>
              <a:t>usr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/</a:t>
            </a:r>
            <a:r>
              <a:rPr lang="en-US" altLang="zh-TW" sz="1800" dirty="0" err="1" smtClean="0">
                <a:ea typeface="新細明體" panose="02020500000000000000" pitchFamily="18" charset="-120"/>
              </a:rPr>
              <a:t>sbin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/</a:t>
            </a:r>
            <a:r>
              <a:rPr lang="en-US" altLang="zh-TW" sz="1800" dirty="0" err="1" smtClean="0">
                <a:ea typeface="新細明體" panose="02020500000000000000" pitchFamily="18" charset="-120"/>
              </a:rPr>
              <a:t>exportfs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 </a:t>
            </a:r>
            <a:r>
              <a:rPr lang="en-US" altLang="zh-TW" sz="1800" dirty="0">
                <a:latin typeface="Times" panose="02020603050405020304" pitchFamily="18" charset="0"/>
                <a:ea typeface="新細明體" panose="02020500000000000000" pitchFamily="18" charset="-120"/>
              </a:rPr>
              <a:t>-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a</a:t>
            </a:r>
            <a:endParaRPr lang="en-US" altLang="zh-TW" sz="1800" dirty="0" smtClean="0">
              <a:ea typeface="新細明體" panose="02020500000000000000" pitchFamily="18" charset="-120"/>
            </a:endParaRPr>
          </a:p>
          <a:p>
            <a:pPr lvl="2" eaLnBrk="1" hangingPunct="1"/>
            <a:r>
              <a:rPr lang="en-US" altLang="zh-TW" sz="1600" dirty="0" smtClean="0">
                <a:ea typeface="新細明體" panose="02020500000000000000" pitchFamily="18" charset="-120"/>
              </a:rPr>
              <a:t>Maintain /</a:t>
            </a:r>
            <a:r>
              <a:rPr lang="en-US" altLang="zh-TW" sz="1600" dirty="0" err="1" smtClean="0">
                <a:ea typeface="新細明體" panose="02020500000000000000" pitchFamily="18" charset="-120"/>
              </a:rPr>
              <a:t>var</a:t>
            </a:r>
            <a:r>
              <a:rPr lang="en-US" altLang="zh-TW" sz="1600" dirty="0" smtClean="0">
                <a:ea typeface="新細明體" panose="02020500000000000000" pitchFamily="18" charset="-120"/>
              </a:rPr>
              <a:t>/lib/</a:t>
            </a:r>
            <a:r>
              <a:rPr lang="en-US" altLang="zh-TW" sz="1600" dirty="0" err="1" smtClean="0">
                <a:ea typeface="新細明體" panose="02020500000000000000" pitchFamily="18" charset="-120"/>
              </a:rPr>
              <a:t>nfs</a:t>
            </a:r>
            <a:r>
              <a:rPr lang="en-US" altLang="zh-TW" sz="1600" dirty="0" smtClean="0">
                <a:ea typeface="新細明體" panose="02020500000000000000" pitchFamily="18" charset="-120"/>
              </a:rPr>
              <a:t>/</a:t>
            </a:r>
            <a:r>
              <a:rPr lang="en-US" altLang="zh-TW" sz="1600" dirty="0" err="1" smtClean="0">
                <a:ea typeface="新細明體" panose="02020500000000000000" pitchFamily="18" charset="-120"/>
              </a:rPr>
              <a:t>xtab</a:t>
            </a:r>
            <a:r>
              <a:rPr lang="en-US" altLang="zh-TW" sz="1600" dirty="0" smtClean="0">
                <a:ea typeface="新細明體" panose="02020500000000000000" pitchFamily="18" charset="-120"/>
              </a:rPr>
              <a:t> table which is read by </a:t>
            </a:r>
            <a:r>
              <a:rPr lang="en-US" altLang="zh-TW" sz="1600" dirty="0" err="1" smtClean="0">
                <a:ea typeface="新細明體" panose="02020500000000000000" pitchFamily="18" charset="-120"/>
              </a:rPr>
              <a:t>mountd</a:t>
            </a:r>
            <a:endParaRPr lang="en-US" altLang="zh-TW" sz="1600" dirty="0" smtClean="0">
              <a:ea typeface="新細明體" panose="02020500000000000000" pitchFamily="18" charset="-120"/>
            </a:endParaRP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1295400" y="1827074"/>
            <a:ext cx="6539995" cy="1754326"/>
          </a:xfrm>
          <a:prstGeom prst="rect">
            <a:avLst/>
          </a:prstGeom>
          <a:solidFill>
            <a:schemeClr val="bg2"/>
          </a:solidFill>
          <a:ln w="38100" cmpd="dbl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zh-TW"/>
            </a:defPPr>
            <a:lvl1pPr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altLang="zh-TW" dirty="0"/>
              <a:t>/home1		</a:t>
            </a:r>
            <a:r>
              <a:rPr lang="en-US" altLang="zh-TW" dirty="0" err="1"/>
              <a:t>ccsun</a:t>
            </a:r>
            <a:r>
              <a:rPr lang="en-US" altLang="zh-TW" dirty="0"/>
              <a:t>*.</a:t>
            </a:r>
            <a:r>
              <a:rPr lang="en-US" altLang="zh-TW" dirty="0" err="1"/>
              <a:t>csie.nctu.eud.tw</a:t>
            </a:r>
            <a:r>
              <a:rPr lang="en-US" altLang="zh-TW" dirty="0"/>
              <a:t>(</a:t>
            </a:r>
            <a:r>
              <a:rPr lang="en-US" altLang="zh-TW" dirty="0" err="1"/>
              <a:t>rw</a:t>
            </a:r>
            <a:r>
              <a:rPr lang="en-US" altLang="zh-TW" dirty="0"/>
              <a:t>)</a:t>
            </a:r>
          </a:p>
          <a:p>
            <a:r>
              <a:rPr lang="en-US" altLang="zh-TW" dirty="0"/>
              <a:t>/home2		@</a:t>
            </a:r>
            <a:r>
              <a:rPr lang="en-US" altLang="zh-TW" dirty="0" err="1"/>
              <a:t>sun_cc_csie</a:t>
            </a:r>
            <a:r>
              <a:rPr lang="en-US" altLang="zh-TW" dirty="0"/>
              <a:t>(</a:t>
            </a:r>
            <a:r>
              <a:rPr lang="en-US" altLang="zh-TW" dirty="0" err="1"/>
              <a:t>ro</a:t>
            </a:r>
            <a:r>
              <a:rPr lang="en-US" altLang="zh-TW" dirty="0"/>
              <a:t>)  dragon(</a:t>
            </a:r>
            <a:r>
              <a:rPr lang="en-US" altLang="zh-TW" dirty="0" err="1"/>
              <a:t>rw,no_root_squash</a:t>
            </a:r>
            <a:r>
              <a:rPr lang="en-US" altLang="zh-TW" dirty="0"/>
              <a:t>)</a:t>
            </a:r>
          </a:p>
          <a:p>
            <a:r>
              <a:rPr lang="en-US" altLang="zh-TW" dirty="0"/>
              <a:t>/home		ccpc1(</a:t>
            </a:r>
            <a:r>
              <a:rPr lang="en-US" altLang="zh-TW" dirty="0" err="1"/>
              <a:t>rw,all_squash,anonuid</a:t>
            </a:r>
            <a:r>
              <a:rPr lang="en-US" altLang="zh-TW" dirty="0"/>
              <a:t>=150,anongid=100)</a:t>
            </a:r>
          </a:p>
          <a:p>
            <a:r>
              <a:rPr lang="en-US" altLang="zh-TW" dirty="0"/>
              <a:t>/ftp/pub		(</a:t>
            </a:r>
            <a:r>
              <a:rPr lang="en-US" altLang="zh-TW" dirty="0" err="1"/>
              <a:t>ro,insecure,all_squash</a:t>
            </a:r>
            <a:r>
              <a:rPr lang="en-US" altLang="zh-TW" dirty="0"/>
              <a:t>)</a:t>
            </a:r>
          </a:p>
          <a:p>
            <a:r>
              <a:rPr lang="en-US" altLang="zh-TW" dirty="0"/>
              <a:t>/users		*.</a:t>
            </a:r>
            <a:r>
              <a:rPr lang="en-US" altLang="zh-TW" dirty="0" err="1"/>
              <a:t>xor.com</a:t>
            </a:r>
            <a:r>
              <a:rPr lang="en-US" altLang="zh-TW" dirty="0"/>
              <a:t>(</a:t>
            </a:r>
            <a:r>
              <a:rPr lang="en-US" altLang="zh-TW" dirty="0" err="1"/>
              <a:t>rw</a:t>
            </a:r>
            <a:r>
              <a:rPr lang="en-US" altLang="zh-TW" dirty="0"/>
              <a:t>)</a:t>
            </a:r>
          </a:p>
          <a:p>
            <a:r>
              <a:rPr lang="en-US" altLang="zh-TW" dirty="0"/>
              <a:t>/users/</a:t>
            </a:r>
            <a:r>
              <a:rPr lang="en-US" altLang="zh-TW" dirty="0" err="1"/>
              <a:t>evi</a:t>
            </a:r>
            <a:r>
              <a:rPr lang="en-US" altLang="zh-TW" dirty="0"/>
              <a:t>		(</a:t>
            </a:r>
            <a:r>
              <a:rPr lang="en-US" altLang="zh-TW" dirty="0" err="1"/>
              <a:t>noaccess</a:t>
            </a:r>
            <a:r>
              <a:rPr lang="en-US" altLang="zh-TW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5006874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>
                <a:ea typeface="新細明體" pitchFamily="18" charset="-120"/>
              </a:rPr>
              <a:t>Components of NFS </a:t>
            </a:r>
            <a:r>
              <a:rPr lang="en-US" altLang="zh-TW" sz="300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smtClean="0">
                <a:ea typeface="新細明體" pitchFamily="18" charset="-120"/>
              </a:rPr>
              <a:t/>
            </a:r>
            <a:br>
              <a:rPr lang="en-US" altLang="zh-TW" sz="3000" smtClean="0">
                <a:ea typeface="新細明體" pitchFamily="18" charset="-120"/>
              </a:rPr>
            </a:br>
            <a:r>
              <a:rPr lang="en-US" altLang="zh-TW" sz="3000" smtClean="0">
                <a:ea typeface="新細明體" pitchFamily="18" charset="-120"/>
              </a:rPr>
              <a:t>	Server-side NFS (Solaris.1)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z="2000" dirty="0" smtClean="0">
                <a:ea typeface="新細明體" panose="02020500000000000000" pitchFamily="18" charset="-120"/>
              </a:rPr>
              <a:t>Exporting filesystem</a:t>
            </a:r>
          </a:p>
          <a:p>
            <a:pPr lvl="1" eaLnBrk="1" hangingPunct="1"/>
            <a:r>
              <a:rPr lang="en-US" altLang="zh-TW" sz="1800" dirty="0" smtClean="0">
                <a:ea typeface="新細明體" panose="02020500000000000000" pitchFamily="18" charset="-120"/>
              </a:rPr>
              <a:t>/</a:t>
            </a:r>
            <a:r>
              <a:rPr lang="en-US" altLang="zh-TW" sz="1800" dirty="0" err="1" smtClean="0">
                <a:ea typeface="新細明體" panose="02020500000000000000" pitchFamily="18" charset="-120"/>
              </a:rPr>
              <a:t>etc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/</a:t>
            </a:r>
            <a:r>
              <a:rPr lang="en-US" altLang="zh-TW" sz="1800" dirty="0" err="1" smtClean="0">
                <a:ea typeface="新細明體" panose="02020500000000000000" pitchFamily="18" charset="-120"/>
              </a:rPr>
              <a:t>dfs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/</a:t>
            </a:r>
            <a:r>
              <a:rPr lang="en-US" altLang="zh-TW" sz="1800" dirty="0" err="1" smtClean="0">
                <a:ea typeface="新細明體" panose="02020500000000000000" pitchFamily="18" charset="-120"/>
              </a:rPr>
              <a:t>dfstab</a:t>
            </a:r>
            <a:endParaRPr lang="en-US" altLang="zh-TW" sz="1800" dirty="0" smtClean="0">
              <a:ea typeface="新細明體" panose="02020500000000000000" pitchFamily="18" charset="-120"/>
            </a:endParaRPr>
          </a:p>
          <a:p>
            <a:pPr lvl="1" eaLnBrk="1" hangingPunct="1"/>
            <a:r>
              <a:rPr lang="en-US" altLang="zh-TW" sz="1800" dirty="0" smtClean="0">
                <a:ea typeface="新細明體" panose="02020500000000000000" pitchFamily="18" charset="-120"/>
              </a:rPr>
              <a:t>Each line will execute </a:t>
            </a:r>
            <a:r>
              <a:rPr lang="en-US" altLang="zh-TW" sz="1800" dirty="0" smtClean="0">
                <a:latin typeface="Times" panose="02020603050405020304" pitchFamily="18" charset="0"/>
                <a:ea typeface="新細明體" panose="02020500000000000000" pitchFamily="18" charset="-120"/>
              </a:rPr>
              <a:t>“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share</a:t>
            </a:r>
            <a:r>
              <a:rPr lang="en-US" altLang="zh-TW" sz="1800" dirty="0" smtClean="0">
                <a:latin typeface="Times" panose="02020603050405020304" pitchFamily="18" charset="0"/>
                <a:ea typeface="新細明體" panose="02020500000000000000" pitchFamily="18" charset="-120"/>
              </a:rPr>
              <a:t>”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 command to export one NFS</a:t>
            </a:r>
          </a:p>
          <a:p>
            <a:pPr lvl="2" eaLnBrk="1" hangingPunct="1"/>
            <a:r>
              <a:rPr lang="en-US" altLang="zh-TW" sz="1400" dirty="0" smtClean="0">
                <a:ea typeface="新細明體" panose="02020500000000000000" pitchFamily="18" charset="-120"/>
              </a:rPr>
              <a:t>[format] share </a:t>
            </a:r>
            <a:r>
              <a:rPr lang="en-US" altLang="zh-TW" sz="1400" dirty="0" smtClean="0">
                <a:latin typeface="Verdana" panose="020B0604030504040204" pitchFamily="34" charset="0"/>
                <a:ea typeface="新細明體" panose="02020500000000000000" pitchFamily="18" charset="-120"/>
              </a:rPr>
              <a:t>–</a:t>
            </a:r>
            <a:r>
              <a:rPr lang="en-US" altLang="zh-TW" sz="1400" dirty="0" smtClean="0">
                <a:ea typeface="新細明體" panose="02020500000000000000" pitchFamily="18" charset="-120"/>
              </a:rPr>
              <a:t>F </a:t>
            </a:r>
            <a:r>
              <a:rPr lang="en-US" altLang="zh-TW" sz="1400" dirty="0" err="1" smtClean="0">
                <a:ea typeface="新細明體" panose="02020500000000000000" pitchFamily="18" charset="-120"/>
              </a:rPr>
              <a:t>nfs</a:t>
            </a:r>
            <a:r>
              <a:rPr lang="en-US" altLang="zh-TW" sz="1400" dirty="0" smtClean="0">
                <a:ea typeface="新細明體" panose="02020500000000000000" pitchFamily="18" charset="-120"/>
              </a:rPr>
              <a:t> </a:t>
            </a:r>
            <a:r>
              <a:rPr lang="en-US" altLang="zh-TW" sz="1400" dirty="0">
                <a:latin typeface="Verdana" panose="020B0604030504040204" pitchFamily="34" charset="0"/>
                <a:ea typeface="新細明體" panose="02020500000000000000" pitchFamily="18" charset="-120"/>
              </a:rPr>
              <a:t>-</a:t>
            </a:r>
            <a:r>
              <a:rPr lang="en-US" altLang="zh-TW" sz="1400" dirty="0" smtClean="0">
                <a:ea typeface="新細明體" panose="02020500000000000000" pitchFamily="18" charset="-120"/>
              </a:rPr>
              <a:t>o </a:t>
            </a:r>
            <a:r>
              <a:rPr lang="en-US" altLang="zh-TW" sz="1400" dirty="0" smtClean="0">
                <a:ea typeface="新細明體" panose="02020500000000000000" pitchFamily="18" charset="-120"/>
              </a:rPr>
              <a:t>option-list directory</a:t>
            </a:r>
          </a:p>
          <a:p>
            <a:pPr lvl="2" eaLnBrk="1" hangingPunct="1"/>
            <a:r>
              <a:rPr lang="en-US" altLang="zh-TW" sz="1400" dirty="0" smtClean="0">
                <a:ea typeface="新細明體" panose="02020500000000000000" pitchFamily="18" charset="-120"/>
              </a:rPr>
              <a:t>Ex: share </a:t>
            </a:r>
            <a:r>
              <a:rPr lang="en-US" altLang="zh-TW" sz="1400" dirty="0" smtClean="0">
                <a:latin typeface="Verdana" panose="020B0604030504040204" pitchFamily="34" charset="0"/>
                <a:ea typeface="新細明體" panose="02020500000000000000" pitchFamily="18" charset="-120"/>
              </a:rPr>
              <a:t>-</a:t>
            </a:r>
            <a:r>
              <a:rPr lang="en-US" altLang="zh-TW" sz="1400" dirty="0" smtClean="0">
                <a:ea typeface="新細明體" panose="02020500000000000000" pitchFamily="18" charset="-120"/>
              </a:rPr>
              <a:t>F </a:t>
            </a:r>
            <a:r>
              <a:rPr lang="en-US" altLang="zh-TW" sz="1400" dirty="0" err="1" smtClean="0">
                <a:ea typeface="新細明體" panose="02020500000000000000" pitchFamily="18" charset="-120"/>
              </a:rPr>
              <a:t>nfs</a:t>
            </a:r>
            <a:r>
              <a:rPr lang="en-US" altLang="zh-TW" sz="1400" dirty="0" smtClean="0">
                <a:ea typeface="新細明體" panose="02020500000000000000" pitchFamily="18" charset="-120"/>
              </a:rPr>
              <a:t> </a:t>
            </a:r>
            <a:r>
              <a:rPr lang="en-US" altLang="zh-TW" sz="1400" dirty="0" smtClean="0">
                <a:ea typeface="新細明體" panose="02020500000000000000" pitchFamily="18" charset="-120"/>
              </a:rPr>
              <a:t>-o </a:t>
            </a:r>
            <a:r>
              <a:rPr lang="en-US" altLang="zh-TW" sz="1400" dirty="0" smtClean="0">
                <a:ea typeface="新細明體" panose="02020500000000000000" pitchFamily="18" charset="-120"/>
              </a:rPr>
              <a:t>rw=ccbsd5.csie.nctu.edu.tw /home2</a:t>
            </a:r>
          </a:p>
          <a:p>
            <a:pPr eaLnBrk="1" hangingPunct="1"/>
            <a:r>
              <a:rPr lang="en-US" altLang="zh-TW" sz="2000" dirty="0" smtClean="0">
                <a:ea typeface="新細明體" panose="02020500000000000000" pitchFamily="18" charset="-120"/>
              </a:rPr>
              <a:t>Run </a:t>
            </a:r>
            <a:r>
              <a:rPr lang="en-US" altLang="zh-TW" sz="2000" dirty="0" err="1" smtClean="0">
                <a:ea typeface="新細明體" panose="02020500000000000000" pitchFamily="18" charset="-120"/>
              </a:rPr>
              <a:t>shareall</a:t>
            </a:r>
            <a:r>
              <a:rPr lang="en-US" altLang="zh-TW" sz="2000" dirty="0" smtClean="0">
                <a:ea typeface="新細明體" panose="02020500000000000000" pitchFamily="18" charset="-120"/>
              </a:rPr>
              <a:t> command</a:t>
            </a:r>
          </a:p>
          <a:p>
            <a:pPr lvl="1" eaLnBrk="1" hangingPunct="1"/>
            <a:r>
              <a:rPr lang="en-US" altLang="zh-TW" sz="1800" dirty="0" smtClean="0">
                <a:ea typeface="新細明體" panose="02020500000000000000" pitchFamily="18" charset="-120"/>
              </a:rPr>
              <a:t>% /</a:t>
            </a:r>
            <a:r>
              <a:rPr lang="en-US" altLang="zh-TW" sz="1800" dirty="0" err="1" smtClean="0">
                <a:ea typeface="新細明體" panose="02020500000000000000" pitchFamily="18" charset="-120"/>
              </a:rPr>
              <a:t>usr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/</a:t>
            </a:r>
            <a:r>
              <a:rPr lang="en-US" altLang="zh-TW" sz="1800" dirty="0" err="1" smtClean="0">
                <a:ea typeface="新細明體" panose="02020500000000000000" pitchFamily="18" charset="-120"/>
              </a:rPr>
              <a:t>sbin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/</a:t>
            </a:r>
            <a:r>
              <a:rPr lang="en-US" altLang="zh-TW" sz="1800" dirty="0" err="1" smtClean="0">
                <a:ea typeface="新細明體" panose="02020500000000000000" pitchFamily="18" charset="-120"/>
              </a:rPr>
              <a:t>shareall</a:t>
            </a:r>
            <a:endParaRPr lang="en-US" altLang="zh-TW" sz="1800" dirty="0" smtClean="0">
              <a:ea typeface="新細明體" panose="02020500000000000000" pitchFamily="18" charset="-120"/>
            </a:endParaRPr>
          </a:p>
        </p:txBody>
      </p:sp>
      <p:graphicFrame>
        <p:nvGraphicFramePr>
          <p:cNvPr id="37964" name="Group 76"/>
          <p:cNvGraphicFramePr>
            <a:graphicFrameLocks noGrp="1"/>
          </p:cNvGraphicFramePr>
          <p:nvPr>
            <p:ph sz="half" idx="4294967295"/>
          </p:nvPr>
        </p:nvGraphicFramePr>
        <p:xfrm>
          <a:off x="1066800" y="4191000"/>
          <a:ext cx="7848600" cy="1706561"/>
        </p:xfrm>
        <a:graphic>
          <a:graphicData uri="http://schemas.openxmlformats.org/drawingml/2006/table">
            <a:tbl>
              <a:tblPr/>
              <a:tblGrid>
                <a:gridCol w="1949450"/>
                <a:gridCol w="5899150"/>
              </a:tblGrid>
              <a:tr h="3353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Client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Description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  <a:tr h="3353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hostname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Host name (ex: mailgate ccserv)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netgroup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NIS netgroups 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IP networks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@CIDR-style specification (ex: @140.113.235.2/24)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DNS domains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.xxx.yyy any host within the domain (ex: .nctu.edu.tw)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8036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78" name="Rectangle 4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>
                <a:ea typeface="新細明體" pitchFamily="18" charset="-120"/>
              </a:rPr>
              <a:t>Components of NFS </a:t>
            </a:r>
            <a:r>
              <a:rPr lang="en-US" altLang="zh-TW" sz="300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smtClean="0">
                <a:ea typeface="新細明體" pitchFamily="18" charset="-120"/>
              </a:rPr>
              <a:t/>
            </a:r>
            <a:br>
              <a:rPr lang="en-US" altLang="zh-TW" sz="3000" smtClean="0">
                <a:ea typeface="新細明體" pitchFamily="18" charset="-120"/>
              </a:rPr>
            </a:br>
            <a:r>
              <a:rPr lang="en-US" altLang="zh-TW" sz="3000" smtClean="0">
                <a:ea typeface="新細明體" pitchFamily="18" charset="-120"/>
              </a:rPr>
              <a:t>	Server-side NFS (Solaris.2)</a:t>
            </a:r>
          </a:p>
        </p:txBody>
      </p:sp>
      <p:graphicFrame>
        <p:nvGraphicFramePr>
          <p:cNvPr id="39991" name="Group 55"/>
          <p:cNvGraphicFramePr>
            <a:graphicFrameLocks noGrp="1"/>
          </p:cNvGraphicFramePr>
          <p:nvPr>
            <p:ph idx="1"/>
          </p:nvPr>
        </p:nvGraphicFramePr>
        <p:xfrm>
          <a:off x="990600" y="1524000"/>
          <a:ext cx="7772400" cy="3744913"/>
        </p:xfrm>
        <a:graphic>
          <a:graphicData uri="http://schemas.openxmlformats.org/drawingml/2006/table">
            <a:tbl>
              <a:tblPr/>
              <a:tblGrid>
                <a:gridCol w="1981200"/>
                <a:gridCol w="5791200"/>
              </a:tblGrid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Option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Description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ro,rw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Read-only to all, Read-write to all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ro=list, rw=list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Hosts in the list can do ro/rw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root=list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Lists hosts permitted to access this filesystem as root. Otherwise, root access from a client is equivalent to by </a:t>
                      </a: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/>
                          <a:ea typeface="新細明體" pitchFamily="18" charset="-120"/>
                        </a:rPr>
                        <a:t>“</a:t>
                      </a: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nobody</a:t>
                      </a: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/>
                          <a:ea typeface="新細明體" pitchFamily="18" charset="-120"/>
                        </a:rPr>
                        <a:t>”</a:t>
                      </a:r>
                      <a:endParaRPr kumimoji="1" lang="en-US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9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anon=xxx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Specify the UID to which root is remapped. Default is </a:t>
                      </a: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/>
                          <a:ea typeface="新細明體" pitchFamily="18" charset="-120"/>
                        </a:rPr>
                        <a:t>“</a:t>
                      </a: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nobody</a:t>
                      </a: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/>
                          <a:ea typeface="新細明體" pitchFamily="18" charset="-120"/>
                        </a:rPr>
                        <a:t>”</a:t>
                      </a:r>
                      <a:endParaRPr kumimoji="1" lang="en-US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anongid=xxx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Related to root_squash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nosub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Forbids clients to mount subdirectories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nosuid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Prevents setuid and setgid from being created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37373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>
                <a:ea typeface="新細明體" pitchFamily="18" charset="-120"/>
              </a:rPr>
              <a:t>Components of NFS </a:t>
            </a:r>
            <a:r>
              <a:rPr lang="en-US" altLang="zh-TW" sz="300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smtClean="0">
                <a:ea typeface="新細明體" pitchFamily="18" charset="-120"/>
              </a:rPr>
              <a:t/>
            </a:r>
            <a:br>
              <a:rPr lang="en-US" altLang="zh-TW" sz="3000" smtClean="0">
                <a:ea typeface="新細明體" pitchFamily="18" charset="-120"/>
              </a:rPr>
            </a:br>
            <a:r>
              <a:rPr lang="en-US" altLang="zh-TW" sz="3000" smtClean="0">
                <a:ea typeface="新細明體" pitchFamily="18" charset="-120"/>
              </a:rPr>
              <a:t>	Server-side NFS (3)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z="2000" dirty="0" err="1" smtClean="0">
                <a:ea typeface="新細明體" panose="02020500000000000000" pitchFamily="18" charset="-120"/>
              </a:rPr>
              <a:t>nfsd</a:t>
            </a:r>
            <a:r>
              <a:rPr lang="en-US" altLang="zh-TW" sz="2000" dirty="0" smtClean="0">
                <a:ea typeface="新細明體" panose="02020500000000000000" pitchFamily="18" charset="-120"/>
              </a:rPr>
              <a:t> daemon</a:t>
            </a:r>
          </a:p>
          <a:p>
            <a:pPr lvl="1" eaLnBrk="1" hangingPunct="1"/>
            <a:r>
              <a:rPr lang="en-US" altLang="zh-TW" sz="1800" dirty="0" smtClean="0">
                <a:ea typeface="新細明體" panose="02020500000000000000" pitchFamily="18" charset="-120"/>
              </a:rPr>
              <a:t>Handle NFS file access request from NFS clients</a:t>
            </a:r>
          </a:p>
          <a:p>
            <a:pPr lvl="1" eaLnBrk="1" hangingPunct="1"/>
            <a:r>
              <a:rPr lang="en-US" altLang="zh-TW" sz="1800" dirty="0" smtClean="0">
                <a:solidFill>
                  <a:srgbClr val="FF0000"/>
                </a:solidFill>
                <a:ea typeface="新細明體" panose="02020500000000000000" pitchFamily="18" charset="-120"/>
              </a:rPr>
              <a:t>Number of </a:t>
            </a:r>
            <a:r>
              <a:rPr lang="en-US" altLang="zh-TW" sz="1800" dirty="0" err="1" smtClean="0">
                <a:solidFill>
                  <a:srgbClr val="FF0000"/>
                </a:solidFill>
                <a:ea typeface="新細明體" panose="02020500000000000000" pitchFamily="18" charset="-120"/>
              </a:rPr>
              <a:t>nfsd</a:t>
            </a:r>
            <a:r>
              <a:rPr lang="en-US" altLang="zh-TW" sz="1800" dirty="0" smtClean="0">
                <a:solidFill>
                  <a:srgbClr val="FF0000"/>
                </a:solidFill>
                <a:ea typeface="新細明體" panose="02020500000000000000" pitchFamily="18" charset="-120"/>
              </a:rPr>
              <a:t> is important</a:t>
            </a:r>
          </a:p>
          <a:p>
            <a:pPr lvl="2" eaLnBrk="1" hangingPunct="1"/>
            <a:r>
              <a:rPr lang="en-US" altLang="zh-TW" sz="1600" dirty="0" smtClean="0">
                <a:ea typeface="新細明體" panose="02020500000000000000" pitchFamily="18" charset="-120"/>
              </a:rPr>
              <a:t>Too small, some NFS request may be not served</a:t>
            </a:r>
          </a:p>
          <a:p>
            <a:pPr lvl="2" eaLnBrk="1" hangingPunct="1"/>
            <a:r>
              <a:rPr lang="en-US" altLang="zh-TW" sz="1600" dirty="0" smtClean="0">
                <a:ea typeface="新細明體" panose="02020500000000000000" pitchFamily="18" charset="-120"/>
              </a:rPr>
              <a:t>Too large, load will be high</a:t>
            </a:r>
          </a:p>
          <a:p>
            <a:pPr eaLnBrk="1" hangingPunct="1"/>
            <a:r>
              <a:rPr lang="en-US" altLang="zh-TW" sz="2000" dirty="0" smtClean="0">
                <a:ea typeface="新細明體" panose="02020500000000000000" pitchFamily="18" charset="-120"/>
              </a:rPr>
              <a:t>In FreeBSD</a:t>
            </a:r>
          </a:p>
          <a:p>
            <a:pPr lvl="1" eaLnBrk="1" hangingPunct="1"/>
            <a:r>
              <a:rPr lang="en-US" altLang="zh-TW" sz="1800" dirty="0" smtClean="0">
                <a:ea typeface="新細明體" panose="02020500000000000000" pitchFamily="18" charset="-120"/>
              </a:rPr>
              <a:t>Specify </a:t>
            </a:r>
            <a:r>
              <a:rPr lang="en-US" altLang="zh-TW" sz="1800" dirty="0" err="1" smtClean="0">
                <a:ea typeface="新細明體" panose="02020500000000000000" pitchFamily="18" charset="-120"/>
              </a:rPr>
              <a:t>nfsd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 options in /</a:t>
            </a:r>
            <a:r>
              <a:rPr lang="en-US" altLang="zh-TW" sz="1800" dirty="0" err="1" smtClean="0">
                <a:ea typeface="新細明體" panose="02020500000000000000" pitchFamily="18" charset="-120"/>
              </a:rPr>
              <a:t>etc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/</a:t>
            </a:r>
            <a:r>
              <a:rPr lang="en-US" altLang="zh-TW" sz="1800" dirty="0" err="1" smtClean="0">
                <a:ea typeface="新細明體" panose="02020500000000000000" pitchFamily="18" charset="-120"/>
              </a:rPr>
              <a:t>rc.conf</a:t>
            </a:r>
            <a:endParaRPr lang="en-US" altLang="zh-TW" sz="1800" dirty="0" smtClean="0">
              <a:ea typeface="新細明體" panose="02020500000000000000" pitchFamily="18" charset="-120"/>
            </a:endParaRPr>
          </a:p>
          <a:p>
            <a:pPr lvl="2" eaLnBrk="1" hangingPunct="1"/>
            <a:r>
              <a:rPr lang="en-US" altLang="zh-TW" sz="1600" dirty="0" err="1" smtClean="0">
                <a:ea typeface="新細明體" panose="02020500000000000000" pitchFamily="18" charset="-120"/>
              </a:rPr>
              <a:t>nfs_server_enable</a:t>
            </a:r>
            <a:r>
              <a:rPr lang="en-US" altLang="zh-TW" sz="1600" dirty="0" smtClean="0">
                <a:ea typeface="新細明體" panose="02020500000000000000" pitchFamily="18" charset="-120"/>
              </a:rPr>
              <a:t>="</a:t>
            </a:r>
            <a:r>
              <a:rPr lang="en-US" altLang="zh-TW" sz="1600" dirty="0">
                <a:ea typeface="新細明體" panose="02020500000000000000" pitchFamily="18" charset="-120"/>
              </a:rPr>
              <a:t>YES</a:t>
            </a:r>
            <a:r>
              <a:rPr lang="en-US" altLang="zh-TW" sz="1600" dirty="0" smtClean="0">
                <a:ea typeface="新細明體" panose="02020500000000000000" pitchFamily="18" charset="-120"/>
              </a:rPr>
              <a:t>"</a:t>
            </a:r>
            <a:endParaRPr lang="en-US" altLang="zh-TW" sz="1600" dirty="0" smtClean="0">
              <a:ea typeface="新細明體" panose="02020500000000000000" pitchFamily="18" charset="-120"/>
            </a:endParaRPr>
          </a:p>
          <a:p>
            <a:pPr lvl="2" eaLnBrk="1" hangingPunct="1"/>
            <a:r>
              <a:rPr lang="en-US" altLang="zh-TW" sz="1600" dirty="0" err="1" smtClean="0">
                <a:ea typeface="新細明體" panose="02020500000000000000" pitchFamily="18" charset="-120"/>
              </a:rPr>
              <a:t>nfs_server_flags</a:t>
            </a:r>
            <a:r>
              <a:rPr lang="en-US" altLang="zh-TW" sz="1600" dirty="0">
                <a:ea typeface="新細明體" panose="02020500000000000000" pitchFamily="18" charset="-120"/>
              </a:rPr>
              <a:t>="-</a:t>
            </a:r>
            <a:r>
              <a:rPr lang="en-US" altLang="zh-TW" sz="1600" dirty="0" smtClean="0">
                <a:ea typeface="新細明體" panose="02020500000000000000" pitchFamily="18" charset="-120"/>
              </a:rPr>
              <a:t>u </a:t>
            </a:r>
            <a:r>
              <a:rPr lang="en-US" altLang="zh-TW" sz="1600" dirty="0" smtClean="0">
                <a:latin typeface="Verdana" panose="020B0604030504040204" pitchFamily="34" charset="0"/>
                <a:ea typeface="新細明體" panose="02020500000000000000" pitchFamily="18" charset="-120"/>
              </a:rPr>
              <a:t>–</a:t>
            </a:r>
            <a:r>
              <a:rPr lang="en-US" altLang="zh-TW" sz="1600" dirty="0" smtClean="0">
                <a:ea typeface="新細明體" panose="02020500000000000000" pitchFamily="18" charset="-120"/>
              </a:rPr>
              <a:t>t </a:t>
            </a:r>
            <a:r>
              <a:rPr lang="en-US" altLang="zh-TW" sz="1600" dirty="0" smtClean="0">
                <a:latin typeface="Verdana" panose="020B0604030504040204" pitchFamily="34" charset="0"/>
                <a:ea typeface="新細明體" panose="02020500000000000000" pitchFamily="18" charset="-120"/>
              </a:rPr>
              <a:t>–</a:t>
            </a:r>
            <a:r>
              <a:rPr lang="en-US" altLang="zh-TW" sz="1600" dirty="0" smtClean="0">
                <a:ea typeface="新細明體" panose="02020500000000000000" pitchFamily="18" charset="-120"/>
              </a:rPr>
              <a:t>n </a:t>
            </a:r>
            <a:r>
              <a:rPr lang="en-US" altLang="zh-TW" sz="1600" dirty="0">
                <a:ea typeface="新細明體" panose="02020500000000000000" pitchFamily="18" charset="-120"/>
              </a:rPr>
              <a:t>4</a:t>
            </a:r>
            <a:r>
              <a:rPr lang="en-US" altLang="zh-TW" sz="1600" dirty="0" smtClean="0">
                <a:ea typeface="新細明體" panose="02020500000000000000" pitchFamily="18" charset="-120"/>
              </a:rPr>
              <a:t>"</a:t>
            </a:r>
            <a:endParaRPr lang="en-US" altLang="zh-TW" sz="1600" dirty="0" smtClean="0">
              <a:ea typeface="新細明體" panose="02020500000000000000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dirty="0" smtClean="0">
                <a:ea typeface="新細明體" pitchFamily="18" charset="-120"/>
              </a:rPr>
              <a:t>Components of NFS </a:t>
            </a:r>
            <a:r>
              <a:rPr lang="en-US" altLang="zh-TW" sz="3000" dirty="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dirty="0" smtClean="0">
                <a:ea typeface="新細明體" pitchFamily="18" charset="-120"/>
              </a:rPr>
              <a:t/>
            </a:r>
            <a:br>
              <a:rPr lang="en-US" altLang="zh-TW" sz="3000" dirty="0" smtClean="0">
                <a:ea typeface="新細明體" pitchFamily="18" charset="-120"/>
              </a:rPr>
            </a:br>
            <a:r>
              <a:rPr lang="en-US" altLang="zh-TW" sz="3000" dirty="0" smtClean="0">
                <a:ea typeface="新細明體" pitchFamily="18" charset="-120"/>
              </a:rPr>
              <a:t>	Client-side NFS (1)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371600"/>
            <a:ext cx="7924800" cy="5029200"/>
          </a:xfrm>
        </p:spPr>
        <p:txBody>
          <a:bodyPr/>
          <a:lstStyle/>
          <a:p>
            <a:pPr eaLnBrk="1" hangingPunct="1"/>
            <a:r>
              <a:rPr lang="en-US" altLang="zh-TW" sz="2000" dirty="0" smtClean="0">
                <a:ea typeface="新細明體" panose="02020500000000000000" pitchFamily="18" charset="-120"/>
              </a:rPr>
              <a:t>NFS Client</a:t>
            </a:r>
          </a:p>
          <a:p>
            <a:pPr lvl="1" eaLnBrk="1" hangingPunct="1"/>
            <a:r>
              <a:rPr lang="en-US" altLang="zh-TW" sz="1800" dirty="0" smtClean="0">
                <a:ea typeface="新細明體" panose="02020500000000000000" pitchFamily="18" charset="-120"/>
              </a:rPr>
              <a:t>Mount NFS filesystem first</a:t>
            </a:r>
          </a:p>
          <a:p>
            <a:pPr lvl="1" eaLnBrk="1" hangingPunct="1"/>
            <a:r>
              <a:rPr lang="en-US" altLang="zh-TW" sz="1800" dirty="0" smtClean="0">
                <a:ea typeface="新細明體" panose="02020500000000000000" pitchFamily="18" charset="-120"/>
              </a:rPr>
              <a:t>Access file under NFS filesystem</a:t>
            </a:r>
          </a:p>
          <a:p>
            <a:pPr eaLnBrk="1" hangingPunct="1"/>
            <a:r>
              <a:rPr lang="en-US" altLang="zh-TW" sz="2000" dirty="0" smtClean="0">
                <a:ea typeface="新細明體" panose="02020500000000000000" pitchFamily="18" charset="-120"/>
              </a:rPr>
              <a:t>mount command</a:t>
            </a:r>
          </a:p>
          <a:p>
            <a:pPr lvl="1" eaLnBrk="1" hangingPunct="1"/>
            <a:r>
              <a:rPr lang="en-US" altLang="zh-TW" sz="1800" dirty="0" smtClean="0">
                <a:ea typeface="新細明體" panose="02020500000000000000" pitchFamily="18" charset="-120"/>
              </a:rPr>
              <a:t>[format]</a:t>
            </a:r>
          </a:p>
          <a:p>
            <a:pPr lvl="2" eaLnBrk="1" hangingPunct="1"/>
            <a:r>
              <a:rPr lang="en-US" altLang="zh-TW" sz="1600" i="1" dirty="0" smtClean="0">
                <a:ea typeface="新細明體" panose="02020500000000000000" pitchFamily="18" charset="-120"/>
              </a:rPr>
              <a:t>mount</a:t>
            </a:r>
            <a:r>
              <a:rPr lang="en-US" altLang="zh-TW" sz="1600" dirty="0" smtClean="0">
                <a:ea typeface="新細明體" panose="02020500000000000000" pitchFamily="18" charset="-120"/>
              </a:rPr>
              <a:t> [-o options] </a:t>
            </a:r>
            <a:r>
              <a:rPr lang="en-US" altLang="zh-TW" sz="1600" i="1" dirty="0" err="1" smtClean="0">
                <a:ea typeface="新細明體" panose="02020500000000000000" pitchFamily="18" charset="-120"/>
              </a:rPr>
              <a:t>host:directory</a:t>
            </a:r>
            <a:r>
              <a:rPr lang="en-US" altLang="zh-TW" sz="1600" dirty="0" smtClean="0">
                <a:ea typeface="新細明體" panose="02020500000000000000" pitchFamily="18" charset="-120"/>
              </a:rPr>
              <a:t>  </a:t>
            </a:r>
            <a:r>
              <a:rPr lang="en-US" altLang="zh-TW" sz="1600" i="1" dirty="0" smtClean="0">
                <a:ea typeface="新細明體" panose="02020500000000000000" pitchFamily="18" charset="-120"/>
              </a:rPr>
              <a:t>mount-point</a:t>
            </a:r>
          </a:p>
          <a:p>
            <a:pPr lvl="1" eaLnBrk="1" hangingPunct="1"/>
            <a:r>
              <a:rPr lang="en-US" altLang="zh-TW" sz="1800" i="1" dirty="0" smtClean="0">
                <a:ea typeface="新細明體" panose="02020500000000000000" pitchFamily="18" charset="-120"/>
              </a:rPr>
              <a:t>Ex:</a:t>
            </a:r>
          </a:p>
          <a:p>
            <a:pPr lvl="2" eaLnBrk="1" hangingPunct="1"/>
            <a:r>
              <a:rPr lang="en-US" altLang="zh-TW" sz="1600" b="1" dirty="0" smtClean="0">
                <a:ea typeface="新細明體" panose="02020500000000000000" pitchFamily="18" charset="-120"/>
              </a:rPr>
              <a:t>% mount </a:t>
            </a:r>
            <a:r>
              <a:rPr lang="en-US" altLang="zh-TW" sz="1600" b="1" dirty="0" smtClean="0">
                <a:latin typeface="Times" panose="02020603050405020304" pitchFamily="18" charset="0"/>
                <a:ea typeface="新細明體" panose="02020500000000000000" pitchFamily="18" charset="-120"/>
              </a:rPr>
              <a:t>–</a:t>
            </a:r>
            <a:r>
              <a:rPr lang="en-US" altLang="zh-TW" sz="1600" b="1" dirty="0" smtClean="0">
                <a:ea typeface="新細明體" panose="02020500000000000000" pitchFamily="18" charset="-120"/>
              </a:rPr>
              <a:t>t </a:t>
            </a:r>
            <a:r>
              <a:rPr lang="en-US" altLang="zh-TW" sz="1600" b="1" dirty="0" err="1" smtClean="0">
                <a:ea typeface="新細明體" panose="02020500000000000000" pitchFamily="18" charset="-120"/>
              </a:rPr>
              <a:t>nfs</a:t>
            </a:r>
            <a:r>
              <a:rPr lang="en-US" altLang="zh-TW" sz="1600" b="1" dirty="0" smtClean="0">
                <a:ea typeface="新細明體" panose="02020500000000000000" pitchFamily="18" charset="-120"/>
              </a:rPr>
              <a:t> ccbsd4:/home/www /home/</a:t>
            </a:r>
            <a:r>
              <a:rPr lang="en-US" altLang="zh-TW" sz="1600" b="1" dirty="0" err="1" smtClean="0">
                <a:ea typeface="新細明體" panose="02020500000000000000" pitchFamily="18" charset="-120"/>
              </a:rPr>
              <a:t>nfs</a:t>
            </a:r>
            <a:r>
              <a:rPr lang="en-US" altLang="zh-TW" sz="1600" b="1" dirty="0" smtClean="0">
                <a:ea typeface="新細明體" panose="02020500000000000000" pitchFamily="18" charset="-120"/>
              </a:rPr>
              <a:t>/www</a:t>
            </a:r>
          </a:p>
          <a:p>
            <a:pPr eaLnBrk="1" hangingPunct="1"/>
            <a:r>
              <a:rPr lang="en-US" altLang="zh-TW" sz="2000" dirty="0" smtClean="0">
                <a:ea typeface="新細明體" panose="02020500000000000000" pitchFamily="18" charset="-120"/>
              </a:rPr>
              <a:t>/</a:t>
            </a:r>
            <a:r>
              <a:rPr lang="en-US" altLang="zh-TW" sz="2000" dirty="0" err="1" smtClean="0">
                <a:ea typeface="新細明體" panose="02020500000000000000" pitchFamily="18" charset="-120"/>
              </a:rPr>
              <a:t>etc</a:t>
            </a:r>
            <a:r>
              <a:rPr lang="en-US" altLang="zh-TW" sz="2000" dirty="0" smtClean="0">
                <a:ea typeface="新細明體" panose="02020500000000000000" pitchFamily="18" charset="-120"/>
              </a:rPr>
              <a:t>/</a:t>
            </a:r>
            <a:r>
              <a:rPr lang="en-US" altLang="zh-TW" sz="2000" dirty="0" err="1" smtClean="0">
                <a:ea typeface="新細明體" panose="02020500000000000000" pitchFamily="18" charset="-120"/>
              </a:rPr>
              <a:t>fstab</a:t>
            </a:r>
            <a:r>
              <a:rPr lang="en-US" altLang="zh-TW" sz="2000" dirty="0" smtClean="0">
                <a:ea typeface="新細明體" panose="02020500000000000000" pitchFamily="18" charset="-120"/>
              </a:rPr>
              <a:t> (/</a:t>
            </a:r>
            <a:r>
              <a:rPr lang="en-US" altLang="zh-TW" sz="2000" dirty="0" err="1" smtClean="0">
                <a:ea typeface="新細明體" panose="02020500000000000000" pitchFamily="18" charset="-120"/>
              </a:rPr>
              <a:t>etc</a:t>
            </a:r>
            <a:r>
              <a:rPr lang="en-US" altLang="zh-TW" sz="2000" dirty="0" smtClean="0">
                <a:ea typeface="新細明體" panose="02020500000000000000" pitchFamily="18" charset="-120"/>
              </a:rPr>
              <a:t>/</a:t>
            </a:r>
            <a:r>
              <a:rPr lang="en-US" altLang="zh-TW" sz="2000" dirty="0" err="1" smtClean="0">
                <a:ea typeface="新細明體" panose="02020500000000000000" pitchFamily="18" charset="-120"/>
              </a:rPr>
              <a:t>vfstab</a:t>
            </a:r>
            <a:r>
              <a:rPr lang="en-US" altLang="zh-TW" sz="2000" dirty="0" smtClean="0">
                <a:ea typeface="新細明體" panose="02020500000000000000" pitchFamily="18" charset="-120"/>
              </a:rPr>
              <a:t> in Solaris)</a:t>
            </a:r>
          </a:p>
          <a:p>
            <a:pPr lvl="2" eaLnBrk="1" hangingPunct="1"/>
            <a:r>
              <a:rPr lang="en-US" altLang="zh-TW" sz="1600" b="1" dirty="0" smtClean="0">
                <a:ea typeface="新細明體" panose="02020500000000000000" pitchFamily="18" charset="-120"/>
              </a:rPr>
              <a:t>% mount -a -t </a:t>
            </a:r>
            <a:r>
              <a:rPr lang="en-US" altLang="zh-TW" sz="1600" b="1" dirty="0" err="1" smtClean="0">
                <a:ea typeface="新細明體" panose="02020500000000000000" pitchFamily="18" charset="-120"/>
              </a:rPr>
              <a:t>nfs</a:t>
            </a:r>
            <a:r>
              <a:rPr lang="en-US" altLang="zh-TW" sz="1600" b="1" dirty="0" smtClean="0">
                <a:ea typeface="新細明體" panose="02020500000000000000" pitchFamily="18" charset="-120"/>
              </a:rPr>
              <a:t> (FreeBSD, Linux)</a:t>
            </a:r>
          </a:p>
          <a:p>
            <a:pPr lvl="2" eaLnBrk="1" hangingPunct="1"/>
            <a:r>
              <a:rPr lang="en-US" altLang="zh-TW" sz="1600" b="1" dirty="0" smtClean="0">
                <a:ea typeface="新細明體" panose="02020500000000000000" pitchFamily="18" charset="-120"/>
              </a:rPr>
              <a:t>% mount </a:t>
            </a:r>
            <a:r>
              <a:rPr lang="en-US" altLang="zh-TW" sz="1600" b="1" dirty="0" smtClean="0">
                <a:latin typeface="Times" panose="02020603050405020304" pitchFamily="18" charset="0"/>
                <a:ea typeface="新細明體" panose="02020500000000000000" pitchFamily="18" charset="-120"/>
              </a:rPr>
              <a:t>-</a:t>
            </a:r>
            <a:r>
              <a:rPr lang="en-US" altLang="zh-TW" sz="1600" b="1" dirty="0" smtClean="0">
                <a:ea typeface="新細明體" panose="02020500000000000000" pitchFamily="18" charset="-120"/>
              </a:rPr>
              <a:t>a </a:t>
            </a:r>
            <a:r>
              <a:rPr lang="en-US" altLang="zh-TW" sz="1600" b="1" dirty="0">
                <a:latin typeface="Times" panose="02020603050405020304" pitchFamily="18" charset="0"/>
                <a:ea typeface="新細明體" panose="02020500000000000000" pitchFamily="18" charset="-120"/>
              </a:rPr>
              <a:t>-</a:t>
            </a:r>
            <a:r>
              <a:rPr lang="en-US" altLang="zh-TW" sz="1600" b="1" dirty="0" smtClean="0">
                <a:ea typeface="新細明體" panose="02020500000000000000" pitchFamily="18" charset="-120"/>
              </a:rPr>
              <a:t>F </a:t>
            </a:r>
            <a:r>
              <a:rPr lang="en-US" altLang="zh-TW" sz="1600" b="1" dirty="0" err="1" smtClean="0">
                <a:ea typeface="新細明體" panose="02020500000000000000" pitchFamily="18" charset="-120"/>
              </a:rPr>
              <a:t>nfs</a:t>
            </a:r>
            <a:r>
              <a:rPr lang="en-US" altLang="zh-TW" sz="1600" b="1" dirty="0" smtClean="0">
                <a:ea typeface="新細明體" panose="02020500000000000000" pitchFamily="18" charset="-120"/>
              </a:rPr>
              <a:t> (Solaris)</a:t>
            </a:r>
          </a:p>
          <a:p>
            <a:pPr lvl="2" eaLnBrk="1" hangingPunct="1"/>
            <a:endParaRPr lang="en-US" altLang="zh-TW" sz="1600" b="1" dirty="0" smtClean="0">
              <a:ea typeface="新細明體" panose="02020500000000000000" pitchFamily="18" charset="-120"/>
            </a:endParaRPr>
          </a:p>
          <a:p>
            <a:pPr lvl="2" eaLnBrk="1" hangingPunct="1"/>
            <a:endParaRPr lang="en-US" altLang="zh-TW" sz="1600" b="1" dirty="0" smtClean="0">
              <a:ea typeface="新細明體" panose="02020500000000000000" pitchFamily="18" charset="-120"/>
            </a:endParaRPr>
          </a:p>
          <a:p>
            <a:pPr lvl="2" eaLnBrk="1" hangingPunct="1">
              <a:buFont typeface="Wingdings" panose="05000000000000000000" pitchFamily="2" charset="2"/>
              <a:buNone/>
            </a:pPr>
            <a:endParaRPr lang="en-US" altLang="zh-TW" sz="1600" b="1" dirty="0" smtClean="0">
              <a:ea typeface="新細明體" panose="02020500000000000000" pitchFamily="18" charset="-120"/>
            </a:endParaRPr>
          </a:p>
          <a:p>
            <a:pPr lvl="2" eaLnBrk="1" hangingPunct="1"/>
            <a:r>
              <a:rPr lang="en-US" altLang="zh-TW" sz="1600" b="1" dirty="0" smtClean="0">
                <a:ea typeface="新細明體" panose="02020500000000000000" pitchFamily="18" charset="-120"/>
              </a:rPr>
              <a:t>Aborting 20-hour simulation after running for 18 hours due to transient network glitch</a:t>
            </a:r>
            <a:endParaRPr lang="en-US" altLang="zh-TW" sz="1600" dirty="0" smtClean="0">
              <a:ea typeface="新細明體" panose="02020500000000000000" pitchFamily="18" charset="-120"/>
            </a:endParaRP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857250" y="5029200"/>
            <a:ext cx="7981950" cy="923925"/>
          </a:xfrm>
          <a:prstGeom prst="rect">
            <a:avLst/>
          </a:prstGeom>
          <a:solidFill>
            <a:schemeClr val="bg2"/>
          </a:solidFill>
          <a:ln w="38100" cmpd="dbl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 dirty="0">
                <a:solidFill>
                  <a:schemeClr val="bg1"/>
                </a:solidFill>
                <a:latin typeface="+mj-lt"/>
              </a:rPr>
              <a:t># Device			</a:t>
            </a:r>
            <a:r>
              <a:rPr lang="en-US" altLang="zh-TW" dirty="0" err="1">
                <a:solidFill>
                  <a:schemeClr val="bg1"/>
                </a:solidFill>
                <a:latin typeface="+mj-lt"/>
              </a:rPr>
              <a:t>Mountpoint</a:t>
            </a:r>
            <a:r>
              <a:rPr lang="en-US" altLang="zh-TW" dirty="0">
                <a:solidFill>
                  <a:schemeClr val="bg1"/>
                </a:solidFill>
                <a:latin typeface="+mj-lt"/>
              </a:rPr>
              <a:t>	</a:t>
            </a:r>
            <a:r>
              <a:rPr lang="en-US" altLang="zh-TW" dirty="0" err="1">
                <a:solidFill>
                  <a:schemeClr val="bg1"/>
                </a:solidFill>
                <a:latin typeface="+mj-lt"/>
              </a:rPr>
              <a:t>FStype</a:t>
            </a:r>
            <a:r>
              <a:rPr lang="en-US" altLang="zh-TW" dirty="0">
                <a:solidFill>
                  <a:schemeClr val="bg1"/>
                </a:solidFill>
                <a:latin typeface="+mj-lt"/>
              </a:rPr>
              <a:t>  Options	  Dump  Pass#</a:t>
            </a:r>
          </a:p>
          <a:p>
            <a:pPr>
              <a:defRPr/>
            </a:pPr>
            <a:r>
              <a:rPr lang="en-US" altLang="zh-TW" dirty="0">
                <a:solidFill>
                  <a:schemeClr val="bg1"/>
                </a:solidFill>
                <a:latin typeface="+mj-lt"/>
              </a:rPr>
              <a:t>dragon:/</a:t>
            </a:r>
            <a:r>
              <a:rPr lang="en-US" altLang="zh-TW" dirty="0" err="1">
                <a:solidFill>
                  <a:schemeClr val="bg1"/>
                </a:solidFill>
                <a:latin typeface="+mj-lt"/>
              </a:rPr>
              <a:t>usr</a:t>
            </a:r>
            <a:r>
              <a:rPr lang="en-US" altLang="zh-TW" dirty="0">
                <a:solidFill>
                  <a:schemeClr val="bg1"/>
                </a:solidFill>
                <a:latin typeface="+mj-lt"/>
              </a:rPr>
              <a:t>/man		/</a:t>
            </a:r>
            <a:r>
              <a:rPr lang="en-US" altLang="zh-TW" dirty="0" err="1">
                <a:solidFill>
                  <a:schemeClr val="bg1"/>
                </a:solidFill>
                <a:latin typeface="+mj-lt"/>
              </a:rPr>
              <a:t>usr</a:t>
            </a:r>
            <a:r>
              <a:rPr lang="en-US" altLang="zh-TW" dirty="0">
                <a:solidFill>
                  <a:schemeClr val="bg1"/>
                </a:solidFill>
                <a:latin typeface="+mj-lt"/>
              </a:rPr>
              <a:t>/man		</a:t>
            </a:r>
            <a:r>
              <a:rPr lang="en-US" altLang="zh-TW" dirty="0" err="1">
                <a:solidFill>
                  <a:schemeClr val="bg1"/>
                </a:solidFill>
                <a:latin typeface="+mj-lt"/>
              </a:rPr>
              <a:t>nfs</a:t>
            </a:r>
            <a:r>
              <a:rPr lang="en-US" altLang="zh-TW" dirty="0">
                <a:solidFill>
                  <a:schemeClr val="bg1"/>
                </a:solidFill>
                <a:latin typeface="+mj-lt"/>
              </a:rPr>
              <a:t>        	</a:t>
            </a:r>
            <a:r>
              <a:rPr lang="en-US" altLang="zh-TW" dirty="0" err="1">
                <a:solidFill>
                  <a:schemeClr val="bg1"/>
                </a:solidFill>
                <a:latin typeface="+mj-lt"/>
              </a:rPr>
              <a:t>ro,bg,soft</a:t>
            </a:r>
            <a:r>
              <a:rPr lang="en-US" altLang="zh-TW" dirty="0">
                <a:solidFill>
                  <a:schemeClr val="bg1"/>
                </a:solidFill>
                <a:latin typeface="+mj-lt"/>
              </a:rPr>
              <a:t>	  0          0</a:t>
            </a:r>
          </a:p>
          <a:p>
            <a:pPr>
              <a:defRPr/>
            </a:pPr>
            <a:r>
              <a:rPr lang="en-US" altLang="zh-TW" dirty="0" err="1">
                <a:solidFill>
                  <a:schemeClr val="bg1"/>
                </a:solidFill>
                <a:latin typeface="+mj-lt"/>
              </a:rPr>
              <a:t>ccserv</a:t>
            </a:r>
            <a:r>
              <a:rPr lang="en-US" altLang="zh-TW" dirty="0">
                <a:solidFill>
                  <a:schemeClr val="bg1"/>
                </a:solidFill>
                <a:latin typeface="+mj-lt"/>
              </a:rPr>
              <a:t>:/spool/mail		/</a:t>
            </a:r>
            <a:r>
              <a:rPr lang="en-US" altLang="zh-TW" dirty="0" err="1">
                <a:solidFill>
                  <a:schemeClr val="bg1"/>
                </a:solidFill>
                <a:latin typeface="+mj-lt"/>
              </a:rPr>
              <a:t>var</a:t>
            </a:r>
            <a:r>
              <a:rPr lang="en-US" altLang="zh-TW" dirty="0">
                <a:solidFill>
                  <a:schemeClr val="bg1"/>
                </a:solidFill>
                <a:latin typeface="+mj-lt"/>
              </a:rPr>
              <a:t>/mail		</a:t>
            </a:r>
            <a:r>
              <a:rPr lang="en-US" altLang="zh-TW" dirty="0" err="1">
                <a:solidFill>
                  <a:schemeClr val="bg1"/>
                </a:solidFill>
                <a:latin typeface="+mj-lt"/>
              </a:rPr>
              <a:t>nfs</a:t>
            </a:r>
            <a:r>
              <a:rPr lang="en-US" altLang="zh-TW" dirty="0">
                <a:solidFill>
                  <a:schemeClr val="bg1"/>
                </a:solidFill>
                <a:latin typeface="+mj-lt"/>
              </a:rPr>
              <a:t>        	</a:t>
            </a:r>
            <a:r>
              <a:rPr lang="en-US" altLang="zh-TW" dirty="0" err="1">
                <a:solidFill>
                  <a:schemeClr val="bg1"/>
                </a:solidFill>
                <a:latin typeface="+mj-lt"/>
              </a:rPr>
              <a:t>rw,bg,intr</a:t>
            </a:r>
            <a:r>
              <a:rPr lang="en-US" altLang="zh-TW" dirty="0">
                <a:solidFill>
                  <a:schemeClr val="bg1"/>
                </a:solidFill>
                <a:latin typeface="+mj-lt"/>
              </a:rPr>
              <a:t>	  0          0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dirty="0" smtClean="0">
                <a:ea typeface="新細明體" pitchFamily="18" charset="-120"/>
              </a:rPr>
              <a:t>Components of NFS </a:t>
            </a:r>
            <a:r>
              <a:rPr lang="en-US" altLang="zh-TW" sz="3000" dirty="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dirty="0" smtClean="0">
                <a:ea typeface="新細明體" pitchFamily="18" charset="-120"/>
              </a:rPr>
              <a:t/>
            </a:r>
            <a:br>
              <a:rPr lang="en-US" altLang="zh-TW" sz="3000" dirty="0" smtClean="0">
                <a:ea typeface="新細明體" pitchFamily="18" charset="-120"/>
              </a:rPr>
            </a:br>
            <a:r>
              <a:rPr lang="en-US" altLang="zh-TW" sz="3000" dirty="0" smtClean="0">
                <a:ea typeface="新細明體" pitchFamily="18" charset="-120"/>
              </a:rPr>
              <a:t>	Client-side NFS (2)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NFS mount flags</a:t>
            </a:r>
          </a:p>
        </p:txBody>
      </p:sp>
      <p:graphicFrame>
        <p:nvGraphicFramePr>
          <p:cNvPr id="44173" name="Group 141"/>
          <p:cNvGraphicFramePr>
            <a:graphicFrameLocks noGrp="1"/>
          </p:cNvGraphicFramePr>
          <p:nvPr>
            <p:ph sz="half" idx="4294967295"/>
          </p:nvPr>
        </p:nvGraphicFramePr>
        <p:xfrm>
          <a:off x="1066800" y="1984375"/>
          <a:ext cx="7769225" cy="4357689"/>
        </p:xfrm>
        <a:graphic>
          <a:graphicData uri="http://schemas.openxmlformats.org/drawingml/2006/table">
            <a:tbl>
              <a:tblPr/>
              <a:tblGrid>
                <a:gridCol w="1019175"/>
                <a:gridCol w="1038225"/>
                <a:gridCol w="5711825"/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Flag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Systems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Description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ro or rw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S,L,F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Mount the NFS as ro or rw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bg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S,L,F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If failed, keep trying in background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hard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S,L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If server down, access will keep trying until server comes back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soft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S,L,F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If server down, let access fail and return error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intr, nointr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S,L,F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Allow/Disallow user to interrupt blocked access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retrans=n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S,L,F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# of times to repeat a request before error return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timeo=n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S,L,F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Timeout period of requests (tens of seconds)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rsize=n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S,L,F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Set read buffer size to n bytes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wsize=n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S,L,F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Set write buffer size to n bytes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vers=n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Selects NFS v2 or v3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nfsv3,nfsv2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Selects NFS v2 or v3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proto=prot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tcp or udp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tcp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L,F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Select TCP. UDP is default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dirty="0" smtClean="0">
                <a:ea typeface="新細明體" pitchFamily="18" charset="-120"/>
              </a:rPr>
              <a:t>Components of NFS </a:t>
            </a:r>
            <a:r>
              <a:rPr lang="en-US" altLang="zh-TW" sz="3000" dirty="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dirty="0" smtClean="0">
                <a:ea typeface="新細明體" pitchFamily="18" charset="-120"/>
              </a:rPr>
              <a:t/>
            </a:r>
            <a:br>
              <a:rPr lang="en-US" altLang="zh-TW" sz="3000" dirty="0" smtClean="0">
                <a:ea typeface="新細明體" pitchFamily="18" charset="-120"/>
              </a:rPr>
            </a:br>
            <a:r>
              <a:rPr lang="en-US" altLang="zh-TW" sz="3000" dirty="0" smtClean="0">
                <a:ea typeface="新細明體" pitchFamily="18" charset="-120"/>
              </a:rPr>
              <a:t>	Client-side NFS (3)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z="2000" smtClean="0">
                <a:ea typeface="新細明體" panose="02020500000000000000" pitchFamily="18" charset="-120"/>
              </a:rPr>
              <a:t>Client side daemons that enhance performance</a:t>
            </a:r>
          </a:p>
          <a:p>
            <a:pPr lvl="1" eaLnBrk="1" hangingPunct="1"/>
            <a:r>
              <a:rPr lang="en-US" altLang="zh-TW" sz="1800" smtClean="0">
                <a:ea typeface="新細明體" panose="02020500000000000000" pitchFamily="18" charset="-120"/>
              </a:rPr>
              <a:t>biod (block I/O daemon, or called </a:t>
            </a:r>
            <a:r>
              <a:rPr lang="en-US" altLang="zh-TW" sz="1800" smtClean="0">
                <a:solidFill>
                  <a:srgbClr val="FF0000"/>
                </a:solidFill>
                <a:ea typeface="新細明體" panose="02020500000000000000" pitchFamily="18" charset="-120"/>
              </a:rPr>
              <a:t>nfsiod</a:t>
            </a:r>
            <a:r>
              <a:rPr lang="en-US" altLang="zh-TW" sz="1800" smtClean="0">
                <a:ea typeface="新細明體" panose="02020500000000000000" pitchFamily="18" charset="-120"/>
              </a:rPr>
              <a:t>)</a:t>
            </a:r>
          </a:p>
          <a:p>
            <a:pPr lvl="1" eaLnBrk="1" hangingPunct="1"/>
            <a:r>
              <a:rPr lang="en-US" altLang="zh-TW" sz="1800" smtClean="0">
                <a:ea typeface="新細明體" panose="02020500000000000000" pitchFamily="18" charset="-120"/>
              </a:rPr>
              <a:t>Perform read-ahead and write-behind caching</a:t>
            </a:r>
          </a:p>
        </p:txBody>
      </p:sp>
      <p:pic>
        <p:nvPicPr>
          <p:cNvPr id="15364" name="Picture 4" descr="img15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590800"/>
            <a:ext cx="6096000" cy="375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NFS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3886200" cy="4648200"/>
          </a:xfrm>
        </p:spPr>
        <p:txBody>
          <a:bodyPr/>
          <a:lstStyle/>
          <a:p>
            <a:pPr eaLnBrk="1" hangingPunct="1"/>
            <a:r>
              <a:rPr lang="en-US" altLang="zh-TW" sz="2000" smtClean="0">
                <a:ea typeface="新細明體" panose="02020500000000000000" pitchFamily="18" charset="-120"/>
              </a:rPr>
              <a:t>Share filesystem to other hosts via network</a:t>
            </a:r>
          </a:p>
          <a:p>
            <a:pPr eaLnBrk="1" hangingPunct="1"/>
            <a:r>
              <a:rPr lang="en-US" altLang="zh-TW" sz="2000" smtClean="0">
                <a:ea typeface="新細明體" panose="02020500000000000000" pitchFamily="18" charset="-120"/>
              </a:rPr>
              <a:t>NFS History</a:t>
            </a:r>
          </a:p>
          <a:p>
            <a:pPr lvl="1" eaLnBrk="1" hangingPunct="1"/>
            <a:r>
              <a:rPr lang="en-US" altLang="zh-TW" sz="1800" smtClean="0">
                <a:ea typeface="新細明體" panose="02020500000000000000" pitchFamily="18" charset="-120"/>
              </a:rPr>
              <a:t>Introduced by Sun Microsystems in 1985</a:t>
            </a:r>
          </a:p>
          <a:p>
            <a:pPr lvl="1" eaLnBrk="1" hangingPunct="1"/>
            <a:r>
              <a:rPr lang="en-US" altLang="zh-TW" sz="1800" smtClean="0">
                <a:ea typeface="新細明體" panose="02020500000000000000" pitchFamily="18" charset="-120"/>
              </a:rPr>
              <a:t>Originally designed for diskless client-server architecture </a:t>
            </a:r>
          </a:p>
        </p:txBody>
      </p:sp>
      <p:pic>
        <p:nvPicPr>
          <p:cNvPr id="4100" name="Picture 4" descr="diskless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9838" y="1143000"/>
            <a:ext cx="4094162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733800"/>
            <a:ext cx="4357688" cy="295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>
                <a:ea typeface="新細明體" pitchFamily="18" charset="-120"/>
              </a:rPr>
              <a:t>Components of NFS </a:t>
            </a:r>
            <a:r>
              <a:rPr lang="en-US" altLang="zh-TW" sz="300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smtClean="0">
                <a:ea typeface="新細明體" pitchFamily="18" charset="-120"/>
              </a:rPr>
              <a:t/>
            </a:r>
            <a:br>
              <a:rPr lang="en-US" altLang="zh-TW" sz="3000" smtClean="0">
                <a:ea typeface="新細明體" pitchFamily="18" charset="-120"/>
              </a:rPr>
            </a:br>
            <a:r>
              <a:rPr lang="en-US" altLang="zh-TW" sz="3000" smtClean="0">
                <a:ea typeface="新細明體" pitchFamily="18" charset="-120"/>
              </a:rPr>
              <a:t>	NFS Utilities (1)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391400" cy="4267200"/>
          </a:xfrm>
        </p:spPr>
        <p:txBody>
          <a:bodyPr/>
          <a:lstStyle/>
          <a:p>
            <a:pPr eaLnBrk="1" hangingPunct="1"/>
            <a:r>
              <a:rPr lang="en-US" altLang="zh-TW" sz="2000" dirty="0" err="1" smtClean="0">
                <a:ea typeface="新細明體" panose="02020500000000000000" pitchFamily="18" charset="-120"/>
              </a:rPr>
              <a:t>nfsstat</a:t>
            </a:r>
            <a:endParaRPr lang="en-US" altLang="zh-TW" sz="2000" dirty="0" smtClean="0">
              <a:ea typeface="新細明體" panose="02020500000000000000" pitchFamily="18" charset="-120"/>
            </a:endParaRPr>
          </a:p>
          <a:p>
            <a:pPr lvl="1" eaLnBrk="1" hangingPunct="1"/>
            <a:r>
              <a:rPr lang="en-US" altLang="zh-TW" sz="1800" dirty="0" smtClean="0">
                <a:ea typeface="新細明體" panose="02020500000000000000" pitchFamily="18" charset="-120"/>
              </a:rPr>
              <a:t>Display NFS statistics</a:t>
            </a:r>
          </a:p>
          <a:p>
            <a:pPr lvl="2" eaLnBrk="1" hangingPunct="1"/>
            <a:r>
              <a:rPr lang="en-US" altLang="zh-TW" sz="1600" dirty="0" smtClean="0">
                <a:ea typeface="新細明體" panose="02020500000000000000" pitchFamily="18" charset="-120"/>
              </a:rPr>
              <a:t>% </a:t>
            </a:r>
            <a:r>
              <a:rPr lang="en-US" altLang="zh-TW" sz="1600" dirty="0" err="1" smtClean="0">
                <a:ea typeface="新細明體" panose="02020500000000000000" pitchFamily="18" charset="-120"/>
              </a:rPr>
              <a:t>nfsstat</a:t>
            </a:r>
            <a:r>
              <a:rPr lang="en-US" altLang="zh-TW" sz="1600" dirty="0" smtClean="0">
                <a:ea typeface="新細明體" panose="02020500000000000000" pitchFamily="18" charset="-120"/>
              </a:rPr>
              <a:t> </a:t>
            </a:r>
            <a:r>
              <a:rPr lang="en-US" altLang="zh-TW" sz="1600" dirty="0" smtClean="0">
                <a:latin typeface="Verdana" panose="020B0604030504040204" pitchFamily="34" charset="0"/>
                <a:ea typeface="新細明體" panose="02020500000000000000" pitchFamily="18" charset="-120"/>
              </a:rPr>
              <a:t>-</a:t>
            </a:r>
            <a:r>
              <a:rPr lang="en-US" altLang="zh-TW" sz="1600" dirty="0" smtClean="0">
                <a:ea typeface="新細明體" panose="02020500000000000000" pitchFamily="18" charset="-120"/>
              </a:rPr>
              <a:t>s (display statistics of NFS server)</a:t>
            </a:r>
          </a:p>
          <a:p>
            <a:pPr lvl="2" eaLnBrk="1" hangingPunct="1"/>
            <a:r>
              <a:rPr lang="en-US" altLang="zh-TW" sz="1600" dirty="0" smtClean="0">
                <a:ea typeface="新細明體" panose="02020500000000000000" pitchFamily="18" charset="-120"/>
              </a:rPr>
              <a:t>% </a:t>
            </a:r>
            <a:r>
              <a:rPr lang="en-US" altLang="zh-TW" sz="1600" dirty="0" err="1" smtClean="0">
                <a:ea typeface="新細明體" panose="02020500000000000000" pitchFamily="18" charset="-120"/>
              </a:rPr>
              <a:t>nfsstat</a:t>
            </a:r>
            <a:r>
              <a:rPr lang="en-US" altLang="zh-TW" sz="1600" dirty="0" smtClean="0">
                <a:ea typeface="新細明體" panose="02020500000000000000" pitchFamily="18" charset="-120"/>
              </a:rPr>
              <a:t> -c (display statistics of NFS client)</a:t>
            </a:r>
          </a:p>
        </p:txBody>
      </p:sp>
      <p:sp>
        <p:nvSpPr>
          <p:cNvPr id="22532" name="Rectangle 5"/>
          <p:cNvSpPr>
            <a:spLocks noChangeArrowheads="1"/>
          </p:cNvSpPr>
          <p:nvPr/>
        </p:nvSpPr>
        <p:spPr bwMode="auto">
          <a:xfrm>
            <a:off x="914400" y="2771775"/>
            <a:ext cx="6429261" cy="4016484"/>
          </a:xfrm>
          <a:prstGeom prst="rect">
            <a:avLst/>
          </a:prstGeom>
          <a:solidFill>
            <a:schemeClr val="bg2"/>
          </a:solidFill>
          <a:ln w="38100" cmpd="dbl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1500" dirty="0" err="1">
                <a:solidFill>
                  <a:schemeClr val="bg1"/>
                </a:solidFill>
                <a:latin typeface="+mn-lt"/>
              </a:rPr>
              <a:t>csduty</a:t>
            </a:r>
            <a:r>
              <a:rPr lang="en-US" altLang="zh-TW" sz="1500" dirty="0">
                <a:solidFill>
                  <a:schemeClr val="bg1"/>
                </a:solidFill>
                <a:latin typeface="+mn-lt"/>
              </a:rPr>
              <a:t> [/u/</a:t>
            </a:r>
            <a:r>
              <a:rPr lang="en-US" altLang="zh-TW" sz="1500" dirty="0" err="1">
                <a:solidFill>
                  <a:schemeClr val="bg1"/>
                </a:solidFill>
                <a:latin typeface="+mn-lt"/>
              </a:rPr>
              <a:t>dcs</a:t>
            </a:r>
            <a:r>
              <a:rPr lang="en-US" altLang="zh-TW" sz="1500" dirty="0">
                <a:solidFill>
                  <a:schemeClr val="bg1"/>
                </a:solidFill>
                <a:latin typeface="+mn-lt"/>
              </a:rPr>
              <a:t>/94/9455832] -</a:t>
            </a:r>
            <a:r>
              <a:rPr lang="en-US" altLang="zh-TW" sz="1500" dirty="0" err="1">
                <a:solidFill>
                  <a:schemeClr val="bg1"/>
                </a:solidFill>
                <a:latin typeface="+mn-lt"/>
              </a:rPr>
              <a:t>chwong</a:t>
            </a:r>
            <a:r>
              <a:rPr lang="en-US" altLang="zh-TW" sz="1500" dirty="0">
                <a:solidFill>
                  <a:schemeClr val="bg1"/>
                </a:solidFill>
                <a:latin typeface="+mn-lt"/>
              </a:rPr>
              <a:t>- </a:t>
            </a:r>
            <a:r>
              <a:rPr lang="en-US" altLang="zh-TW" sz="1500" dirty="0" err="1">
                <a:solidFill>
                  <a:schemeClr val="bg1"/>
                </a:solidFill>
                <a:latin typeface="+mn-lt"/>
              </a:rPr>
              <a:t>nfsstat</a:t>
            </a:r>
            <a:r>
              <a:rPr lang="en-US" altLang="zh-TW" sz="1500" dirty="0">
                <a:solidFill>
                  <a:schemeClr val="bg1"/>
                </a:solidFill>
                <a:latin typeface="+mn-lt"/>
              </a:rPr>
              <a:t> -c</a:t>
            </a:r>
          </a:p>
          <a:p>
            <a:r>
              <a:rPr lang="en-US" altLang="zh-TW" sz="1500" dirty="0">
                <a:solidFill>
                  <a:schemeClr val="bg1"/>
                </a:solidFill>
                <a:latin typeface="+mn-lt"/>
              </a:rPr>
              <a:t>Client Info:</a:t>
            </a:r>
          </a:p>
          <a:p>
            <a:r>
              <a:rPr lang="en-US" altLang="zh-TW" sz="1500" dirty="0" err="1">
                <a:solidFill>
                  <a:schemeClr val="bg1"/>
                </a:solidFill>
                <a:latin typeface="+mn-lt"/>
              </a:rPr>
              <a:t>Rpc</a:t>
            </a:r>
            <a:r>
              <a:rPr lang="en-US" altLang="zh-TW" sz="1500" dirty="0">
                <a:solidFill>
                  <a:schemeClr val="bg1"/>
                </a:solidFill>
                <a:latin typeface="+mn-lt"/>
              </a:rPr>
              <a:t> Counts:</a:t>
            </a:r>
          </a:p>
          <a:p>
            <a:r>
              <a:rPr lang="en-US" altLang="zh-TW" sz="1500" dirty="0">
                <a:solidFill>
                  <a:schemeClr val="bg1"/>
                </a:solidFill>
                <a:latin typeface="+mn-lt"/>
              </a:rPr>
              <a:t>  </a:t>
            </a:r>
            <a:r>
              <a:rPr lang="en-US" altLang="zh-TW" sz="1500" dirty="0" err="1">
                <a:solidFill>
                  <a:schemeClr val="bg1"/>
                </a:solidFill>
                <a:latin typeface="+mn-lt"/>
              </a:rPr>
              <a:t>Getattr</a:t>
            </a:r>
            <a:r>
              <a:rPr lang="en-US" altLang="zh-TW" sz="1500" dirty="0">
                <a:solidFill>
                  <a:schemeClr val="bg1"/>
                </a:solidFill>
                <a:latin typeface="+mn-lt"/>
              </a:rPr>
              <a:t>   </a:t>
            </a:r>
            <a:r>
              <a:rPr lang="en-US" altLang="zh-TW" sz="1500" dirty="0" err="1">
                <a:solidFill>
                  <a:schemeClr val="bg1"/>
                </a:solidFill>
                <a:latin typeface="+mn-lt"/>
              </a:rPr>
              <a:t>Setattr</a:t>
            </a:r>
            <a:r>
              <a:rPr lang="en-US" altLang="zh-TW" sz="1500" dirty="0">
                <a:solidFill>
                  <a:schemeClr val="bg1"/>
                </a:solidFill>
                <a:latin typeface="+mn-lt"/>
              </a:rPr>
              <a:t>    Lookup  </a:t>
            </a:r>
            <a:r>
              <a:rPr lang="en-US" altLang="zh-TW" sz="1500" dirty="0" err="1">
                <a:solidFill>
                  <a:schemeClr val="bg1"/>
                </a:solidFill>
                <a:latin typeface="+mn-lt"/>
              </a:rPr>
              <a:t>Readlink</a:t>
            </a:r>
            <a:r>
              <a:rPr lang="en-US" altLang="zh-TW" sz="1500" dirty="0">
                <a:solidFill>
                  <a:schemeClr val="bg1"/>
                </a:solidFill>
                <a:latin typeface="+mn-lt"/>
              </a:rPr>
              <a:t>      Read     Write    Create    Remove</a:t>
            </a:r>
          </a:p>
          <a:p>
            <a:r>
              <a:rPr lang="en-US" altLang="zh-TW" sz="1500" dirty="0">
                <a:solidFill>
                  <a:schemeClr val="bg1"/>
                </a:solidFill>
                <a:latin typeface="+mn-lt"/>
              </a:rPr>
              <a:t>  1065253     34196    379742      5187    111699    182603     18049     29803</a:t>
            </a:r>
          </a:p>
          <a:p>
            <a:r>
              <a:rPr lang="en-US" altLang="zh-TW" sz="1500" dirty="0">
                <a:solidFill>
                  <a:schemeClr val="bg1"/>
                </a:solidFill>
                <a:latin typeface="+mn-lt"/>
              </a:rPr>
              <a:t>   Rename      Link   </a:t>
            </a:r>
            <a:r>
              <a:rPr lang="en-US" altLang="zh-TW" sz="1500" dirty="0" err="1">
                <a:solidFill>
                  <a:schemeClr val="bg1"/>
                </a:solidFill>
                <a:latin typeface="+mn-lt"/>
              </a:rPr>
              <a:t>Symlink</a:t>
            </a:r>
            <a:r>
              <a:rPr lang="en-US" altLang="zh-TW" sz="1500" dirty="0">
                <a:solidFill>
                  <a:schemeClr val="bg1"/>
                </a:solidFill>
                <a:latin typeface="+mn-lt"/>
              </a:rPr>
              <a:t>     </a:t>
            </a:r>
            <a:r>
              <a:rPr lang="en-US" altLang="zh-TW" sz="1500" dirty="0" err="1">
                <a:solidFill>
                  <a:schemeClr val="bg1"/>
                </a:solidFill>
                <a:latin typeface="+mn-lt"/>
              </a:rPr>
              <a:t>Mkdir</a:t>
            </a:r>
            <a:r>
              <a:rPr lang="en-US" altLang="zh-TW" sz="1500" dirty="0">
                <a:solidFill>
                  <a:schemeClr val="bg1"/>
                </a:solidFill>
                <a:latin typeface="+mn-lt"/>
              </a:rPr>
              <a:t>     </a:t>
            </a:r>
            <a:r>
              <a:rPr lang="en-US" altLang="zh-TW" sz="1500" dirty="0" err="1">
                <a:solidFill>
                  <a:schemeClr val="bg1"/>
                </a:solidFill>
                <a:latin typeface="+mn-lt"/>
              </a:rPr>
              <a:t>Rmdir</a:t>
            </a:r>
            <a:r>
              <a:rPr lang="en-US" altLang="zh-TW" sz="1500" dirty="0">
                <a:solidFill>
                  <a:schemeClr val="bg1"/>
                </a:solidFill>
                <a:latin typeface="+mn-lt"/>
              </a:rPr>
              <a:t>   </a:t>
            </a:r>
            <a:r>
              <a:rPr lang="en-US" altLang="zh-TW" sz="1500" dirty="0" err="1">
                <a:solidFill>
                  <a:schemeClr val="bg1"/>
                </a:solidFill>
                <a:latin typeface="+mn-lt"/>
              </a:rPr>
              <a:t>Readdir</a:t>
            </a:r>
            <a:r>
              <a:rPr lang="en-US" altLang="zh-TW" sz="1500" dirty="0">
                <a:solidFill>
                  <a:schemeClr val="bg1"/>
                </a:solidFill>
                <a:latin typeface="+mn-lt"/>
              </a:rPr>
              <a:t>  </a:t>
            </a:r>
            <a:r>
              <a:rPr lang="en-US" altLang="zh-TW" sz="1500" dirty="0" err="1">
                <a:solidFill>
                  <a:schemeClr val="bg1"/>
                </a:solidFill>
                <a:latin typeface="+mn-lt"/>
              </a:rPr>
              <a:t>RdirPlus</a:t>
            </a:r>
            <a:r>
              <a:rPr lang="en-US" altLang="zh-TW" sz="1500" dirty="0">
                <a:solidFill>
                  <a:schemeClr val="bg1"/>
                </a:solidFill>
                <a:latin typeface="+mn-lt"/>
              </a:rPr>
              <a:t>    Access</a:t>
            </a:r>
          </a:p>
          <a:p>
            <a:r>
              <a:rPr lang="en-US" altLang="zh-TW" sz="1500" dirty="0">
                <a:solidFill>
                  <a:schemeClr val="bg1"/>
                </a:solidFill>
                <a:latin typeface="+mn-lt"/>
              </a:rPr>
              <a:t>    20838      4746         1        10      1003      4705         0    316560</a:t>
            </a:r>
          </a:p>
          <a:p>
            <a:r>
              <a:rPr lang="en-US" altLang="zh-TW" sz="1500" dirty="0">
                <a:solidFill>
                  <a:schemeClr val="bg1"/>
                </a:solidFill>
                <a:latin typeface="+mn-lt"/>
              </a:rPr>
              <a:t>    </a:t>
            </a:r>
            <a:r>
              <a:rPr lang="en-US" altLang="zh-TW" sz="1500" dirty="0" err="1">
                <a:solidFill>
                  <a:schemeClr val="bg1"/>
                </a:solidFill>
                <a:latin typeface="+mn-lt"/>
              </a:rPr>
              <a:t>Mknod</a:t>
            </a:r>
            <a:r>
              <a:rPr lang="en-US" altLang="zh-TW" sz="1500" dirty="0">
                <a:solidFill>
                  <a:schemeClr val="bg1"/>
                </a:solidFill>
                <a:latin typeface="+mn-lt"/>
              </a:rPr>
              <a:t>    </a:t>
            </a:r>
            <a:r>
              <a:rPr lang="en-US" altLang="zh-TW" sz="1500" dirty="0" err="1">
                <a:solidFill>
                  <a:schemeClr val="bg1"/>
                </a:solidFill>
                <a:latin typeface="+mn-lt"/>
              </a:rPr>
              <a:t>Fsstat</a:t>
            </a:r>
            <a:r>
              <a:rPr lang="en-US" altLang="zh-TW" sz="1500" dirty="0">
                <a:solidFill>
                  <a:schemeClr val="bg1"/>
                </a:solidFill>
                <a:latin typeface="+mn-lt"/>
              </a:rPr>
              <a:t>    </a:t>
            </a:r>
            <a:r>
              <a:rPr lang="en-US" altLang="zh-TW" sz="1500" dirty="0" err="1">
                <a:solidFill>
                  <a:schemeClr val="bg1"/>
                </a:solidFill>
                <a:latin typeface="+mn-lt"/>
              </a:rPr>
              <a:t>Fsinfo</a:t>
            </a:r>
            <a:r>
              <a:rPr lang="en-US" altLang="zh-TW" sz="1500" dirty="0">
                <a:solidFill>
                  <a:schemeClr val="bg1"/>
                </a:solidFill>
                <a:latin typeface="+mn-lt"/>
              </a:rPr>
              <a:t>  </a:t>
            </a:r>
            <a:r>
              <a:rPr lang="en-US" altLang="zh-TW" sz="1500" dirty="0" err="1">
                <a:solidFill>
                  <a:schemeClr val="bg1"/>
                </a:solidFill>
                <a:latin typeface="+mn-lt"/>
              </a:rPr>
              <a:t>PathConf</a:t>
            </a:r>
            <a:r>
              <a:rPr lang="en-US" altLang="zh-TW" sz="1500" dirty="0">
                <a:solidFill>
                  <a:schemeClr val="bg1"/>
                </a:solidFill>
                <a:latin typeface="+mn-lt"/>
              </a:rPr>
              <a:t>    Commit</a:t>
            </a:r>
          </a:p>
          <a:p>
            <a:r>
              <a:rPr lang="en-US" altLang="zh-TW" sz="1500" dirty="0">
                <a:solidFill>
                  <a:schemeClr val="bg1"/>
                </a:solidFill>
                <a:latin typeface="+mn-lt"/>
              </a:rPr>
              <a:t>        </a:t>
            </a:r>
            <a:r>
              <a:rPr lang="zh-TW" altLang="en-US" sz="1500" dirty="0" smtClean="0">
                <a:solidFill>
                  <a:schemeClr val="bg1"/>
                </a:solidFill>
                <a:latin typeface="+mn-lt"/>
              </a:rPr>
              <a:t>       </a:t>
            </a:r>
            <a:r>
              <a:rPr lang="en-US" altLang="zh-TW" sz="1500" dirty="0" smtClean="0">
                <a:solidFill>
                  <a:schemeClr val="bg1"/>
                </a:solidFill>
                <a:latin typeface="+mn-lt"/>
              </a:rPr>
              <a:t>0     </a:t>
            </a:r>
            <a:r>
              <a:rPr lang="en-US" altLang="zh-TW" sz="1500" dirty="0">
                <a:solidFill>
                  <a:schemeClr val="bg1"/>
                </a:solidFill>
                <a:latin typeface="+mn-lt"/>
              </a:rPr>
              <a:t>13742      3889         0     75747</a:t>
            </a:r>
          </a:p>
          <a:p>
            <a:r>
              <a:rPr lang="en-US" altLang="zh-TW" sz="1500" dirty="0" err="1">
                <a:solidFill>
                  <a:schemeClr val="bg1"/>
                </a:solidFill>
                <a:latin typeface="+mn-lt"/>
              </a:rPr>
              <a:t>Rpc</a:t>
            </a:r>
            <a:r>
              <a:rPr lang="en-US" altLang="zh-TW" sz="1500" dirty="0">
                <a:solidFill>
                  <a:schemeClr val="bg1"/>
                </a:solidFill>
                <a:latin typeface="+mn-lt"/>
              </a:rPr>
              <a:t> Info:</a:t>
            </a:r>
          </a:p>
          <a:p>
            <a:r>
              <a:rPr lang="en-US" altLang="zh-TW" sz="150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altLang="zh-TW" sz="1500" dirty="0" err="1">
                <a:solidFill>
                  <a:schemeClr val="bg1"/>
                </a:solidFill>
                <a:latin typeface="+mn-lt"/>
              </a:rPr>
              <a:t>TimedOut</a:t>
            </a:r>
            <a:r>
              <a:rPr lang="en-US" altLang="zh-TW" sz="1500" dirty="0">
                <a:solidFill>
                  <a:schemeClr val="bg1"/>
                </a:solidFill>
                <a:latin typeface="+mn-lt"/>
              </a:rPr>
              <a:t>   Invalid X Replies   Retries  Requests</a:t>
            </a:r>
          </a:p>
          <a:p>
            <a:r>
              <a:rPr lang="en-US" altLang="zh-TW" sz="1500" dirty="0">
                <a:solidFill>
                  <a:schemeClr val="bg1"/>
                </a:solidFill>
                <a:latin typeface="+mn-lt"/>
              </a:rPr>
              <a:t>        </a:t>
            </a:r>
            <a:r>
              <a:rPr lang="zh-TW" altLang="en-US" sz="1500" dirty="0" smtClean="0">
                <a:solidFill>
                  <a:schemeClr val="bg1"/>
                </a:solidFill>
                <a:latin typeface="+mn-lt"/>
              </a:rPr>
              <a:t>       </a:t>
            </a:r>
            <a:r>
              <a:rPr lang="en-US" altLang="zh-TW" sz="1500" dirty="0" smtClean="0">
                <a:solidFill>
                  <a:schemeClr val="bg1"/>
                </a:solidFill>
                <a:latin typeface="+mn-lt"/>
              </a:rPr>
              <a:t>0         </a:t>
            </a:r>
            <a:r>
              <a:rPr lang="zh-TW" altLang="en-US" sz="1500" dirty="0" smtClean="0">
                <a:solidFill>
                  <a:schemeClr val="bg1"/>
                </a:solidFill>
                <a:latin typeface="+mn-lt"/>
              </a:rPr>
              <a:t>   </a:t>
            </a:r>
            <a:r>
              <a:rPr lang="en-US" altLang="zh-TW" sz="1500" dirty="0" smtClean="0">
                <a:solidFill>
                  <a:schemeClr val="bg1"/>
                </a:solidFill>
                <a:latin typeface="+mn-lt"/>
              </a:rPr>
              <a:t>0        </a:t>
            </a:r>
            <a:r>
              <a:rPr lang="zh-TW" altLang="en-US" sz="1500" dirty="0" smtClean="0">
                <a:solidFill>
                  <a:schemeClr val="bg1"/>
                </a:solidFill>
                <a:latin typeface="+mn-lt"/>
              </a:rPr>
              <a:t>     </a:t>
            </a:r>
            <a:r>
              <a:rPr lang="en-US" altLang="zh-TW" sz="1500" dirty="0" smtClean="0">
                <a:solidFill>
                  <a:schemeClr val="bg1"/>
                </a:solidFill>
                <a:latin typeface="+mn-lt"/>
              </a:rPr>
              <a:t>69      </a:t>
            </a:r>
            <a:r>
              <a:rPr lang="en-US" altLang="zh-TW" sz="1500" dirty="0">
                <a:solidFill>
                  <a:schemeClr val="bg1"/>
                </a:solidFill>
                <a:latin typeface="+mn-lt"/>
              </a:rPr>
              <a:t>3994   2267773</a:t>
            </a:r>
          </a:p>
          <a:p>
            <a:r>
              <a:rPr lang="en-US" altLang="zh-TW" sz="1500" dirty="0">
                <a:solidFill>
                  <a:schemeClr val="bg1"/>
                </a:solidFill>
                <a:latin typeface="+mn-lt"/>
              </a:rPr>
              <a:t>Cache Info:</a:t>
            </a:r>
          </a:p>
          <a:p>
            <a:r>
              <a:rPr lang="en-US" altLang="zh-TW" sz="1500" dirty="0" err="1">
                <a:solidFill>
                  <a:schemeClr val="bg1"/>
                </a:solidFill>
                <a:latin typeface="+mn-lt"/>
              </a:rPr>
              <a:t>Attr</a:t>
            </a:r>
            <a:r>
              <a:rPr lang="en-US" altLang="zh-TW" sz="1500" dirty="0">
                <a:solidFill>
                  <a:schemeClr val="bg1"/>
                </a:solidFill>
                <a:latin typeface="+mn-lt"/>
              </a:rPr>
              <a:t> Hits    Misses </a:t>
            </a:r>
            <a:r>
              <a:rPr lang="en-US" altLang="zh-TW" sz="1500" dirty="0" err="1">
                <a:solidFill>
                  <a:schemeClr val="bg1"/>
                </a:solidFill>
                <a:latin typeface="+mn-lt"/>
              </a:rPr>
              <a:t>Lkup</a:t>
            </a:r>
            <a:r>
              <a:rPr lang="en-US" altLang="zh-TW" sz="1500" dirty="0">
                <a:solidFill>
                  <a:schemeClr val="bg1"/>
                </a:solidFill>
                <a:latin typeface="+mn-lt"/>
              </a:rPr>
              <a:t> Hits    Misses </a:t>
            </a:r>
            <a:r>
              <a:rPr lang="en-US" altLang="zh-TW" sz="1500" dirty="0" err="1">
                <a:solidFill>
                  <a:schemeClr val="bg1"/>
                </a:solidFill>
                <a:latin typeface="+mn-lt"/>
              </a:rPr>
              <a:t>BioR</a:t>
            </a:r>
            <a:r>
              <a:rPr lang="en-US" altLang="zh-TW" sz="1500" dirty="0">
                <a:solidFill>
                  <a:schemeClr val="bg1"/>
                </a:solidFill>
                <a:latin typeface="+mn-lt"/>
              </a:rPr>
              <a:t> Hits    Misses </a:t>
            </a:r>
            <a:r>
              <a:rPr lang="en-US" altLang="zh-TW" sz="1500" dirty="0" err="1">
                <a:solidFill>
                  <a:schemeClr val="bg1"/>
                </a:solidFill>
                <a:latin typeface="+mn-lt"/>
              </a:rPr>
              <a:t>BioW</a:t>
            </a:r>
            <a:r>
              <a:rPr lang="en-US" altLang="zh-TW" sz="1500" dirty="0">
                <a:solidFill>
                  <a:schemeClr val="bg1"/>
                </a:solidFill>
                <a:latin typeface="+mn-lt"/>
              </a:rPr>
              <a:t> Hits    Misses</a:t>
            </a:r>
          </a:p>
          <a:p>
            <a:r>
              <a:rPr lang="en-US" altLang="zh-TW" sz="1500" dirty="0">
                <a:solidFill>
                  <a:schemeClr val="bg1"/>
                </a:solidFill>
                <a:latin typeface="+mn-lt"/>
              </a:rPr>
              <a:t>  1920497   1259363   1256973    379714    352854    102015    521158    182603</a:t>
            </a:r>
          </a:p>
          <a:p>
            <a:r>
              <a:rPr lang="en-US" altLang="zh-TW" sz="1500" dirty="0" err="1">
                <a:solidFill>
                  <a:schemeClr val="bg1"/>
                </a:solidFill>
                <a:latin typeface="+mn-lt"/>
              </a:rPr>
              <a:t>BioRLHits</a:t>
            </a:r>
            <a:r>
              <a:rPr lang="en-US" altLang="zh-TW" sz="1500" dirty="0">
                <a:solidFill>
                  <a:schemeClr val="bg1"/>
                </a:solidFill>
                <a:latin typeface="+mn-lt"/>
              </a:rPr>
              <a:t>    Misses </a:t>
            </a:r>
            <a:r>
              <a:rPr lang="en-US" altLang="zh-TW" sz="1500" dirty="0" err="1">
                <a:solidFill>
                  <a:schemeClr val="bg1"/>
                </a:solidFill>
                <a:latin typeface="+mn-lt"/>
              </a:rPr>
              <a:t>BioD</a:t>
            </a:r>
            <a:r>
              <a:rPr lang="en-US" altLang="zh-TW" sz="1500" dirty="0">
                <a:solidFill>
                  <a:schemeClr val="bg1"/>
                </a:solidFill>
                <a:latin typeface="+mn-lt"/>
              </a:rPr>
              <a:t> Hits    Misses </a:t>
            </a:r>
            <a:r>
              <a:rPr lang="en-US" altLang="zh-TW" sz="1500" dirty="0" err="1">
                <a:solidFill>
                  <a:schemeClr val="bg1"/>
                </a:solidFill>
                <a:latin typeface="+mn-lt"/>
              </a:rPr>
              <a:t>DirE</a:t>
            </a:r>
            <a:r>
              <a:rPr lang="en-US" altLang="zh-TW" sz="1500" dirty="0">
                <a:solidFill>
                  <a:schemeClr val="bg1"/>
                </a:solidFill>
                <a:latin typeface="+mn-lt"/>
              </a:rPr>
              <a:t> Hits    </a:t>
            </a:r>
            <a:r>
              <a:rPr lang="en-US" altLang="zh-TW" sz="1500" dirty="0" smtClean="0">
                <a:solidFill>
                  <a:schemeClr val="bg1"/>
                </a:solidFill>
                <a:latin typeface="+mn-lt"/>
              </a:rPr>
              <a:t>Misses</a:t>
            </a:r>
            <a:endParaRPr lang="en-US" altLang="zh-TW" sz="1500" dirty="0">
              <a:solidFill>
                <a:schemeClr val="bg1"/>
              </a:solidFill>
              <a:latin typeface="+mn-lt"/>
            </a:endParaRPr>
          </a:p>
          <a:p>
            <a:r>
              <a:rPr lang="en-US" altLang="zh-TW" sz="1500" dirty="0">
                <a:solidFill>
                  <a:schemeClr val="bg1"/>
                </a:solidFill>
                <a:latin typeface="+mn-lt"/>
              </a:rPr>
              <a:t>   347749      5187     14996      4685      6137         0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>
                <a:ea typeface="新細明體" pitchFamily="18" charset="-120"/>
              </a:rPr>
              <a:t>Components of NFS </a:t>
            </a:r>
            <a:r>
              <a:rPr lang="en-US" altLang="zh-TW" sz="300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smtClean="0">
                <a:ea typeface="新細明體" pitchFamily="18" charset="-120"/>
              </a:rPr>
              <a:t/>
            </a:r>
            <a:br>
              <a:rPr lang="en-US" altLang="zh-TW" sz="3000" smtClean="0">
                <a:ea typeface="新細明體" pitchFamily="18" charset="-120"/>
              </a:rPr>
            </a:br>
            <a:r>
              <a:rPr lang="en-US" altLang="zh-TW" sz="3000" smtClean="0">
                <a:ea typeface="新細明體" pitchFamily="18" charset="-120"/>
              </a:rPr>
              <a:t>	NFS Utilities (2)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z="2000" dirty="0" err="1" smtClean="0">
                <a:ea typeface="新細明體" panose="02020500000000000000" pitchFamily="18" charset="-120"/>
              </a:rPr>
              <a:t>showmount</a:t>
            </a:r>
            <a:endParaRPr lang="en-US" altLang="zh-TW" sz="2000" dirty="0" smtClean="0">
              <a:ea typeface="新細明體" panose="02020500000000000000" pitchFamily="18" charset="-120"/>
            </a:endParaRPr>
          </a:p>
          <a:p>
            <a:pPr lvl="1" eaLnBrk="1" hangingPunct="1"/>
            <a:r>
              <a:rPr lang="en-US" altLang="zh-TW" sz="1800" dirty="0" smtClean="0">
                <a:ea typeface="新細明體" panose="02020500000000000000" pitchFamily="18" charset="-120"/>
              </a:rPr>
              <a:t>% </a:t>
            </a:r>
            <a:r>
              <a:rPr lang="en-US" altLang="zh-TW" sz="1800" dirty="0" err="1" smtClean="0">
                <a:ea typeface="新細明體" panose="02020500000000000000" pitchFamily="18" charset="-120"/>
              </a:rPr>
              <a:t>showmount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 -e </a:t>
            </a:r>
            <a:r>
              <a:rPr lang="en-US" altLang="zh-TW" sz="1800" dirty="0" err="1" smtClean="0">
                <a:ea typeface="新細明體" panose="02020500000000000000" pitchFamily="18" charset="-120"/>
              </a:rPr>
              <a:t>cchome</a:t>
            </a:r>
            <a:endParaRPr lang="en-US" altLang="zh-TW" sz="1800" dirty="0" smtClean="0">
              <a:ea typeface="新細明體" panose="02020500000000000000" pitchFamily="18" charset="-120"/>
            </a:endParaRPr>
          </a:p>
          <a:p>
            <a:pPr lvl="2" eaLnBrk="1" hangingPunct="1"/>
            <a:r>
              <a:rPr lang="en-US" altLang="zh-TW" sz="1600" dirty="0" smtClean="0">
                <a:ea typeface="新細明體" panose="02020500000000000000" pitchFamily="18" charset="-120"/>
              </a:rPr>
              <a:t>show the </a:t>
            </a:r>
            <a:r>
              <a:rPr lang="en-US" altLang="zh-TW" sz="1600" dirty="0" err="1" smtClean="0">
                <a:ea typeface="新細明體" panose="02020500000000000000" pitchFamily="18" charset="-120"/>
              </a:rPr>
              <a:t>hosts</a:t>
            </a:r>
            <a:r>
              <a:rPr lang="en-US" altLang="zh-TW" sz="1600" dirty="0" err="1" smtClean="0">
                <a:latin typeface="Verdana" panose="020B0604030504040204" pitchFamily="34" charset="0"/>
                <a:ea typeface="新細明體" panose="02020500000000000000" pitchFamily="18" charset="-120"/>
              </a:rPr>
              <a:t>’</a:t>
            </a:r>
            <a:r>
              <a:rPr lang="en-US" altLang="zh-TW" sz="1600" dirty="0" err="1" smtClean="0">
                <a:ea typeface="新細明體" panose="02020500000000000000" pitchFamily="18" charset="-120"/>
              </a:rPr>
              <a:t>s</a:t>
            </a:r>
            <a:r>
              <a:rPr lang="en-US" altLang="zh-TW" sz="1600" dirty="0" smtClean="0">
                <a:ea typeface="新細明體" panose="02020500000000000000" pitchFamily="18" charset="-120"/>
              </a:rPr>
              <a:t> export list</a:t>
            </a:r>
          </a:p>
          <a:p>
            <a:pPr lvl="1" eaLnBrk="1" hangingPunct="1"/>
            <a:r>
              <a:rPr lang="en-US" altLang="zh-TW" sz="1800" dirty="0" smtClean="0">
                <a:ea typeface="新細明體" panose="02020500000000000000" pitchFamily="18" charset="-120"/>
              </a:rPr>
              <a:t>% </a:t>
            </a:r>
            <a:r>
              <a:rPr lang="en-US" altLang="zh-TW" sz="1800" dirty="0" err="1" smtClean="0">
                <a:ea typeface="新細明體" panose="02020500000000000000" pitchFamily="18" charset="-120"/>
              </a:rPr>
              <a:t>showmount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 </a:t>
            </a:r>
            <a:r>
              <a:rPr lang="en-US" altLang="zh-TW" sz="1800" dirty="0">
                <a:latin typeface="Times" panose="02020603050405020304" pitchFamily="18" charset="0"/>
                <a:ea typeface="新細明體" panose="02020500000000000000" pitchFamily="18" charset="-120"/>
              </a:rPr>
              <a:t>-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a </a:t>
            </a:r>
          </a:p>
          <a:p>
            <a:pPr lvl="2" eaLnBrk="1" hangingPunct="1"/>
            <a:r>
              <a:rPr lang="en-US" altLang="zh-TW" sz="1600" dirty="0" smtClean="0">
                <a:ea typeface="新細明體" panose="02020500000000000000" pitchFamily="18" charset="-120"/>
              </a:rPr>
              <a:t>List all mount points</a:t>
            </a: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1555750" y="3048000"/>
            <a:ext cx="5302250" cy="1077913"/>
          </a:xfrm>
          <a:prstGeom prst="rect">
            <a:avLst/>
          </a:prstGeom>
          <a:solidFill>
            <a:schemeClr val="bg2"/>
          </a:solidFill>
          <a:ln w="38100" cmpd="dbl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zh-TW"/>
            </a:defPPr>
            <a:lvl1pPr>
              <a:defRPr sz="16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altLang="zh-TW" dirty="0"/>
              <a:t>magpie  [/u/</a:t>
            </a:r>
            <a:r>
              <a:rPr lang="en-US" altLang="zh-TW" dirty="0" err="1"/>
              <a:t>dcs</a:t>
            </a:r>
            <a:r>
              <a:rPr lang="en-US" altLang="zh-TW" dirty="0"/>
              <a:t>/94/9455832] -</a:t>
            </a:r>
            <a:r>
              <a:rPr lang="en-US" altLang="zh-TW" dirty="0" err="1"/>
              <a:t>chwong</a:t>
            </a:r>
            <a:r>
              <a:rPr lang="en-US" altLang="zh-TW" dirty="0"/>
              <a:t>- </a:t>
            </a:r>
            <a:r>
              <a:rPr lang="en-US" altLang="zh-TW" dirty="0" err="1"/>
              <a:t>showmount</a:t>
            </a:r>
            <a:r>
              <a:rPr lang="en-US" altLang="zh-TW" dirty="0"/>
              <a:t> -e magpie</a:t>
            </a:r>
          </a:p>
          <a:p>
            <a:r>
              <a:rPr lang="en-US" altLang="zh-TW" dirty="0"/>
              <a:t>Exports list on magpie:</a:t>
            </a:r>
          </a:p>
          <a:p>
            <a:r>
              <a:rPr lang="en-US" altLang="zh-TW" dirty="0"/>
              <a:t>/home		</a:t>
            </a:r>
            <a:r>
              <a:rPr lang="en-US" altLang="zh-TW" dirty="0" err="1"/>
              <a:t>ccduty</a:t>
            </a:r>
            <a:r>
              <a:rPr lang="en-US" altLang="zh-TW" dirty="0"/>
              <a:t> </a:t>
            </a:r>
            <a:r>
              <a:rPr lang="en-US" altLang="zh-TW" dirty="0" err="1"/>
              <a:t>mailgate</a:t>
            </a:r>
            <a:r>
              <a:rPr lang="en-US" altLang="zh-TW" dirty="0"/>
              <a:t> 140.113.209.0</a:t>
            </a:r>
          </a:p>
          <a:p>
            <a:r>
              <a:rPr lang="en-US" altLang="zh-TW" dirty="0"/>
              <a:t>/</a:t>
            </a:r>
            <a:r>
              <a:rPr lang="en-US" altLang="zh-TW" dirty="0" err="1"/>
              <a:t>drongo</a:t>
            </a:r>
            <a:r>
              <a:rPr lang="en-US" altLang="zh-TW" dirty="0"/>
              <a:t>		operator </a:t>
            </a:r>
            <a:r>
              <a:rPr lang="en-US" altLang="zh-TW" dirty="0" err="1"/>
              <a:t>ccduty</a:t>
            </a:r>
            <a:r>
              <a:rPr lang="en-US" altLang="zh-TW" dirty="0"/>
              <a:t> </a:t>
            </a:r>
            <a:r>
              <a:rPr lang="en-US" altLang="zh-TW" dirty="0" err="1"/>
              <a:t>mailgate</a:t>
            </a:r>
            <a:r>
              <a:rPr lang="en-US" altLang="zh-TW" dirty="0"/>
              <a:t> 140.113.209.0</a:t>
            </a: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1579563" y="4227513"/>
            <a:ext cx="4592637" cy="2554287"/>
          </a:xfrm>
          <a:prstGeom prst="rect">
            <a:avLst/>
          </a:prstGeom>
          <a:solidFill>
            <a:schemeClr val="bg2"/>
          </a:solidFill>
          <a:ln w="38100" cmpd="dbl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 sz="1600" dirty="0" err="1">
                <a:solidFill>
                  <a:schemeClr val="bg1"/>
                </a:solidFill>
                <a:latin typeface="+mn-lt"/>
              </a:rPr>
              <a:t>cshome</a:t>
            </a: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 [/u/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</a:rPr>
              <a:t>dcs</a:t>
            </a: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/94/9455832] -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</a:rPr>
              <a:t>chwong</a:t>
            </a: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- 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</a:rPr>
              <a:t>showmount</a:t>
            </a: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 -a</a:t>
            </a: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All mount points on 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</a:rPr>
              <a:t>localhost</a:t>
            </a: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:</a:t>
            </a: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bsd1:/home2</a:t>
            </a: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bsd1:/raid/home</a:t>
            </a:r>
          </a:p>
          <a:p>
            <a:pPr>
              <a:defRPr/>
            </a:pPr>
            <a:r>
              <a:rPr lang="en-US" altLang="zh-TW" sz="1600" dirty="0" err="1">
                <a:solidFill>
                  <a:schemeClr val="bg1"/>
                </a:solidFill>
                <a:latin typeface="+mn-lt"/>
              </a:rPr>
              <a:t>csduty</a:t>
            </a: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:/home2</a:t>
            </a:r>
          </a:p>
          <a:p>
            <a:pPr>
              <a:defRPr/>
            </a:pPr>
            <a:r>
              <a:rPr lang="en-US" altLang="zh-TW" sz="1600" dirty="0" err="1">
                <a:solidFill>
                  <a:schemeClr val="bg1"/>
                </a:solidFill>
                <a:latin typeface="+mn-lt"/>
              </a:rPr>
              <a:t>csduty</a:t>
            </a: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:/raid/home</a:t>
            </a: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linux1:/raid/home</a:t>
            </a: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linux2:/raid/home</a:t>
            </a: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nat235.dynamic:/raid/home</a:t>
            </a: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sun1:/raid/home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NFS in FreeBSD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z="2000" smtClean="0">
                <a:ea typeface="新細明體" panose="02020500000000000000" pitchFamily="18" charset="-120"/>
              </a:rPr>
              <a:t>NFS server</a:t>
            </a:r>
          </a:p>
          <a:p>
            <a:pPr lvl="1" eaLnBrk="1" hangingPunct="1"/>
            <a:r>
              <a:rPr lang="en-US" altLang="zh-TW" sz="1800" smtClean="0">
                <a:ea typeface="新細明體" panose="02020500000000000000" pitchFamily="18" charset="-120"/>
              </a:rPr>
              <a:t>Edit /etc/rc.conf</a:t>
            </a:r>
          </a:p>
          <a:p>
            <a:pPr lvl="1" eaLnBrk="1" hangingPunct="1"/>
            <a:endParaRPr lang="en-US" altLang="zh-TW" sz="1800" smtClean="0">
              <a:ea typeface="新細明體" panose="02020500000000000000" pitchFamily="18" charset="-120"/>
            </a:endParaRPr>
          </a:p>
          <a:p>
            <a:pPr lvl="1" eaLnBrk="1" hangingPunct="1"/>
            <a:endParaRPr lang="en-US" altLang="zh-TW" sz="1800" smtClean="0">
              <a:ea typeface="新細明體" panose="02020500000000000000" pitchFamily="18" charset="-120"/>
            </a:endParaRPr>
          </a:p>
          <a:p>
            <a:pPr lvl="1" eaLnBrk="1" hangingPunct="1"/>
            <a:endParaRPr lang="en-US" altLang="zh-TW" sz="1800" smtClean="0">
              <a:ea typeface="新細明體" panose="02020500000000000000" pitchFamily="18" charset="-120"/>
            </a:endParaRPr>
          </a:p>
          <a:p>
            <a:pPr lvl="1" eaLnBrk="1" hangingPunct="1"/>
            <a:endParaRPr lang="en-US" altLang="zh-TW" sz="1800" smtClean="0">
              <a:ea typeface="新細明體" panose="02020500000000000000" pitchFamily="18" charset="-120"/>
            </a:endParaRPr>
          </a:p>
          <a:p>
            <a:pPr eaLnBrk="1" hangingPunct="1"/>
            <a:r>
              <a:rPr lang="en-US" altLang="zh-TW" sz="2000" smtClean="0">
                <a:ea typeface="新細明體" panose="02020500000000000000" pitchFamily="18" charset="-120"/>
              </a:rPr>
              <a:t>NFS client</a:t>
            </a: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1889125" y="2149475"/>
            <a:ext cx="2844048" cy="1200329"/>
          </a:xfrm>
          <a:prstGeom prst="rect">
            <a:avLst/>
          </a:prstGeom>
          <a:solidFill>
            <a:schemeClr val="bg2"/>
          </a:solidFill>
          <a:ln w="38100" cmpd="dbl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 dirty="0">
                <a:solidFill>
                  <a:schemeClr val="bg1"/>
                </a:solidFill>
                <a:latin typeface="+mn-lt"/>
              </a:rPr>
              <a:t>…</a:t>
            </a:r>
          </a:p>
          <a:p>
            <a:pPr>
              <a:defRPr/>
            </a:pPr>
            <a:r>
              <a:rPr lang="en-US" altLang="zh-TW" dirty="0" err="1">
                <a:solidFill>
                  <a:schemeClr val="bg1"/>
                </a:solidFill>
                <a:latin typeface="+mn-lt"/>
              </a:rPr>
              <a:t>nfs_server_enable</a:t>
            </a:r>
            <a:r>
              <a:rPr lang="en-US" altLang="zh-TW" dirty="0">
                <a:solidFill>
                  <a:schemeClr val="bg1"/>
                </a:solidFill>
                <a:latin typeface="+mn-lt"/>
              </a:rPr>
              <a:t>="YES"</a:t>
            </a:r>
          </a:p>
          <a:p>
            <a:pPr>
              <a:defRPr/>
            </a:pPr>
            <a:r>
              <a:rPr lang="en-US" altLang="zh-TW" dirty="0" err="1">
                <a:solidFill>
                  <a:schemeClr val="bg1"/>
                </a:solidFill>
                <a:latin typeface="+mn-lt"/>
              </a:rPr>
              <a:t>nfs_server_flags</a:t>
            </a:r>
            <a:r>
              <a:rPr lang="en-US" altLang="zh-TW" dirty="0">
                <a:solidFill>
                  <a:schemeClr val="bg1"/>
                </a:solidFill>
                <a:latin typeface="+mn-lt"/>
              </a:rPr>
              <a:t>="-u </a:t>
            </a:r>
            <a:r>
              <a:rPr lang="en-US" altLang="zh-TW" dirty="0" smtClean="0">
                <a:solidFill>
                  <a:schemeClr val="bg1"/>
                </a:solidFill>
                <a:latin typeface="+mn-lt"/>
              </a:rPr>
              <a:t>-t -n </a:t>
            </a:r>
            <a:r>
              <a:rPr lang="en-US" altLang="zh-TW" dirty="0">
                <a:solidFill>
                  <a:schemeClr val="bg1"/>
                </a:solidFill>
                <a:latin typeface="+mn-lt"/>
              </a:rPr>
              <a:t>4"</a:t>
            </a:r>
          </a:p>
          <a:p>
            <a:pPr>
              <a:defRPr/>
            </a:pPr>
            <a:r>
              <a:rPr lang="en-US" altLang="zh-TW" dirty="0">
                <a:solidFill>
                  <a:schemeClr val="bg1"/>
                </a:solidFill>
                <a:latin typeface="+mn-lt"/>
              </a:rPr>
              <a:t>…</a:t>
            </a: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1905000" y="3962400"/>
            <a:ext cx="2568575" cy="923925"/>
          </a:xfrm>
          <a:prstGeom prst="rect">
            <a:avLst/>
          </a:prstGeom>
          <a:solidFill>
            <a:schemeClr val="bg2"/>
          </a:solidFill>
          <a:ln w="38100" cmpd="dbl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zh-TW"/>
            </a:defPPr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altLang="zh-TW" dirty="0"/>
              <a:t>…</a:t>
            </a:r>
          </a:p>
          <a:p>
            <a:r>
              <a:rPr lang="en-US" altLang="zh-TW" dirty="0" err="1"/>
              <a:t>nfs_client_enable</a:t>
            </a:r>
            <a:r>
              <a:rPr lang="en-US" altLang="zh-TW" dirty="0"/>
              <a:t>="YES"</a:t>
            </a:r>
          </a:p>
          <a:p>
            <a:r>
              <a:rPr lang="en-US" altLang="zh-TW" dirty="0"/>
              <a:t>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>
                <a:ea typeface="新細明體" pitchFamily="18" charset="-120"/>
              </a:rPr>
              <a:t>Components of NFS </a:t>
            </a:r>
            <a:r>
              <a:rPr lang="en-US" altLang="zh-TW" sz="300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smtClean="0">
                <a:ea typeface="新細明體" pitchFamily="18" charset="-120"/>
              </a:rPr>
              <a:t/>
            </a:r>
            <a:br>
              <a:rPr lang="en-US" altLang="zh-TW" sz="3000" smtClean="0">
                <a:ea typeface="新細明體" pitchFamily="18" charset="-120"/>
              </a:rPr>
            </a:br>
            <a:r>
              <a:rPr lang="en-US" altLang="zh-TW" sz="3000" smtClean="0">
                <a:ea typeface="新細明體" pitchFamily="18" charset="-120"/>
              </a:rPr>
              <a:t>	mounting protocol (1)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848600" cy="4267200"/>
          </a:xfrm>
        </p:spPr>
        <p:txBody>
          <a:bodyPr/>
          <a:lstStyle/>
          <a:p>
            <a:pPr eaLnBrk="1" hangingPunct="1"/>
            <a:r>
              <a:rPr lang="en-US" altLang="zh-TW" sz="2000" dirty="0" smtClean="0">
                <a:ea typeface="新細明體" panose="02020500000000000000" pitchFamily="18" charset="-120"/>
              </a:rPr>
              <a:t>NFSv2</a:t>
            </a:r>
          </a:p>
          <a:p>
            <a:pPr lvl="1" eaLnBrk="1" hangingPunct="1"/>
            <a:r>
              <a:rPr lang="en-US" altLang="zh-TW" sz="1800" dirty="0" smtClean="0">
                <a:ea typeface="新細明體" panose="02020500000000000000" pitchFamily="18" charset="-120"/>
              </a:rPr>
              <a:t>Synchronous write</a:t>
            </a:r>
          </a:p>
          <a:p>
            <a:pPr lvl="1" eaLnBrk="1" hangingPunct="1"/>
            <a:r>
              <a:rPr lang="en-US" altLang="zh-TW" sz="1800" dirty="0" smtClean="0">
                <a:ea typeface="新細明體" panose="02020500000000000000" pitchFamily="18" charset="-120"/>
              </a:rPr>
              <a:t>V2 NFS server must commit each modified block to disk before replying to NFS client</a:t>
            </a:r>
          </a:p>
          <a:p>
            <a:pPr lvl="1" eaLnBrk="1" hangingPunct="1"/>
            <a:r>
              <a:rPr lang="en-US" altLang="zh-TW" sz="1800" dirty="0" smtClean="0">
                <a:ea typeface="新細明體" panose="02020500000000000000" pitchFamily="18" charset="-120"/>
              </a:rPr>
              <a:t>Cause long delay when there is a NFS write operation</a:t>
            </a:r>
            <a:endParaRPr lang="en-US" altLang="zh-TW" dirty="0" smtClean="0">
              <a:ea typeface="新細明體" panose="02020500000000000000" pitchFamily="18" charset="-120"/>
            </a:endParaRPr>
          </a:p>
          <a:p>
            <a:pPr eaLnBrk="1" hangingPunct="1"/>
            <a:r>
              <a:rPr lang="en-US" altLang="zh-TW" sz="2000" dirty="0" smtClean="0">
                <a:ea typeface="新細明體" panose="02020500000000000000" pitchFamily="18" charset="-120"/>
              </a:rPr>
              <a:t>NFSv3 in 1990s </a:t>
            </a:r>
          </a:p>
          <a:p>
            <a:pPr lvl="1" eaLnBrk="1" hangingPunct="1"/>
            <a:r>
              <a:rPr lang="en-US" altLang="zh-TW" sz="1800" dirty="0" smtClean="0">
                <a:ea typeface="新細明體" panose="02020500000000000000" pitchFamily="18" charset="-120"/>
              </a:rPr>
              <a:t>Asynchronous write</a:t>
            </a:r>
          </a:p>
          <a:p>
            <a:pPr lvl="1" eaLnBrk="1" hangingPunct="1"/>
            <a:r>
              <a:rPr lang="en-US" altLang="zh-TW" sz="1800" dirty="0" smtClean="0">
                <a:ea typeface="新細明體" panose="02020500000000000000" pitchFamily="18" charset="-120"/>
              </a:rPr>
              <a:t>Provide increase performance and better support for large files</a:t>
            </a:r>
          </a:p>
          <a:p>
            <a:pPr eaLnBrk="1" hangingPunct="1"/>
            <a:r>
              <a:rPr lang="en-US" altLang="zh-TW" sz="2000" dirty="0" smtClean="0">
                <a:ea typeface="新細明體" panose="02020500000000000000" pitchFamily="18" charset="-120"/>
              </a:rPr>
              <a:t>NFSv4 in 2000s</a:t>
            </a:r>
          </a:p>
          <a:p>
            <a:pPr lvl="1" eaLnBrk="1" hangingPunct="1"/>
            <a:r>
              <a:rPr lang="en-US" altLang="zh-TW" sz="1800" dirty="0" smtClean="0">
                <a:ea typeface="新細明體" panose="02020500000000000000" pitchFamily="18" charset="-120"/>
              </a:rPr>
              <a:t>Available in FreeBSD 8.1-R</a:t>
            </a:r>
          </a:p>
          <a:p>
            <a:pPr lvl="1" eaLnBrk="1" hangingPunct="1"/>
            <a:r>
              <a:rPr lang="en-US" altLang="zh-TW" sz="1800" dirty="0" err="1" smtClean="0">
                <a:ea typeface="新細明體" panose="02020500000000000000" pitchFamily="18" charset="-120"/>
              </a:rPr>
              <a:t>Stateful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 protocol </a:t>
            </a:r>
          </a:p>
          <a:p>
            <a:pPr lvl="1" eaLnBrk="1" hangingPunct="1"/>
            <a:r>
              <a:rPr lang="en-US" altLang="zh-TW" sz="1800" dirty="0" smtClean="0">
                <a:ea typeface="新細明體" panose="02020500000000000000" pitchFamily="18" charset="-120"/>
              </a:rPr>
              <a:t>Unicode support </a:t>
            </a:r>
          </a:p>
          <a:p>
            <a:pPr eaLnBrk="1" hangingPunct="1"/>
            <a:r>
              <a:rPr lang="en-US" altLang="zh-TW" sz="2000" dirty="0" smtClean="0">
                <a:ea typeface="新細明體" panose="02020500000000000000" pitchFamily="18" charset="-120"/>
              </a:rPr>
              <a:t>NFSv4.1 </a:t>
            </a:r>
            <a:r>
              <a:rPr lang="en-US" altLang="zh-TW" sz="2000" dirty="0">
                <a:ea typeface="新細明體" panose="02020500000000000000" pitchFamily="18" charset="-120"/>
              </a:rPr>
              <a:t>in </a:t>
            </a:r>
            <a:r>
              <a:rPr lang="en-US" altLang="zh-TW" sz="2000" dirty="0" smtClean="0">
                <a:ea typeface="新細明體" panose="02020500000000000000" pitchFamily="18" charset="-120"/>
              </a:rPr>
              <a:t>2010</a:t>
            </a:r>
          </a:p>
          <a:p>
            <a:pPr lvl="1" eaLnBrk="1" hangingPunct="1"/>
            <a:r>
              <a:rPr lang="en-US" altLang="zh-TW" sz="1800" dirty="0" err="1" smtClean="0">
                <a:ea typeface="新細明體" panose="02020500000000000000" pitchFamily="18" charset="-120"/>
              </a:rPr>
              <a:t>pNFS</a:t>
            </a:r>
            <a:endParaRPr lang="en-US" altLang="zh-TW" sz="1800" dirty="0" smtClean="0">
              <a:ea typeface="新細明體" panose="02020500000000000000" pitchFamily="18" charset="-120"/>
            </a:endParaRPr>
          </a:p>
          <a:p>
            <a:pPr eaLnBrk="1" hangingPunct="1"/>
            <a:r>
              <a:rPr lang="en-US" altLang="zh-TW" sz="2000" dirty="0" smtClean="0">
                <a:ea typeface="新細明體" panose="02020500000000000000" pitchFamily="18" charset="-120"/>
              </a:rPr>
              <a:t>NFSv4.2 </a:t>
            </a:r>
            <a:r>
              <a:rPr lang="en-US" altLang="zh-TW" sz="2000" dirty="0">
                <a:ea typeface="新細明體" panose="02020500000000000000" pitchFamily="18" charset="-120"/>
              </a:rPr>
              <a:t>in </a:t>
            </a:r>
            <a:r>
              <a:rPr lang="en-US" altLang="zh-TW" sz="2000" dirty="0" smtClean="0">
                <a:ea typeface="新細明體" panose="02020500000000000000" pitchFamily="18" charset="-120"/>
              </a:rPr>
              <a:t>2016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>
                <a:ea typeface="新細明體" pitchFamily="18" charset="-120"/>
              </a:rPr>
              <a:t>Components of NFS </a:t>
            </a:r>
            <a:r>
              <a:rPr lang="en-US" altLang="zh-TW" sz="300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smtClean="0">
                <a:ea typeface="新細明體" pitchFamily="18" charset="-120"/>
              </a:rPr>
              <a:t/>
            </a:r>
            <a:br>
              <a:rPr lang="en-US" altLang="zh-TW" sz="3000" smtClean="0">
                <a:ea typeface="新細明體" pitchFamily="18" charset="-120"/>
              </a:rPr>
            </a:br>
            <a:r>
              <a:rPr lang="en-US" altLang="zh-TW" sz="3000" smtClean="0">
                <a:ea typeface="新細明體" pitchFamily="18" charset="-120"/>
              </a:rPr>
              <a:t>	mounting protocol (2)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391400" cy="4267200"/>
          </a:xfrm>
        </p:spPr>
        <p:txBody>
          <a:bodyPr/>
          <a:lstStyle/>
          <a:p>
            <a:pPr eaLnBrk="1" hangingPunct="1"/>
            <a:r>
              <a:rPr lang="en-US" altLang="zh-TW" sz="2000" smtClean="0">
                <a:ea typeface="新細明體" panose="02020500000000000000" pitchFamily="18" charset="-120"/>
              </a:rPr>
              <a:t>Sun</a:t>
            </a:r>
            <a:r>
              <a:rPr lang="en-US" altLang="zh-TW" sz="2000" smtClean="0">
                <a:latin typeface="Verdana" panose="020B0604030504040204" pitchFamily="34" charset="0"/>
                <a:ea typeface="新細明體" panose="02020500000000000000" pitchFamily="18" charset="-120"/>
              </a:rPr>
              <a:t>’</a:t>
            </a:r>
            <a:r>
              <a:rPr lang="en-US" altLang="zh-TW" sz="2000" smtClean="0">
                <a:ea typeface="新細明體" panose="02020500000000000000" pitchFamily="18" charset="-120"/>
              </a:rPr>
              <a:t>s ONC distributed computing standards</a:t>
            </a:r>
          </a:p>
          <a:p>
            <a:pPr lvl="1" eaLnBrk="1" hangingPunct="1"/>
            <a:r>
              <a:rPr lang="en-US" altLang="zh-TW" sz="1800" smtClean="0">
                <a:ea typeface="新細明體" panose="02020500000000000000" pitchFamily="18" charset="-120"/>
              </a:rPr>
              <a:t>NFS client </a:t>
            </a:r>
            <a:r>
              <a:rPr lang="en-US" altLang="zh-TW" sz="1800" smtClean="0">
                <a:ea typeface="新細明體" panose="02020500000000000000" pitchFamily="18" charset="-120"/>
                <a:sym typeface="Wingdings" panose="05000000000000000000" pitchFamily="2" charset="2"/>
              </a:rPr>
              <a:t> RPC  Transport Layer  </a:t>
            </a:r>
            <a:r>
              <a:rPr lang="en-US" altLang="zh-TW" sz="1800" smtClean="0">
                <a:latin typeface="Times" panose="02020603050405020304" pitchFamily="18" charset="0"/>
                <a:ea typeface="新細明體" panose="02020500000000000000" pitchFamily="18" charset="-120"/>
                <a:sym typeface="Wingdings" panose="05000000000000000000" pitchFamily="2" charset="2"/>
              </a:rPr>
              <a:t>…</a:t>
            </a:r>
            <a:endParaRPr lang="en-US" altLang="zh-TW" sz="1800" smtClean="0">
              <a:ea typeface="新細明體" panose="02020500000000000000" pitchFamily="18" charset="-120"/>
              <a:sym typeface="Wingdings" panose="05000000000000000000" pitchFamily="2" charset="2"/>
            </a:endParaRPr>
          </a:p>
          <a:p>
            <a:pPr lvl="1" eaLnBrk="1" hangingPunct="1"/>
            <a:r>
              <a:rPr lang="en-US" altLang="zh-TW" sz="1800" smtClean="0">
                <a:ea typeface="新細明體" panose="02020500000000000000" pitchFamily="18" charset="-120"/>
                <a:sym typeface="Wingdings" panose="05000000000000000000" pitchFamily="2" charset="2"/>
              </a:rPr>
              <a:t>Transport Layer</a:t>
            </a:r>
          </a:p>
          <a:p>
            <a:pPr lvl="2" eaLnBrk="1" hangingPunct="1"/>
            <a:r>
              <a:rPr lang="en-US" altLang="zh-TW" sz="1600" smtClean="0">
                <a:ea typeface="新細明體" panose="02020500000000000000" pitchFamily="18" charset="-120"/>
              </a:rPr>
              <a:t>UDP: Lack congestion control</a:t>
            </a:r>
          </a:p>
          <a:p>
            <a:pPr lvl="2" eaLnBrk="1" hangingPunct="1"/>
            <a:r>
              <a:rPr lang="en-US" altLang="zh-TW" sz="1600" smtClean="0">
                <a:ea typeface="新細明體" panose="02020500000000000000" pitchFamily="18" charset="-120"/>
              </a:rPr>
              <a:t>TCP: become more suitable </a:t>
            </a:r>
          </a:p>
        </p:txBody>
      </p:sp>
      <p:pic>
        <p:nvPicPr>
          <p:cNvPr id="6148" name="Picture 4" descr="nfsConfi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200400"/>
            <a:ext cx="6248400" cy="325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>
                <a:ea typeface="新細明體" pitchFamily="18" charset="-120"/>
              </a:rPr>
              <a:t>Components of NFS </a:t>
            </a:r>
            <a:r>
              <a:rPr lang="en-US" altLang="zh-TW" sz="300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smtClean="0">
                <a:ea typeface="新細明體" pitchFamily="18" charset="-120"/>
              </a:rPr>
              <a:t/>
            </a:r>
            <a:br>
              <a:rPr lang="en-US" altLang="zh-TW" sz="3000" smtClean="0">
                <a:ea typeface="新細明體" pitchFamily="18" charset="-120"/>
              </a:rPr>
            </a:br>
            <a:r>
              <a:rPr lang="en-US" altLang="zh-TW" sz="3000" smtClean="0">
                <a:ea typeface="新細明體" pitchFamily="18" charset="-120"/>
              </a:rPr>
              <a:t>	mounting protocol (3)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z="2000" smtClean="0">
                <a:ea typeface="新細明體" panose="02020500000000000000" pitchFamily="18" charset="-120"/>
              </a:rPr>
              <a:t>Advanced NFS feature support by OS</a:t>
            </a:r>
          </a:p>
        </p:txBody>
      </p:sp>
      <p:graphicFrame>
        <p:nvGraphicFramePr>
          <p:cNvPr id="13353" name="Group 41"/>
          <p:cNvGraphicFramePr>
            <a:graphicFrameLocks noGrp="1"/>
          </p:cNvGraphicFramePr>
          <p:nvPr>
            <p:ph sz="half" idx="4294967295"/>
          </p:nvPr>
        </p:nvGraphicFramePr>
        <p:xfrm>
          <a:off x="1295400" y="2133600"/>
          <a:ext cx="6600825" cy="2152652"/>
        </p:xfrm>
        <a:graphic>
          <a:graphicData uri="http://schemas.openxmlformats.org/drawingml/2006/table">
            <a:tbl>
              <a:tblPr/>
              <a:tblGrid>
                <a:gridCol w="1651000"/>
                <a:gridCol w="1649413"/>
                <a:gridCol w="1651000"/>
                <a:gridCol w="1649412"/>
              </a:tblGrid>
              <a:tr h="430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System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NFSv3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TCP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Default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  <a:tr h="430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FreeBSD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UDP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Linux (debian)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UDP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0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Solaris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TCP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0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SunOS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UDP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6504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Components of NFS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z="2000" smtClean="0">
                <a:ea typeface="新細明體" panose="02020500000000000000" pitchFamily="18" charset="-120"/>
              </a:rPr>
              <a:t>Including</a:t>
            </a:r>
          </a:p>
          <a:p>
            <a:pPr lvl="1" eaLnBrk="1" hangingPunct="1"/>
            <a:r>
              <a:rPr lang="en-US" altLang="zh-TW" sz="1800" smtClean="0">
                <a:ea typeface="新細明體" panose="02020500000000000000" pitchFamily="18" charset="-120"/>
              </a:rPr>
              <a:t>Mounting Protocol</a:t>
            </a:r>
          </a:p>
          <a:p>
            <a:pPr lvl="1" eaLnBrk="1" hangingPunct="1"/>
            <a:r>
              <a:rPr lang="en-US" altLang="zh-TW" sz="1800" smtClean="0">
                <a:ea typeface="新細明體" panose="02020500000000000000" pitchFamily="18" charset="-120"/>
              </a:rPr>
              <a:t>Mount Server</a:t>
            </a:r>
          </a:p>
          <a:p>
            <a:pPr lvl="1" eaLnBrk="1" hangingPunct="1"/>
            <a:r>
              <a:rPr lang="en-US" altLang="zh-TW" sz="1800" smtClean="0">
                <a:ea typeface="新細明體" panose="02020500000000000000" pitchFamily="18" charset="-120"/>
              </a:rPr>
              <a:t>Daemons that coordinate basic file service</a:t>
            </a:r>
          </a:p>
          <a:p>
            <a:pPr lvl="1" eaLnBrk="1" hangingPunct="1"/>
            <a:r>
              <a:rPr lang="en-US" altLang="zh-TW" sz="1800" smtClean="0">
                <a:ea typeface="新細明體" panose="02020500000000000000" pitchFamily="18" charset="-120"/>
              </a:rPr>
              <a:t>Diagnostic utilities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>
                <a:ea typeface="新細明體" pitchFamily="18" charset="-120"/>
              </a:rPr>
              <a:t>Components of NFS </a:t>
            </a:r>
            <a:r>
              <a:rPr lang="en-US" altLang="zh-TW" sz="300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smtClean="0">
                <a:ea typeface="新細明體" pitchFamily="18" charset="-120"/>
              </a:rPr>
              <a:t/>
            </a:r>
            <a:br>
              <a:rPr lang="en-US" altLang="zh-TW" sz="3000" smtClean="0">
                <a:ea typeface="新細明體" pitchFamily="18" charset="-120"/>
              </a:rPr>
            </a:br>
            <a:r>
              <a:rPr lang="en-US" altLang="zh-TW" sz="3000" smtClean="0">
                <a:ea typeface="新細明體" pitchFamily="18" charset="-120"/>
              </a:rPr>
              <a:t>	Server-side NFS (1)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36109"/>
            <a:ext cx="7772400" cy="4648200"/>
          </a:xfrm>
        </p:spPr>
        <p:txBody>
          <a:bodyPr/>
          <a:lstStyle/>
          <a:p>
            <a:pPr eaLnBrk="1" hangingPunct="1"/>
            <a:r>
              <a:rPr lang="en-US" altLang="zh-TW" sz="2000" dirty="0" smtClean="0">
                <a:ea typeface="新細明體" panose="02020500000000000000" pitchFamily="18" charset="-120"/>
              </a:rPr>
              <a:t>NFS Server</a:t>
            </a:r>
          </a:p>
          <a:p>
            <a:pPr lvl="1" eaLnBrk="1" hangingPunct="1"/>
            <a:r>
              <a:rPr lang="en-US" altLang="zh-TW" sz="1800" dirty="0" smtClean="0">
                <a:ea typeface="新細明體" panose="02020500000000000000" pitchFamily="18" charset="-120"/>
              </a:rPr>
              <a:t>Export sharing filesystem</a:t>
            </a:r>
          </a:p>
          <a:p>
            <a:pPr lvl="2" eaLnBrk="1" hangingPunct="1"/>
            <a:r>
              <a:rPr lang="en-US" altLang="zh-TW" sz="1600" dirty="0" smtClean="0">
                <a:solidFill>
                  <a:schemeClr val="hlink"/>
                </a:solidFill>
                <a:ea typeface="新細明體" panose="02020500000000000000" pitchFamily="18" charset="-120"/>
              </a:rPr>
              <a:t>System dependent</a:t>
            </a:r>
          </a:p>
          <a:p>
            <a:pPr lvl="1" eaLnBrk="1" hangingPunct="1"/>
            <a:r>
              <a:rPr lang="en-US" altLang="zh-TW" sz="1800" dirty="0" smtClean="0">
                <a:ea typeface="新細明體" panose="02020500000000000000" pitchFamily="18" charset="-120"/>
              </a:rPr>
              <a:t>Waiting for </a:t>
            </a:r>
            <a:r>
              <a:rPr lang="en-US" altLang="zh-TW" sz="1800" dirty="0" smtClean="0">
                <a:latin typeface="Times" panose="02020603050405020304" pitchFamily="18" charset="0"/>
                <a:ea typeface="新細明體" panose="02020500000000000000" pitchFamily="18" charset="-120"/>
              </a:rPr>
              <a:t>“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mount request</a:t>
            </a:r>
            <a:r>
              <a:rPr lang="en-US" altLang="zh-TW" sz="1800" dirty="0" smtClean="0">
                <a:latin typeface="Times" panose="02020603050405020304" pitchFamily="18" charset="0"/>
                <a:ea typeface="新細明體" panose="02020500000000000000" pitchFamily="18" charset="-120"/>
              </a:rPr>
              <a:t>”</a:t>
            </a:r>
            <a:endParaRPr lang="en-US" altLang="zh-TW" sz="1800" dirty="0" smtClean="0">
              <a:ea typeface="新細明體" panose="02020500000000000000" pitchFamily="18" charset="-120"/>
            </a:endParaRPr>
          </a:p>
          <a:p>
            <a:pPr lvl="2" eaLnBrk="1" hangingPunct="1"/>
            <a:r>
              <a:rPr lang="en-US" altLang="zh-TW" sz="1600" dirty="0" err="1" smtClean="0">
                <a:ea typeface="新細明體" panose="02020500000000000000" pitchFamily="18" charset="-120"/>
              </a:rPr>
              <a:t>mountd</a:t>
            </a:r>
            <a:r>
              <a:rPr lang="en-US" altLang="zh-TW" sz="1600" dirty="0" smtClean="0">
                <a:ea typeface="新細明體" panose="02020500000000000000" pitchFamily="18" charset="-120"/>
              </a:rPr>
              <a:t> (</a:t>
            </a:r>
            <a:r>
              <a:rPr lang="en-US" altLang="zh-TW" sz="1600" dirty="0" err="1" smtClean="0">
                <a:ea typeface="新細明體" panose="02020500000000000000" pitchFamily="18" charset="-120"/>
              </a:rPr>
              <a:t>rpc.mountd</a:t>
            </a:r>
            <a:r>
              <a:rPr lang="en-US" altLang="zh-TW" sz="1600" dirty="0" smtClean="0">
                <a:ea typeface="新細明體" panose="02020500000000000000" pitchFamily="18" charset="-120"/>
              </a:rPr>
              <a:t>) daemon</a:t>
            </a:r>
          </a:p>
          <a:p>
            <a:pPr lvl="1" eaLnBrk="1" hangingPunct="1"/>
            <a:r>
              <a:rPr lang="en-US" altLang="zh-TW" sz="1800" dirty="0" smtClean="0">
                <a:ea typeface="新細明體" panose="02020500000000000000" pitchFamily="18" charset="-120"/>
              </a:rPr>
              <a:t>Waiting for </a:t>
            </a:r>
            <a:r>
              <a:rPr lang="en-US" altLang="zh-TW" sz="1800" dirty="0" smtClean="0">
                <a:latin typeface="Times" panose="02020603050405020304" pitchFamily="18" charset="0"/>
                <a:ea typeface="新細明體" panose="02020500000000000000" pitchFamily="18" charset="-120"/>
              </a:rPr>
              <a:t>“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file access request</a:t>
            </a:r>
            <a:r>
              <a:rPr lang="en-US" altLang="zh-TW" sz="1800" dirty="0" smtClean="0">
                <a:latin typeface="Times" panose="02020603050405020304" pitchFamily="18" charset="0"/>
                <a:ea typeface="新細明體" panose="02020500000000000000" pitchFamily="18" charset="-120"/>
              </a:rPr>
              <a:t>”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 </a:t>
            </a:r>
          </a:p>
          <a:p>
            <a:pPr lvl="2" eaLnBrk="1" hangingPunct="1"/>
            <a:r>
              <a:rPr lang="en-US" altLang="zh-TW" sz="1600" dirty="0" err="1" smtClean="0">
                <a:ea typeface="新細明體" panose="02020500000000000000" pitchFamily="18" charset="-120"/>
              </a:rPr>
              <a:t>nfsd</a:t>
            </a:r>
            <a:r>
              <a:rPr lang="en-US" altLang="zh-TW" sz="1600" dirty="0" smtClean="0">
                <a:ea typeface="新細明體" panose="02020500000000000000" pitchFamily="18" charset="-120"/>
              </a:rPr>
              <a:t> (</a:t>
            </a:r>
            <a:r>
              <a:rPr lang="en-US" altLang="zh-TW" sz="1600" dirty="0" err="1" smtClean="0">
                <a:ea typeface="新細明體" panose="02020500000000000000" pitchFamily="18" charset="-120"/>
              </a:rPr>
              <a:t>rpc.nfsd</a:t>
            </a:r>
            <a:r>
              <a:rPr lang="en-US" altLang="zh-TW" sz="1600" dirty="0" smtClean="0">
                <a:ea typeface="新細明體" panose="02020500000000000000" pitchFamily="18" charset="-120"/>
              </a:rPr>
              <a:t>) daemon</a:t>
            </a:r>
          </a:p>
          <a:p>
            <a:pPr lvl="1" eaLnBrk="1" hangingPunct="1"/>
            <a:r>
              <a:rPr lang="en-US" altLang="zh-TW" sz="1800" dirty="0">
                <a:ea typeface="新細明體" panose="02020500000000000000" pitchFamily="18" charset="-120"/>
              </a:rPr>
              <a:t>Lock the files being accessed (optional)</a:t>
            </a:r>
          </a:p>
          <a:p>
            <a:pPr lvl="2" eaLnBrk="1" hangingPunct="1"/>
            <a:r>
              <a:rPr lang="en-US" altLang="zh-TW" sz="1600" dirty="0" err="1">
                <a:ea typeface="新細明體" panose="02020500000000000000" pitchFamily="18" charset="-120"/>
              </a:rPr>
              <a:t>lockd</a:t>
            </a:r>
            <a:r>
              <a:rPr lang="en-US" altLang="zh-TW" sz="1600" dirty="0">
                <a:ea typeface="新細明體" panose="02020500000000000000" pitchFamily="18" charset="-120"/>
              </a:rPr>
              <a:t> (</a:t>
            </a:r>
            <a:r>
              <a:rPr lang="en-US" altLang="zh-TW" sz="1600" dirty="0" err="1">
                <a:ea typeface="新細明體" panose="02020500000000000000" pitchFamily="18" charset="-120"/>
              </a:rPr>
              <a:t>rpc.lockd</a:t>
            </a:r>
            <a:r>
              <a:rPr lang="en-US" altLang="zh-TW" sz="1600" dirty="0">
                <a:ea typeface="新細明體" panose="02020500000000000000" pitchFamily="18" charset="-120"/>
              </a:rPr>
              <a:t>) </a:t>
            </a:r>
            <a:r>
              <a:rPr lang="en-US" altLang="zh-TW" sz="1600" dirty="0" err="1">
                <a:ea typeface="新細明體" panose="02020500000000000000" pitchFamily="18" charset="-120"/>
              </a:rPr>
              <a:t>deamon</a:t>
            </a:r>
            <a:endParaRPr lang="en-US" altLang="zh-TW" sz="1600" dirty="0">
              <a:ea typeface="新細明體" panose="02020500000000000000" pitchFamily="18" charset="-120"/>
            </a:endParaRPr>
          </a:p>
          <a:p>
            <a:pPr lvl="1" eaLnBrk="1" hangingPunct="1"/>
            <a:r>
              <a:rPr lang="en-US" altLang="zh-TW" sz="1800" dirty="0">
                <a:ea typeface="新細明體" panose="02020500000000000000" pitchFamily="18" charset="-120"/>
              </a:rPr>
              <a:t>Check the correctness of the files (optional)</a:t>
            </a:r>
          </a:p>
          <a:p>
            <a:pPr lvl="2" eaLnBrk="1" hangingPunct="1"/>
            <a:r>
              <a:rPr lang="en-US" altLang="zh-TW" sz="1600" dirty="0" err="1">
                <a:ea typeface="新細明體" panose="02020500000000000000" pitchFamily="18" charset="-120"/>
              </a:rPr>
              <a:t>statd</a:t>
            </a:r>
            <a:r>
              <a:rPr lang="en-US" altLang="zh-TW" sz="1600" dirty="0">
                <a:ea typeface="新細明體" panose="02020500000000000000" pitchFamily="18" charset="-120"/>
              </a:rPr>
              <a:t> (</a:t>
            </a:r>
            <a:r>
              <a:rPr lang="en-US" altLang="zh-TW" sz="1600" dirty="0" err="1">
                <a:ea typeface="新細明體" panose="02020500000000000000" pitchFamily="18" charset="-120"/>
              </a:rPr>
              <a:t>rpc.statd</a:t>
            </a:r>
            <a:r>
              <a:rPr lang="en-US" altLang="zh-TW" sz="1600" dirty="0">
                <a:ea typeface="新細明體" panose="02020500000000000000" pitchFamily="18" charset="-120"/>
              </a:rPr>
              <a:t>) daemon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>
                <a:ea typeface="新細明體" pitchFamily="18" charset="-120"/>
              </a:rPr>
              <a:t>Components of NFS </a:t>
            </a:r>
            <a:r>
              <a:rPr lang="en-US" altLang="zh-TW" sz="300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smtClean="0">
                <a:ea typeface="新細明體" pitchFamily="18" charset="-120"/>
              </a:rPr>
              <a:t/>
            </a:r>
            <a:br>
              <a:rPr lang="en-US" altLang="zh-TW" sz="3000" smtClean="0">
                <a:ea typeface="新細明體" pitchFamily="18" charset="-120"/>
              </a:rPr>
            </a:br>
            <a:r>
              <a:rPr lang="en-US" altLang="zh-TW" sz="3000" smtClean="0">
                <a:ea typeface="新細明體" pitchFamily="18" charset="-120"/>
              </a:rPr>
              <a:t>	Server-side NFS (2)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eaLnBrk="1" hangingPunct="1"/>
            <a:r>
              <a:rPr lang="en-US" altLang="zh-TW" smtClean="0">
                <a:ea typeface="新細明體" panose="02020500000000000000" pitchFamily="18" charset="-120"/>
              </a:rPr>
              <a:t>Exporting filesystem</a:t>
            </a:r>
          </a:p>
          <a:p>
            <a:pPr marL="914400" lvl="1" indent="-457200" eaLnBrk="1" hangingPunct="1">
              <a:buFontTx/>
              <a:buAutoNum type="arabicPeriod"/>
            </a:pPr>
            <a:r>
              <a:rPr lang="en-US" altLang="zh-TW" smtClean="0">
                <a:ea typeface="新細明體" panose="02020500000000000000" pitchFamily="18" charset="-120"/>
              </a:rPr>
              <a:t>Edit export configuration file</a:t>
            </a:r>
          </a:p>
          <a:p>
            <a:pPr marL="1295400" lvl="2" indent="-381000" eaLnBrk="1" hangingPunct="1"/>
            <a:r>
              <a:rPr lang="en-US" altLang="zh-TW" sz="1600" smtClean="0">
                <a:ea typeface="新細明體" panose="02020500000000000000" pitchFamily="18" charset="-120"/>
              </a:rPr>
              <a:t>Each line is </a:t>
            </a:r>
            <a:r>
              <a:rPr lang="en-US" altLang="zh-TW" sz="1600" smtClean="0">
                <a:latin typeface="Verdana" panose="020B0604030504040204" pitchFamily="34" charset="0"/>
                <a:ea typeface="新細明體" panose="02020500000000000000" pitchFamily="18" charset="-120"/>
              </a:rPr>
              <a:t>“</a:t>
            </a:r>
            <a:r>
              <a:rPr lang="en-US" altLang="zh-TW" sz="1600" smtClean="0">
                <a:ea typeface="新細明體" panose="02020500000000000000" pitchFamily="18" charset="-120"/>
              </a:rPr>
              <a:t>what to export and how</a:t>
            </a:r>
            <a:r>
              <a:rPr lang="en-US" altLang="zh-TW" sz="1600" smtClean="0">
                <a:latin typeface="Verdana" panose="020B0604030504040204" pitchFamily="34" charset="0"/>
                <a:ea typeface="新細明體" panose="02020500000000000000" pitchFamily="18" charset="-120"/>
              </a:rPr>
              <a:t>”</a:t>
            </a:r>
            <a:endParaRPr lang="en-US" altLang="zh-TW" smtClean="0">
              <a:ea typeface="新細明體" panose="02020500000000000000" pitchFamily="18" charset="-120"/>
            </a:endParaRPr>
          </a:p>
          <a:p>
            <a:pPr marL="914400" lvl="1" indent="-457200" eaLnBrk="1" hangingPunct="1">
              <a:buFontTx/>
              <a:buAutoNum type="arabicPeriod"/>
            </a:pPr>
            <a:r>
              <a:rPr lang="en-US" altLang="zh-TW" smtClean="0">
                <a:ea typeface="新細明體" panose="02020500000000000000" pitchFamily="18" charset="-120"/>
              </a:rPr>
              <a:t>Reload related daemons</a:t>
            </a:r>
          </a:p>
        </p:txBody>
      </p:sp>
      <p:graphicFrame>
        <p:nvGraphicFramePr>
          <p:cNvPr id="18472" name="Group 40"/>
          <p:cNvGraphicFramePr>
            <a:graphicFrameLocks noGrp="1"/>
          </p:cNvGraphicFramePr>
          <p:nvPr>
            <p:ph sz="half" idx="4294967295"/>
          </p:nvPr>
        </p:nvGraphicFramePr>
        <p:xfrm>
          <a:off x="1447800" y="3355975"/>
          <a:ext cx="7010400" cy="1828800"/>
        </p:xfrm>
        <a:graphic>
          <a:graphicData uri="http://schemas.openxmlformats.org/drawingml/2006/table">
            <a:tbl>
              <a:tblPr/>
              <a:tblGrid>
                <a:gridCol w="1419225"/>
                <a:gridCol w="2474913"/>
                <a:gridCol w="3116262"/>
              </a:tblGrid>
              <a:tr h="320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System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Exports  info file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How to reload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FreeBSD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/etc/exports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kill -1 &lt;mountd</a:t>
                      </a: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/>
                          <a:ea typeface="新細明體" pitchFamily="18" charset="-120"/>
                        </a:rPr>
                        <a:t>’</a:t>
                      </a: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 pid&gt;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Linux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/etc/exports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/usr/sbin/exportfs -a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Solaris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/etc/</a:t>
                      </a:r>
                      <a:r>
                        <a:rPr kumimoji="1" lang="en-US" altLang="zh-TW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dfs</a:t>
                      </a: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/</a:t>
                      </a:r>
                      <a:r>
                        <a:rPr kumimoji="1" lang="en-US" altLang="zh-TW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dfstab</a:t>
                      </a:r>
                      <a:endParaRPr kumimoji="1" lang="en-US" alt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/usr/sbin/shareall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SunOS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/etc/exports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/usr/sbin/exportfs -a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>
                <a:ea typeface="新細明體" pitchFamily="18" charset="-120"/>
              </a:rPr>
              <a:t>Components of NFS </a:t>
            </a:r>
            <a:r>
              <a:rPr lang="en-US" altLang="zh-TW" sz="300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smtClean="0">
                <a:ea typeface="新細明體" pitchFamily="18" charset="-120"/>
              </a:rPr>
              <a:t/>
            </a:r>
            <a:br>
              <a:rPr lang="en-US" altLang="zh-TW" sz="3000" smtClean="0">
                <a:ea typeface="新細明體" pitchFamily="18" charset="-120"/>
              </a:rPr>
            </a:br>
            <a:r>
              <a:rPr lang="en-US" altLang="zh-TW" sz="3000" smtClean="0">
                <a:ea typeface="新細明體" pitchFamily="18" charset="-120"/>
              </a:rPr>
              <a:t>	Server-side NFS (FreeBSD.1)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Exporting </a:t>
            </a:r>
            <a:r>
              <a:rPr lang="en-US" altLang="zh-TW" dirty="0" err="1" smtClean="0">
                <a:ea typeface="新細明體" pitchFamily="18" charset="-120"/>
              </a:rPr>
              <a:t>filesystem</a:t>
            </a:r>
            <a:endParaRPr lang="en-US" altLang="zh-TW" dirty="0" smtClean="0">
              <a:ea typeface="新細明體" pitchFamily="18" charset="-120"/>
            </a:endParaRPr>
          </a:p>
          <a:p>
            <a:pPr lvl="1"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/etc/exports</a:t>
            </a:r>
          </a:p>
          <a:p>
            <a:pPr lvl="2"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White-space separated</a:t>
            </a:r>
          </a:p>
          <a:p>
            <a:pPr lvl="2"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Format: </a:t>
            </a:r>
            <a:r>
              <a:rPr lang="en-US" altLang="zh-TW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新細明體" pitchFamily="18" charset="-120"/>
              </a:rPr>
              <a:t>directory-list</a:t>
            </a:r>
            <a:r>
              <a:rPr lang="en-US" altLang="zh-TW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新細明體" pitchFamily="18" charset="-120"/>
              </a:rPr>
              <a:t>  </a:t>
            </a:r>
            <a:r>
              <a:rPr lang="en-US" altLang="zh-TW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新細明體" pitchFamily="18" charset="-120"/>
              </a:rPr>
              <a:t>options-list</a:t>
            </a:r>
            <a:r>
              <a:rPr lang="en-US" altLang="zh-TW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新細明體" pitchFamily="18" charset="-120"/>
              </a:rPr>
              <a:t>  </a:t>
            </a:r>
            <a:r>
              <a:rPr lang="en-US" altLang="zh-TW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新細明體" pitchFamily="18" charset="-120"/>
              </a:rPr>
              <a:t>client-list</a:t>
            </a:r>
          </a:p>
        </p:txBody>
      </p:sp>
      <p:graphicFrame>
        <p:nvGraphicFramePr>
          <p:cNvPr id="16533" name="Group 149"/>
          <p:cNvGraphicFramePr>
            <a:graphicFrameLocks noGrp="1"/>
          </p:cNvGraphicFramePr>
          <p:nvPr>
            <p:ph sz="half" idx="4294967295"/>
          </p:nvPr>
        </p:nvGraphicFramePr>
        <p:xfrm>
          <a:off x="1219200" y="2963863"/>
          <a:ext cx="7605713" cy="1989139"/>
        </p:xfrm>
        <a:graphic>
          <a:graphicData uri="http://schemas.openxmlformats.org/drawingml/2006/table">
            <a:tbl>
              <a:tblPr/>
              <a:tblGrid>
                <a:gridCol w="2057400"/>
                <a:gridCol w="5548313"/>
              </a:tblGrid>
              <a:tr h="398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Option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Description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-</a:t>
                      </a:r>
                      <a:r>
                        <a:rPr kumimoji="1" lang="en-US" altLang="zh-TW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ro</a:t>
                      </a:r>
                      <a:endParaRPr kumimoji="1" lang="en-US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Exports read-only, default is (read-write)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-</a:t>
                      </a:r>
                      <a:r>
                        <a:rPr kumimoji="1" lang="en-US" altLang="zh-TW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alldirs</a:t>
                      </a:r>
                      <a:endParaRPr kumimoji="1" lang="en-US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Allow any subdirectory to be mounted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-</a:t>
                      </a:r>
                      <a:r>
                        <a:rPr kumimoji="1" lang="en-US" altLang="zh-TW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maproot</a:t>
                      </a: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=user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Maps root to the specified user.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-mapall=user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Maps all UIDs to the specified user.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534" name="Group 150"/>
          <p:cNvGraphicFramePr>
            <a:graphicFrameLocks noGrp="1"/>
          </p:cNvGraphicFramePr>
          <p:nvPr/>
        </p:nvGraphicFramePr>
        <p:xfrm>
          <a:off x="1219200" y="5092700"/>
          <a:ext cx="7620000" cy="1341440"/>
        </p:xfrm>
        <a:graphic>
          <a:graphicData uri="http://schemas.openxmlformats.org/drawingml/2006/table">
            <a:tbl>
              <a:tblPr/>
              <a:tblGrid>
                <a:gridCol w="2057400"/>
                <a:gridCol w="5562600"/>
              </a:tblGrid>
              <a:tr h="3353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Client</a:t>
                      </a:r>
                    </a:p>
                  </a:txBody>
                  <a:tcPr marT="45731" marB="457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Description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  <a:tr h="3353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hostname</a:t>
                      </a:r>
                    </a:p>
                  </a:txBody>
                  <a:tcPr marT="45731" marB="457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Host name (ex: mailgate ccserv)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netgroup</a:t>
                      </a:r>
                    </a:p>
                  </a:txBody>
                  <a:tcPr marT="45731" marB="457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NIS netgroups 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-network -mask</a:t>
                      </a:r>
                    </a:p>
                  </a:txBody>
                  <a:tcPr marT="45731" marB="457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-network 140.113.235.0 -mask 255.255.255.0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mputer Center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0000"/>
      </a:hlink>
      <a:folHlink>
        <a:srgbClr val="C0C0C0"/>
      </a:folHlink>
    </a:clrScheme>
    <a:fontScheme name="Computer Center">
      <a:majorFont>
        <a:latin typeface="Times New Roman"/>
        <a:ea typeface="華康儷粗黑(P)"/>
        <a:cs typeface=""/>
      </a:majorFont>
      <a:minorFont>
        <a:latin typeface="Times New Roman"/>
        <a:ea typeface="華康儷中黑(P)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Computer Center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uter Center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Computer Center</Template>
  <TotalTime>2345</TotalTime>
  <Words>1322</Words>
  <Application>Microsoft Office PowerPoint</Application>
  <PresentationFormat>如螢幕大小 (4:3)</PresentationFormat>
  <Paragraphs>353</Paragraphs>
  <Slides>22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10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22</vt:i4>
      </vt:variant>
    </vt:vector>
  </HeadingPairs>
  <TitlesOfParts>
    <vt:vector size="33" baseType="lpstr">
      <vt:lpstr>Futura Md BT</vt:lpstr>
      <vt:lpstr>華康標楷體(P)</vt:lpstr>
      <vt:lpstr>華康儷中黑(P)</vt:lpstr>
      <vt:lpstr>華康儷粗黑(P)</vt:lpstr>
      <vt:lpstr>新細明體</vt:lpstr>
      <vt:lpstr>Arial</vt:lpstr>
      <vt:lpstr>Times</vt:lpstr>
      <vt:lpstr>Times New Roman</vt:lpstr>
      <vt:lpstr>Verdana</vt:lpstr>
      <vt:lpstr>Wingdings</vt:lpstr>
      <vt:lpstr>Computer Center</vt:lpstr>
      <vt:lpstr>The Network File System</vt:lpstr>
      <vt:lpstr>NFS</vt:lpstr>
      <vt:lpstr>Components of NFS –  mounting protocol (1)</vt:lpstr>
      <vt:lpstr>Components of NFS –  mounting protocol (2)</vt:lpstr>
      <vt:lpstr>Components of NFS –  mounting protocol (3)</vt:lpstr>
      <vt:lpstr>Components of NFS</vt:lpstr>
      <vt:lpstr>Components of NFS –  Server-side NFS (1)</vt:lpstr>
      <vt:lpstr>Components of NFS –  Server-side NFS (2)</vt:lpstr>
      <vt:lpstr>Components of NFS –  Server-side NFS (FreeBSD.1)</vt:lpstr>
      <vt:lpstr>Components of NFS –  Server-side NFS (FreeBSD.2)</vt:lpstr>
      <vt:lpstr>Components of NFS –  Server-side NFS (Linux.1)</vt:lpstr>
      <vt:lpstr>Components of NFS –  Server-side NFS (Linux.2)</vt:lpstr>
      <vt:lpstr>Components of NFS –  Server-side NFS (Linux.3)</vt:lpstr>
      <vt:lpstr>Components of NFS –  Server-side NFS (Solaris.1)</vt:lpstr>
      <vt:lpstr>Components of NFS –  Server-side NFS (Solaris.2)</vt:lpstr>
      <vt:lpstr>Components of NFS –  Server-side NFS (3)</vt:lpstr>
      <vt:lpstr>Components of NFS –  Client-side NFS (1)</vt:lpstr>
      <vt:lpstr>Components of NFS –  Client-side NFS (2)</vt:lpstr>
      <vt:lpstr>Components of NFS –  Client-side NFS (3)</vt:lpstr>
      <vt:lpstr>Components of NFS –  NFS Utilities (1)</vt:lpstr>
      <vt:lpstr>Components of NFS –  NFS Utilities (2)</vt:lpstr>
      <vt:lpstr>NFS in FreeBSD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Network File System</dc:title>
  <dc:creator>Tse-Han Wang</dc:creator>
  <cp:lastModifiedBy>Tse-Han Wang</cp:lastModifiedBy>
  <cp:revision>708</cp:revision>
  <cp:lastPrinted>2017-12-05T09:51:14Z</cp:lastPrinted>
  <dcterms:created xsi:type="dcterms:W3CDTF">1601-01-01T00:00:00Z</dcterms:created>
  <dcterms:modified xsi:type="dcterms:W3CDTF">2018-12-12T14:11:25Z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