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22"/>
  </p:handoutMasterIdLst>
  <p:sldIdLst>
    <p:sldId id="256" r:id="rId2"/>
    <p:sldId id="276" r:id="rId3"/>
    <p:sldId id="257" r:id="rId4"/>
    <p:sldId id="277" r:id="rId5"/>
    <p:sldId id="258" r:id="rId6"/>
    <p:sldId id="259" r:id="rId7"/>
    <p:sldId id="260" r:id="rId8"/>
    <p:sldId id="261" r:id="rId9"/>
    <p:sldId id="279" r:id="rId10"/>
    <p:sldId id="268" r:id="rId11"/>
    <p:sldId id="283" r:id="rId12"/>
    <p:sldId id="282" r:id="rId13"/>
    <p:sldId id="284" r:id="rId14"/>
    <p:sldId id="262" r:id="rId15"/>
    <p:sldId id="270" r:id="rId16"/>
    <p:sldId id="274" r:id="rId17"/>
    <p:sldId id="272" r:id="rId18"/>
    <p:sldId id="273" r:id="rId19"/>
    <p:sldId id="281" r:id="rId20"/>
    <p:sldId id="271" r:id="rId21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2028" y="2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DA5E54-E496-4F4B-85A7-0848A6FE95CA}" type="datetimeFigureOut">
              <a:rPr lang="zh-TW" altLang="en-US" smtClean="0"/>
              <a:t>2018/12/6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701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2028" y="6456701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61C9AF-4718-4CFB-A80A-3C9039F06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9275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</p:spPr>
        <p:txBody>
          <a:bodyPr wrap="none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953801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338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913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8116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4789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294594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5414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7307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674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1075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997120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045464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/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 w="22225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4F9D891C-C325-455E-87E0-9FF2846AAFD1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reebsd.org/doc/en/books/handbook/kernelconfig-config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bsd.org/doc/en/books/handbook/kernelconfig-config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icrokerne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reebsd.org/doc/en/books/handbook/kernelconfig-building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Drivers and the Kernel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Finding the system hardware (1)</a:t>
            </a:r>
            <a:endParaRPr lang="zh-TW" altLang="en-US" dirty="0" smtClean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Before venturing into kernel configuration</a:t>
            </a:r>
          </a:p>
          <a:p>
            <a:pPr lvl="1" eaLnBrk="1" hangingPunct="1"/>
            <a:r>
              <a:rPr lang="en-US" altLang="zh-TW" dirty="0" smtClean="0"/>
              <a:t>Get an inventory of the machine’s hardware</a:t>
            </a:r>
          </a:p>
          <a:p>
            <a:pPr lvl="1" eaLnBrk="1" hangingPunct="1"/>
            <a:r>
              <a:rPr lang="en-US" altLang="zh-TW" dirty="0" smtClean="0"/>
              <a:t>Microsoft's </a:t>
            </a:r>
            <a:r>
              <a:rPr lang="en-US" altLang="zh-TW" b="1" dirty="0" smtClean="0"/>
              <a:t>Device Manager</a:t>
            </a:r>
            <a:r>
              <a:rPr lang="en-US" altLang="zh-TW" dirty="0" smtClean="0"/>
              <a:t> </a:t>
            </a:r>
          </a:p>
          <a:p>
            <a:pPr eaLnBrk="1" hangingPunct="1"/>
            <a:r>
              <a:rPr lang="en-US" altLang="zh-TW" dirty="0" err="1" smtClean="0"/>
              <a:t>dmesg</a:t>
            </a:r>
            <a:r>
              <a:rPr lang="en-US" altLang="zh-TW" dirty="0" smtClean="0"/>
              <a:t> </a:t>
            </a:r>
          </a:p>
          <a:p>
            <a:pPr lvl="1" eaLnBrk="1" hangingPunct="1"/>
            <a:r>
              <a:rPr lang="en-US" altLang="zh-TW" dirty="0" smtClean="0"/>
              <a:t>cat /</a:t>
            </a:r>
            <a:r>
              <a:rPr lang="en-US" altLang="zh-TW" dirty="0" err="1" smtClean="0"/>
              <a:t>var</a:t>
            </a:r>
            <a:r>
              <a:rPr lang="en-US" altLang="zh-TW" dirty="0" smtClean="0"/>
              <a:t>/run/</a:t>
            </a:r>
            <a:r>
              <a:rPr lang="en-US" altLang="zh-TW" dirty="0" err="1" smtClean="0"/>
              <a:t>dmesg.boot</a:t>
            </a:r>
            <a:endParaRPr lang="en-US" altLang="zh-TW" dirty="0" smtClean="0"/>
          </a:p>
          <a:p>
            <a:pPr lvl="1" eaLnBrk="1" hangingPunct="1">
              <a:buFontTx/>
              <a:buNone/>
            </a:pPr>
            <a:endParaRPr lang="en-US" altLang="zh-TW" dirty="0" smtClean="0"/>
          </a:p>
          <a:p>
            <a:pPr lvl="1" eaLnBrk="1" hangingPunct="1">
              <a:buFontTx/>
              <a:buNone/>
            </a:pPr>
            <a:endParaRPr lang="en-US" altLang="zh-TW" dirty="0" smtClean="0"/>
          </a:p>
          <a:p>
            <a:pPr lvl="1" eaLnBrk="1" hangingPunct="1">
              <a:buFontTx/>
              <a:buNone/>
            </a:pPr>
            <a:endParaRPr lang="en-US" altLang="zh-TW" dirty="0" smtClean="0"/>
          </a:p>
        </p:txBody>
      </p:sp>
      <p:sp>
        <p:nvSpPr>
          <p:cNvPr id="4" name="文字方塊 3"/>
          <p:cNvSpPr txBox="1"/>
          <p:nvPr/>
        </p:nvSpPr>
        <p:spPr>
          <a:xfrm>
            <a:off x="1538288" y="3571875"/>
            <a:ext cx="6942137" cy="92392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Arial" charset="0"/>
              </a:rPr>
              <a:t>psm0: &lt;PS/2 Mouse&gt; </a:t>
            </a:r>
            <a:r>
              <a:rPr lang="en-US" altLang="zh-TW" dirty="0" err="1">
                <a:solidFill>
                  <a:schemeClr val="bg1"/>
                </a:solidFill>
                <a:latin typeface="Arial" charset="0"/>
              </a:rPr>
              <a:t>irq</a:t>
            </a:r>
            <a:r>
              <a:rPr lang="en-US" altLang="zh-TW" dirty="0">
                <a:solidFill>
                  <a:schemeClr val="bg1"/>
                </a:solidFill>
                <a:latin typeface="Arial" charset="0"/>
              </a:rPr>
              <a:t> 12 on atkbdc0 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Arial" charset="0"/>
              </a:rPr>
              <a:t>psm0: [GIANT-LOCKED] 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Arial" charset="0"/>
              </a:rPr>
              <a:t>psm0: [ITHREAD] psm0: model Generic PS/2 mouse, device ID 0 </a:t>
            </a:r>
            <a:endParaRPr lang="zh-TW" altLang="en-US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294" name="矩形 2"/>
          <p:cNvSpPr>
            <a:spLocks noChangeArrowheads="1"/>
          </p:cNvSpPr>
          <p:nvPr/>
        </p:nvSpPr>
        <p:spPr bwMode="auto">
          <a:xfrm>
            <a:off x="5586413" y="990600"/>
            <a:ext cx="35575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sym typeface="Wingdings" panose="05000000000000000000" pitchFamily="2" charset="2"/>
              </a:rPr>
              <a:t>Listing devices from M$ windows</a:t>
            </a:r>
            <a:endParaRPr lang="zh-TW" altLang="en-US"/>
          </a:p>
        </p:txBody>
      </p:sp>
      <p:sp>
        <p:nvSpPr>
          <p:cNvPr id="12295" name="矩形 2"/>
          <p:cNvSpPr>
            <a:spLocks noChangeArrowheads="1"/>
          </p:cNvSpPr>
          <p:nvPr/>
        </p:nvSpPr>
        <p:spPr bwMode="auto">
          <a:xfrm>
            <a:off x="5638800" y="2667000"/>
            <a:ext cx="2979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sym typeface="Wingdings" panose="05000000000000000000" pitchFamily="2" charset="2"/>
              </a:rPr>
              <a:t>Listing devices from dmesg</a:t>
            </a:r>
            <a:endParaRPr lang="zh-TW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Finding the system hardware (2)</a:t>
            </a:r>
            <a:endParaRPr lang="zh-TW" altLang="en-US" dirty="0" smtClean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/>
              <a:t>pciconf</a:t>
            </a:r>
            <a:endParaRPr lang="en-US" altLang="zh-TW" dirty="0" smtClean="0"/>
          </a:p>
          <a:p>
            <a:pPr lvl="1" eaLnBrk="1" hangingPunct="1"/>
            <a:r>
              <a:rPr lang="en-US" altLang="zh-TW" dirty="0" err="1" smtClean="0"/>
              <a:t>pciconf</a:t>
            </a:r>
            <a:r>
              <a:rPr lang="en-US" altLang="zh-TW" dirty="0" smtClean="0"/>
              <a:t> -l </a:t>
            </a:r>
          </a:p>
          <a:p>
            <a:pPr marL="0" indent="0" eaLnBrk="1" hangingPunct="1">
              <a:buNone/>
            </a:pPr>
            <a:endParaRPr lang="en-US" altLang="zh-TW" dirty="0" smtClean="0"/>
          </a:p>
        </p:txBody>
      </p:sp>
      <p:sp>
        <p:nvSpPr>
          <p:cNvPr id="12296" name="矩形 2"/>
          <p:cNvSpPr>
            <a:spLocks noChangeArrowheads="1"/>
          </p:cNvSpPr>
          <p:nvPr/>
        </p:nvSpPr>
        <p:spPr bwMode="auto">
          <a:xfrm>
            <a:off x="2971800" y="3694410"/>
            <a:ext cx="34932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 smtClean="0">
                <a:solidFill>
                  <a:srgbClr val="FF0000"/>
                </a:solidFill>
                <a:sym typeface="Wingdings" panose="05000000000000000000" pitchFamily="2" charset="2"/>
              </a:rPr>
              <a:t>May not support by GENERIC…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1533843" y="2362200"/>
            <a:ext cx="7529512" cy="120015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none">
            <a:spAutoFit/>
          </a:bodyPr>
          <a:lstStyle>
            <a:defPPr>
              <a:defRPr lang="zh-TW"/>
            </a:defPPr>
            <a:lvl1pPr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 altLang="zh-TW" dirty="0"/>
              <a:t>ath0@pci0:3:0:0: class=0x020000 card=0x058a1014 chip=0x1014168c </a:t>
            </a:r>
          </a:p>
          <a:p>
            <a:r>
              <a:rPr lang="en-US" altLang="zh-TW" dirty="0"/>
              <a:t>vendor = '</a:t>
            </a:r>
            <a:r>
              <a:rPr lang="en-US" altLang="zh-TW" dirty="0" err="1"/>
              <a:t>Atheros</a:t>
            </a:r>
            <a:r>
              <a:rPr lang="en-US" altLang="zh-TW" dirty="0"/>
              <a:t> Communications Inc.' </a:t>
            </a:r>
          </a:p>
          <a:p>
            <a:r>
              <a:rPr lang="en-US" altLang="zh-TW" dirty="0"/>
              <a:t>device = 'AR5212 </a:t>
            </a:r>
            <a:r>
              <a:rPr lang="en-US" altLang="zh-TW" dirty="0" err="1"/>
              <a:t>Atheros</a:t>
            </a:r>
            <a:r>
              <a:rPr lang="en-US" altLang="zh-TW" dirty="0"/>
              <a:t> AR5212 802.11abg wireless' </a:t>
            </a:r>
          </a:p>
          <a:p>
            <a:r>
              <a:rPr lang="en-US" altLang="zh-TW" dirty="0"/>
              <a:t>class = network subclass = </a:t>
            </a:r>
            <a:r>
              <a:rPr lang="en-US" altLang="zh-TW" dirty="0" err="1"/>
              <a:t>ethernet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818715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Finding the system hardware (3)</a:t>
            </a:r>
            <a:endParaRPr lang="zh-TW" altLang="en-US" dirty="0" smtClean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/>
              <a:t>pciconf</a:t>
            </a:r>
            <a:r>
              <a:rPr lang="en-US" altLang="zh-TW" dirty="0" smtClean="0"/>
              <a:t> &amp; man page </a:t>
            </a:r>
          </a:p>
          <a:p>
            <a:pPr lvl="1" eaLnBrk="1" hangingPunct="1"/>
            <a:r>
              <a:rPr lang="en-US" altLang="zh-TW" dirty="0" smtClean="0"/>
              <a:t>man -k </a:t>
            </a:r>
            <a:r>
              <a:rPr lang="en-US" altLang="zh-TW" i="1" dirty="0" smtClean="0"/>
              <a:t>Atheros</a:t>
            </a:r>
          </a:p>
          <a:p>
            <a:pPr lvl="2" eaLnBrk="1" hangingPunct="1"/>
            <a:r>
              <a:rPr lang="en-US" altLang="zh-TW" dirty="0" smtClean="0"/>
              <a:t>Find drivers from company name</a:t>
            </a:r>
          </a:p>
          <a:p>
            <a:pPr lvl="1" eaLnBrk="1" hangingPunct="1"/>
            <a:r>
              <a:rPr lang="en-US" altLang="zh-TW" dirty="0" err="1" smtClean="0"/>
              <a:t>pciconf</a:t>
            </a:r>
            <a:r>
              <a:rPr lang="en-US" altLang="zh-TW" dirty="0" smtClean="0"/>
              <a:t> -l &amp; man</a:t>
            </a:r>
          </a:p>
          <a:p>
            <a:pPr lvl="2" eaLnBrk="1" hangingPunct="1"/>
            <a:r>
              <a:rPr lang="en-US" altLang="zh-TW" dirty="0" smtClean="0"/>
              <a:t>List all attached devices</a:t>
            </a:r>
          </a:p>
          <a:p>
            <a:pPr lvl="2" eaLnBrk="1" hangingPunct="1"/>
            <a:endParaRPr lang="en-US" altLang="zh-TW" dirty="0"/>
          </a:p>
          <a:p>
            <a:pPr lvl="2" eaLnBrk="1" hangingPunct="1"/>
            <a:endParaRPr lang="en-US" altLang="zh-TW" dirty="0" smtClean="0"/>
          </a:p>
          <a:p>
            <a:pPr lvl="2" eaLnBrk="1" hangingPunct="1"/>
            <a:endParaRPr lang="en-US" altLang="zh-TW" dirty="0"/>
          </a:p>
          <a:p>
            <a:pPr lvl="2" eaLnBrk="1" hangingPunct="1"/>
            <a:endParaRPr lang="en-US" altLang="zh-TW" dirty="0" smtClean="0"/>
          </a:p>
          <a:p>
            <a:pPr lvl="2" eaLnBrk="1" hangingPunct="1"/>
            <a:endParaRPr lang="en-US" altLang="zh-TW" dirty="0" smtClean="0"/>
          </a:p>
          <a:p>
            <a:pPr lvl="2" eaLnBrk="1" hangingPunct="1"/>
            <a:r>
              <a:rPr lang="en-US" altLang="zh-TW" dirty="0" smtClean="0"/>
              <a:t>man </a:t>
            </a:r>
            <a:r>
              <a:rPr lang="en-US" altLang="zh-TW" i="1" dirty="0" smtClean="0"/>
              <a:t>[device]</a:t>
            </a:r>
          </a:p>
          <a:p>
            <a:pPr lvl="3" eaLnBrk="1" hangingPunct="1"/>
            <a:r>
              <a:rPr lang="en-US" altLang="zh-TW" dirty="0" smtClean="0"/>
              <a:t>man </a:t>
            </a:r>
            <a:r>
              <a:rPr lang="en-US" altLang="zh-TW" dirty="0" err="1" smtClean="0"/>
              <a:t>em</a:t>
            </a:r>
            <a:endParaRPr lang="zh-TW" altLang="en-US" dirty="0" smtClean="0"/>
          </a:p>
        </p:txBody>
      </p:sp>
      <p:sp>
        <p:nvSpPr>
          <p:cNvPr id="9" name="文字方塊 8"/>
          <p:cNvSpPr txBox="1"/>
          <p:nvPr/>
        </p:nvSpPr>
        <p:spPr>
          <a:xfrm>
            <a:off x="843844" y="3352800"/>
            <a:ext cx="7919156" cy="1600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none">
            <a:spAutoFit/>
          </a:bodyPr>
          <a:lstStyle>
            <a:defPPr>
              <a:defRPr lang="zh-TW"/>
            </a:defPPr>
            <a:lvl1pPr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 altLang="zh-TW" sz="1400" dirty="0"/>
              <a:t>ehci1@pci0:0:29:7:      class=0x0c0320 card=0x3a3a8086 chip=0x3a3a8086 rev=0x00 </a:t>
            </a:r>
            <a:r>
              <a:rPr lang="en-US" altLang="zh-TW" sz="1400" dirty="0" err="1"/>
              <a:t>hdr</a:t>
            </a:r>
            <a:r>
              <a:rPr lang="en-US" altLang="zh-TW" sz="1400" dirty="0"/>
              <a:t>=0x00</a:t>
            </a:r>
          </a:p>
          <a:p>
            <a:r>
              <a:rPr lang="en-US" altLang="zh-TW" sz="1400" dirty="0"/>
              <a:t>pcib10@pci0:0:30:0:     class=0x060401 card=0x244e8086 chip=0x244e8086 rev=0x90 </a:t>
            </a:r>
            <a:r>
              <a:rPr lang="en-US" altLang="zh-TW" sz="1400" dirty="0" err="1"/>
              <a:t>hdr</a:t>
            </a:r>
            <a:r>
              <a:rPr lang="en-US" altLang="zh-TW" sz="1400" dirty="0"/>
              <a:t>=0x01</a:t>
            </a:r>
          </a:p>
          <a:p>
            <a:r>
              <a:rPr lang="en-US" altLang="zh-TW" sz="1400" dirty="0"/>
              <a:t>isab0@pci0:0:31:0:      class=0x060100 card=0x3a168086 chip=0x3a168086 rev=0x00 </a:t>
            </a:r>
            <a:r>
              <a:rPr lang="en-US" altLang="zh-TW" sz="1400" dirty="0" err="1"/>
              <a:t>hdr</a:t>
            </a:r>
            <a:r>
              <a:rPr lang="en-US" altLang="zh-TW" sz="1400" dirty="0"/>
              <a:t>=0x00</a:t>
            </a:r>
          </a:p>
          <a:p>
            <a:r>
              <a:rPr lang="en-US" altLang="zh-TW" sz="1400" dirty="0"/>
              <a:t>ahci0@pci0:0:31:2:      class=0x010601 card=0x3a228086 chip=0x3a228086 rev=0x00 </a:t>
            </a:r>
            <a:r>
              <a:rPr lang="en-US" altLang="zh-TW" sz="1400" dirty="0" err="1"/>
              <a:t>hdr</a:t>
            </a:r>
            <a:r>
              <a:rPr lang="en-US" altLang="zh-TW" sz="1400" dirty="0"/>
              <a:t>=0x00</a:t>
            </a:r>
          </a:p>
          <a:p>
            <a:r>
              <a:rPr lang="en-US" altLang="zh-TW" sz="1400" dirty="0"/>
              <a:t>none8@pci0:0:31:3:      class=0x0c0500 card=0x3a308086 chip=0x3a308086 rev=0x00 </a:t>
            </a:r>
            <a:r>
              <a:rPr lang="en-US" altLang="zh-TW" sz="1400" dirty="0" err="1"/>
              <a:t>hdr</a:t>
            </a:r>
            <a:r>
              <a:rPr lang="en-US" altLang="zh-TW" sz="1400" dirty="0"/>
              <a:t>=0x00</a:t>
            </a:r>
          </a:p>
          <a:p>
            <a:r>
              <a:rPr lang="en-US" altLang="zh-TW" sz="1400" dirty="0"/>
              <a:t>em0@pci0:3:0:0: class=0x020000 card=0x00008086 chip=0x10d38086 rev=0x00 </a:t>
            </a:r>
            <a:r>
              <a:rPr lang="en-US" altLang="zh-TW" sz="1400" dirty="0" err="1"/>
              <a:t>hdr</a:t>
            </a:r>
            <a:r>
              <a:rPr lang="en-US" altLang="zh-TW" sz="1400" dirty="0"/>
              <a:t>=0x00</a:t>
            </a:r>
          </a:p>
          <a:p>
            <a:r>
              <a:rPr lang="en-US" altLang="zh-TW" sz="1400" dirty="0"/>
              <a:t>em1@pci0:2:0:0: class=0x020000 card=0x00008086 chip=0x10d38086 rev=0x00 </a:t>
            </a:r>
            <a:r>
              <a:rPr lang="en-US" altLang="zh-TW" sz="1400" dirty="0" err="1"/>
              <a:t>hdr</a:t>
            </a:r>
            <a:r>
              <a:rPr lang="en-US" altLang="zh-TW" sz="1400" dirty="0"/>
              <a:t>=0x00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 rotWithShape="1">
          <a:blip r:embed="rId2"/>
          <a:srcRect b="48030"/>
          <a:stretch/>
        </p:blipFill>
        <p:spPr>
          <a:xfrm>
            <a:off x="1400175" y="5657909"/>
            <a:ext cx="6953250" cy="876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7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Finding the system hardware (4)</a:t>
            </a:r>
            <a:endParaRPr lang="zh-TW" altLang="en-US" dirty="0" smtClean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Man page for devices</a:t>
            </a:r>
          </a:p>
          <a:p>
            <a:pPr lvl="1" eaLnBrk="1" hangingPunct="1"/>
            <a:r>
              <a:rPr lang="en-US" altLang="zh-TW" dirty="0" smtClean="0"/>
              <a:t>man </a:t>
            </a:r>
            <a:r>
              <a:rPr lang="en-US" altLang="zh-TW" i="1" dirty="0" smtClean="0"/>
              <a:t>[device]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2"/>
          <a:srcRect r="3555"/>
          <a:stretch/>
        </p:blipFill>
        <p:spPr>
          <a:xfrm>
            <a:off x="609600" y="2362200"/>
            <a:ext cx="845820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68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Building a FreeBSD Kernel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solidFill>
                  <a:srgbClr val="FF0000"/>
                </a:solidFill>
                <a:ea typeface="新細明體" pitchFamily="18" charset="-120"/>
              </a:rPr>
              <a:t>	</a:t>
            </a:r>
            <a:r>
              <a:rPr lang="en-US" altLang="zh-TW" sz="3000" dirty="0">
                <a:ea typeface="新細明體" pitchFamily="18" charset="-120"/>
              </a:rPr>
              <a:t>Configuration file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Each line is a control phrase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Keyword + arguments</a:t>
            </a:r>
          </a:p>
          <a:p>
            <a:pPr lvl="1" eaLnBrk="1" hangingPunct="1"/>
            <a:endParaRPr lang="en-US" altLang="zh-TW" dirty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>
              <a:ea typeface="新細明體" panose="02020500000000000000" pitchFamily="18" charset="-120"/>
            </a:endParaRPr>
          </a:p>
          <a:p>
            <a:pPr marL="57150" indent="0" eaLnBrk="1" hangingPunct="1">
              <a:buNone/>
            </a:pPr>
            <a:endParaRPr lang="en-US" altLang="zh-TW" dirty="0" smtClean="0">
              <a:ea typeface="新細明體" panose="02020500000000000000" pitchFamily="18" charset="-120"/>
            </a:endParaRPr>
          </a:p>
          <a:p>
            <a:pPr marL="57150" indent="0" eaLnBrk="1" hangingPunct="1">
              <a:buNone/>
            </a:pPr>
            <a:endParaRPr lang="en-US" altLang="zh-TW" dirty="0">
              <a:ea typeface="新細明體" panose="02020500000000000000" pitchFamily="18" charset="-120"/>
            </a:endParaRPr>
          </a:p>
          <a:p>
            <a:pPr marL="57150" indent="0" eaLnBrk="1" hangingPunct="1">
              <a:buNone/>
            </a:pPr>
            <a:endParaRPr lang="en-US" altLang="zh-TW" dirty="0" smtClean="0">
              <a:ea typeface="新細明體" panose="02020500000000000000" pitchFamily="18" charset="-120"/>
            </a:endParaRPr>
          </a:p>
          <a:p>
            <a:pPr marL="57150" indent="0" eaLnBrk="1" hangingPunct="1">
              <a:buNone/>
            </a:pPr>
            <a:r>
              <a:rPr lang="en-US" altLang="zh-TW" sz="1800" dirty="0">
                <a:ea typeface="新細明體" panose="02020500000000000000" pitchFamily="18" charset="-120"/>
                <a:hlinkClick r:id="rId2"/>
              </a:rPr>
              <a:t>https://</a:t>
            </a:r>
            <a:r>
              <a:rPr lang="en-US" altLang="zh-TW" sz="1800" dirty="0" smtClean="0">
                <a:ea typeface="新細明體" panose="02020500000000000000" pitchFamily="18" charset="-120"/>
                <a:hlinkClick r:id="rId2"/>
              </a:rPr>
              <a:t>www.freebsd.org/doc/en/books/handbook/kernelconfig-config.html</a:t>
            </a:r>
            <a:endParaRPr lang="en-US" altLang="zh-TW" sz="1800" dirty="0" smtClean="0">
              <a:ea typeface="新細明體" panose="02020500000000000000" pitchFamily="18" charset="-120"/>
            </a:endParaRPr>
          </a:p>
        </p:txBody>
      </p:sp>
      <p:graphicFrame>
        <p:nvGraphicFramePr>
          <p:cNvPr id="15496" name="Group 136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097103329"/>
              </p:ext>
            </p:extLst>
          </p:nvPr>
        </p:nvGraphicFramePr>
        <p:xfrm>
          <a:off x="1039813" y="2224886"/>
          <a:ext cx="7646987" cy="2347114"/>
        </p:xfrm>
        <a:graphic>
          <a:graphicData uri="http://schemas.openxmlformats.org/drawingml/2006/table">
            <a:tbl>
              <a:tblPr/>
              <a:tblGrid>
                <a:gridCol w="1905000"/>
                <a:gridCol w="3505200"/>
                <a:gridCol w="2236787"/>
              </a:tblGrid>
              <a:tr h="334963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Keyword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Function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Example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machine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Sets the machine type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i386 or amd64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cpu</a:t>
                      </a:r>
                    </a:p>
                  </a:txBody>
                  <a:tcPr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Sets the CPU type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I586_CPU or HAMMER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ident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Sets the name of the kernel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SABSD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maxusers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Sets the kernel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’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 table sizes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options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Sets various comiple-time options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INET or INET6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device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Declares devices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fxp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 or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em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50" name="矩形 2"/>
          <p:cNvSpPr>
            <a:spLocks noChangeArrowheads="1"/>
          </p:cNvSpPr>
          <p:nvPr/>
        </p:nvSpPr>
        <p:spPr bwMode="auto">
          <a:xfrm>
            <a:off x="5638800" y="990600"/>
            <a:ext cx="24542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sym typeface="Wingdings" panose="05000000000000000000" pitchFamily="2" charset="2"/>
              </a:rPr>
              <a:t>The explanations on </a:t>
            </a:r>
          </a:p>
          <a:p>
            <a:r>
              <a:rPr lang="en-US" altLang="zh-TW">
                <a:solidFill>
                  <a:srgbClr val="FF0000"/>
                </a:solidFill>
                <a:sym typeface="Wingdings" panose="05000000000000000000" pitchFamily="2" charset="2"/>
              </a:rPr>
              <a:t>options and devices…</a:t>
            </a:r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1433632" y="4648200"/>
            <a:ext cx="5043368" cy="163121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none">
            <a:spAutoFit/>
          </a:bodyPr>
          <a:lstStyle>
            <a:defPPr>
              <a:defRPr lang="zh-TW"/>
            </a:defPPr>
            <a:lvl1pPr>
              <a:defRPr sz="14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 altLang="zh-TW" sz="1200" dirty="0" err="1"/>
              <a:t>cpu</a:t>
            </a:r>
            <a:r>
              <a:rPr lang="en-US" altLang="zh-TW" sz="1200" dirty="0"/>
              <a:t>             I486_CPU</a:t>
            </a:r>
          </a:p>
          <a:p>
            <a:r>
              <a:rPr lang="en-US" altLang="zh-TW" sz="1200" dirty="0" err="1"/>
              <a:t>cpu</a:t>
            </a:r>
            <a:r>
              <a:rPr lang="en-US" altLang="zh-TW" sz="1200" dirty="0"/>
              <a:t>             I586_CPU</a:t>
            </a:r>
          </a:p>
          <a:p>
            <a:r>
              <a:rPr lang="en-US" altLang="zh-TW" sz="1200" dirty="0" err="1"/>
              <a:t>cpu</a:t>
            </a:r>
            <a:r>
              <a:rPr lang="en-US" altLang="zh-TW" sz="1200" dirty="0"/>
              <a:t>             I686_CPU</a:t>
            </a:r>
          </a:p>
          <a:p>
            <a:r>
              <a:rPr lang="en-US" altLang="zh-TW" sz="1200" dirty="0"/>
              <a:t>ident           </a:t>
            </a:r>
            <a:r>
              <a:rPr lang="en-US" altLang="zh-TW" sz="1200" dirty="0" smtClean="0"/>
              <a:t>GENERIC</a:t>
            </a:r>
            <a:endParaRPr lang="en-US" altLang="zh-TW" sz="1200" dirty="0"/>
          </a:p>
          <a:p>
            <a:r>
              <a:rPr lang="en-US" altLang="zh-TW" sz="1200" dirty="0"/>
              <a:t>options         SCHED_ULE               </a:t>
            </a:r>
            <a:r>
              <a:rPr lang="en-US" altLang="zh-TW" sz="1200" dirty="0" smtClean="0"/>
              <a:t># </a:t>
            </a:r>
            <a:r>
              <a:rPr lang="en-US" altLang="zh-TW" sz="1200" dirty="0"/>
              <a:t>ULE scheduler</a:t>
            </a:r>
          </a:p>
          <a:p>
            <a:r>
              <a:rPr lang="en-US" altLang="zh-TW" sz="1200" dirty="0"/>
              <a:t>options         PREEMPTION            </a:t>
            </a:r>
            <a:r>
              <a:rPr lang="en-US" altLang="zh-TW" sz="1200" dirty="0" smtClean="0"/>
              <a:t> # </a:t>
            </a:r>
            <a:r>
              <a:rPr lang="en-US" altLang="zh-TW" sz="1200" dirty="0"/>
              <a:t>Enable kernel thread preemption</a:t>
            </a:r>
          </a:p>
          <a:p>
            <a:r>
              <a:rPr lang="en-US" altLang="zh-TW" sz="1200" dirty="0"/>
              <a:t>options         INET                    </a:t>
            </a:r>
            <a:r>
              <a:rPr lang="en-US" altLang="zh-TW" sz="1200" dirty="0" smtClean="0"/>
              <a:t>        # </a:t>
            </a:r>
            <a:r>
              <a:rPr lang="en-US" altLang="zh-TW" sz="1200" dirty="0" err="1"/>
              <a:t>InterNETworking</a:t>
            </a:r>
            <a:endParaRPr lang="en-US" altLang="zh-TW" sz="1200" dirty="0"/>
          </a:p>
          <a:p>
            <a:r>
              <a:rPr lang="en-US" altLang="zh-TW" sz="1200" dirty="0"/>
              <a:t>device          </a:t>
            </a:r>
            <a:r>
              <a:rPr lang="en-US" altLang="zh-TW" sz="1200" dirty="0" err="1"/>
              <a:t>em</a:t>
            </a:r>
            <a:endParaRPr lang="en-US" altLang="zh-TW" sz="1200" dirty="0"/>
          </a:p>
        </p:txBody>
      </p:sp>
      <p:sp>
        <p:nvSpPr>
          <p:cNvPr id="2" name="文字方塊 1"/>
          <p:cNvSpPr txBox="1"/>
          <p:nvPr/>
        </p:nvSpPr>
        <p:spPr>
          <a:xfrm>
            <a:off x="6479787" y="4795540"/>
            <a:ext cx="2300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i386/</a:t>
            </a:r>
            <a:r>
              <a:rPr lang="en-US" altLang="zh-TW" b="1" dirty="0" err="1" smtClean="0">
                <a:solidFill>
                  <a:srgbClr val="FF0000"/>
                </a:solidFill>
              </a:rPr>
              <a:t>conf</a:t>
            </a:r>
            <a:r>
              <a:rPr lang="en-US" altLang="zh-TW" b="1" dirty="0" smtClean="0">
                <a:solidFill>
                  <a:srgbClr val="FF0000"/>
                </a:solidFill>
              </a:rPr>
              <a:t>/GENERIC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Kernel backup</a:t>
            </a:r>
            <a:endParaRPr lang="zh-TW" altLang="en-US" dirty="0"/>
          </a:p>
        </p:txBody>
      </p:sp>
      <p:sp>
        <p:nvSpPr>
          <p:cNvPr id="1433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Kernel file locations</a:t>
            </a:r>
          </a:p>
          <a:p>
            <a:pPr lvl="1"/>
            <a:r>
              <a:rPr lang="en-US" altLang="zh-TW" dirty="0" smtClean="0"/>
              <a:t>Put in the /boot directory</a:t>
            </a:r>
          </a:p>
          <a:p>
            <a:pPr lvl="1"/>
            <a:r>
              <a:rPr lang="en-US" altLang="zh-TW" dirty="0" smtClean="0"/>
              <a:t>/boot/GENERIC/kernel, /boot/</a:t>
            </a:r>
            <a:r>
              <a:rPr lang="en-US" altLang="zh-TW" dirty="0" err="1" smtClean="0"/>
              <a:t>kernel.old</a:t>
            </a:r>
            <a:r>
              <a:rPr lang="en-US" altLang="zh-TW" dirty="0" smtClean="0"/>
              <a:t>/kernel</a:t>
            </a:r>
          </a:p>
          <a:p>
            <a:pPr lvl="1"/>
            <a:r>
              <a:rPr lang="en-US" altLang="zh-TW" dirty="0" smtClean="0"/>
              <a:t>/</a:t>
            </a:r>
            <a:r>
              <a:rPr lang="en-US" altLang="zh-TW" dirty="0" err="1" smtClean="0"/>
              <a:t>kernel.GENERIC</a:t>
            </a:r>
            <a:r>
              <a:rPr lang="en-US" altLang="zh-TW" dirty="0" smtClean="0"/>
              <a:t>, /</a:t>
            </a:r>
            <a:r>
              <a:rPr lang="en-US" altLang="zh-TW" dirty="0" err="1" smtClean="0"/>
              <a:t>kernel.old</a:t>
            </a:r>
            <a:r>
              <a:rPr lang="en-US" altLang="zh-TW" dirty="0" smtClean="0"/>
              <a:t> (</a:t>
            </a:r>
            <a:r>
              <a:rPr lang="en-US" altLang="zh-TW" dirty="0" err="1" smtClean="0"/>
              <a:t>Freebsd</a:t>
            </a:r>
            <a:r>
              <a:rPr lang="en-US" altLang="zh-TW" dirty="0" smtClean="0"/>
              <a:t> 4.x)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If something goes wrong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ok mode !</a:t>
            </a:r>
          </a:p>
          <a:p>
            <a:pPr lvl="2"/>
            <a:r>
              <a:rPr lang="en-US" altLang="zh-TW" dirty="0" smtClean="0"/>
              <a:t>unload kernel; load </a:t>
            </a:r>
            <a:r>
              <a:rPr lang="en-US" altLang="zh-TW" dirty="0" err="1" smtClean="0"/>
              <a:t>kernel.old</a:t>
            </a:r>
            <a:r>
              <a:rPr lang="en-US" altLang="zh-TW" dirty="0" smtClean="0"/>
              <a:t>/kernel</a:t>
            </a:r>
          </a:p>
          <a:p>
            <a:pPr lvl="2"/>
            <a:r>
              <a:rPr lang="en-US" altLang="zh-TW" dirty="0" smtClean="0"/>
              <a:t>load kernel modules</a:t>
            </a:r>
          </a:p>
          <a:p>
            <a:pPr lvl="1"/>
            <a:r>
              <a:rPr lang="en-US" altLang="zh-TW" dirty="0" smtClean="0"/>
              <a:t>mv /boot/kernel </a:t>
            </a:r>
            <a:r>
              <a:rPr lang="en-US" altLang="zh-TW" i="1" dirty="0" smtClean="0"/>
              <a:t>/boot/</a:t>
            </a:r>
            <a:r>
              <a:rPr lang="en-US" altLang="zh-TW" i="1" dirty="0" err="1" smtClean="0"/>
              <a:t>kernel.bad</a:t>
            </a:r>
            <a:endParaRPr lang="en-US" altLang="zh-TW" i="1" dirty="0" smtClean="0"/>
          </a:p>
          <a:p>
            <a:pPr lvl="1"/>
            <a:endParaRPr lang="en-US" altLang="zh-TW" dirty="0" smtClean="0"/>
          </a:p>
        </p:txBody>
      </p:sp>
      <p:sp>
        <p:nvSpPr>
          <p:cNvPr id="14340" name="矩形 2"/>
          <p:cNvSpPr>
            <a:spLocks noChangeArrowheads="1"/>
          </p:cNvSpPr>
          <p:nvPr/>
        </p:nvSpPr>
        <p:spPr bwMode="auto">
          <a:xfrm>
            <a:off x="4038600" y="343989"/>
            <a:ext cx="38560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Your last chance to prevent module </a:t>
            </a:r>
          </a:p>
          <a:p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missing…to survive!!</a:t>
            </a:r>
            <a:endParaRPr lang="zh-TW" altLang="en-US" dirty="0"/>
          </a:p>
        </p:txBody>
      </p:sp>
      <p:sp>
        <p:nvSpPr>
          <p:cNvPr id="14341" name="矩形 2"/>
          <p:cNvSpPr>
            <a:spLocks noChangeArrowheads="1"/>
          </p:cNvSpPr>
          <p:nvPr/>
        </p:nvSpPr>
        <p:spPr bwMode="auto">
          <a:xfrm>
            <a:off x="4038600" y="1295400"/>
            <a:ext cx="49545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Old kernel is automatically moved to </a:t>
            </a:r>
            <a:r>
              <a:rPr lang="en-US" altLang="zh-TW" dirty="0" err="1">
                <a:solidFill>
                  <a:srgbClr val="FF0000"/>
                </a:solidFill>
                <a:sym typeface="Wingdings" panose="05000000000000000000" pitchFamily="2" charset="2"/>
              </a:rPr>
              <a:t>kernel.old</a:t>
            </a:r>
            <a:endParaRPr lang="en-US" altLang="zh-TW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when you’re making the new kernel</a:t>
            </a:r>
            <a:endParaRPr lang="zh-TW" altLang="en-US" dirty="0"/>
          </a:p>
        </p:txBody>
      </p:sp>
      <p:sp>
        <p:nvSpPr>
          <p:cNvPr id="14342" name="矩形 2"/>
          <p:cNvSpPr>
            <a:spLocks noChangeArrowheads="1"/>
          </p:cNvSpPr>
          <p:nvPr/>
        </p:nvSpPr>
        <p:spPr bwMode="auto">
          <a:xfrm>
            <a:off x="3705225" y="3007043"/>
            <a:ext cx="52879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Or just simply </a:t>
            </a:r>
            <a:r>
              <a:rPr lang="en-US" altLang="zh-TW" dirty="0" err="1">
                <a:solidFill>
                  <a:srgbClr val="FF0000"/>
                </a:solidFill>
                <a:sym typeface="Wingdings" panose="05000000000000000000" pitchFamily="2" charset="2"/>
              </a:rPr>
              <a:t>cp</a:t>
            </a:r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 your GENERIC /boot/kernel first!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Ok mode</a:t>
            </a:r>
            <a:endParaRPr lang="zh-TW" altLang="en-US" dirty="0"/>
          </a:p>
        </p:txBody>
      </p:sp>
      <p:grpSp>
        <p:nvGrpSpPr>
          <p:cNvPr id="3" name="群組 2"/>
          <p:cNvGrpSpPr/>
          <p:nvPr/>
        </p:nvGrpSpPr>
        <p:grpSpPr>
          <a:xfrm>
            <a:off x="758510" y="4876800"/>
            <a:ext cx="8204200" cy="1143000"/>
            <a:chOff x="758510" y="4876800"/>
            <a:chExt cx="8204200" cy="1143000"/>
          </a:xfrm>
        </p:grpSpPr>
        <p:pic>
          <p:nvPicPr>
            <p:cNvPr id="15364" name="圖片 4" descr="load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8510" y="4876800"/>
              <a:ext cx="82042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5365" name="直線單箭頭接點 5"/>
            <p:cNvCxnSpPr>
              <a:cxnSpLocks noChangeShapeType="1"/>
            </p:cNvCxnSpPr>
            <p:nvPr/>
          </p:nvCxnSpPr>
          <p:spPr bwMode="auto">
            <a:xfrm flipH="1">
              <a:off x="2485710" y="5181600"/>
              <a:ext cx="914400" cy="0"/>
            </a:xfrm>
            <a:prstGeom prst="straightConnector1">
              <a:avLst/>
            </a:prstGeom>
            <a:noFill/>
            <a:ln w="38100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cxnSp>
          <p:nvCxnSpPr>
            <p:cNvPr id="15366" name="直線單箭頭接點 6"/>
            <p:cNvCxnSpPr>
              <a:cxnSpLocks noChangeShapeType="1"/>
            </p:cNvCxnSpPr>
            <p:nvPr/>
          </p:nvCxnSpPr>
          <p:spPr bwMode="auto">
            <a:xfrm flipH="1">
              <a:off x="4009710" y="5334000"/>
              <a:ext cx="914400" cy="0"/>
            </a:xfrm>
            <a:prstGeom prst="straightConnector1">
              <a:avLst/>
            </a:prstGeom>
            <a:noFill/>
            <a:ln w="38100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</p:grpSp>
      <p:sp>
        <p:nvSpPr>
          <p:cNvPr id="15367" name="矩形 8"/>
          <p:cNvSpPr>
            <a:spLocks noChangeArrowheads="1"/>
          </p:cNvSpPr>
          <p:nvPr/>
        </p:nvSpPr>
        <p:spPr bwMode="auto">
          <a:xfrm>
            <a:off x="4572000" y="6096000"/>
            <a:ext cx="3994150" cy="369888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sym typeface="Wingdings" panose="05000000000000000000" pitchFamily="2" charset="2"/>
              </a:rPr>
              <a:t>Or “enable modules” in the ok mode..</a:t>
            </a:r>
            <a:endParaRPr lang="zh-TW" altLang="en-US"/>
          </a:p>
        </p:txBody>
      </p:sp>
      <p:grpSp>
        <p:nvGrpSpPr>
          <p:cNvPr id="4" name="群組 3"/>
          <p:cNvGrpSpPr/>
          <p:nvPr/>
        </p:nvGrpSpPr>
        <p:grpSpPr>
          <a:xfrm>
            <a:off x="758510" y="1905000"/>
            <a:ext cx="8236580" cy="2743200"/>
            <a:chOff x="758510" y="1905000"/>
            <a:chExt cx="8236580" cy="2743200"/>
          </a:xfrm>
        </p:grpSpPr>
        <p:pic>
          <p:nvPicPr>
            <p:cNvPr id="9" name="圖片 8"/>
            <p:cNvPicPr>
              <a:picLocks noChangeAspect="1"/>
            </p:cNvPicPr>
            <p:nvPr/>
          </p:nvPicPr>
          <p:blipFill rotWithShape="1">
            <a:blip r:embed="rId3"/>
            <a:srcRect t="27117" b="11865"/>
            <a:stretch/>
          </p:blipFill>
          <p:spPr>
            <a:xfrm>
              <a:off x="758510" y="1905000"/>
              <a:ext cx="8236580" cy="2743200"/>
            </a:xfrm>
            <a:prstGeom prst="rect">
              <a:avLst/>
            </a:prstGeom>
          </p:spPr>
        </p:pic>
        <p:sp>
          <p:nvSpPr>
            <p:cNvPr id="10" name="矩形 9"/>
            <p:cNvSpPr/>
            <p:nvPr/>
          </p:nvSpPr>
          <p:spPr bwMode="auto">
            <a:xfrm>
              <a:off x="1040567" y="2819400"/>
              <a:ext cx="3836233" cy="228600"/>
            </a:xfrm>
            <a:prstGeom prst="rect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Tuning the FreeBSD Kernel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20000" cy="4876800"/>
          </a:xfrm>
        </p:spPr>
        <p:txBody>
          <a:bodyPr/>
          <a:lstStyle/>
          <a:p>
            <a:pPr eaLnBrk="1" hangingPunct="1"/>
            <a:r>
              <a:rPr lang="en-US" altLang="zh-TW" sz="2000" dirty="0" err="1" smtClean="0">
                <a:ea typeface="新細明體" panose="02020500000000000000" pitchFamily="18" charset="-120"/>
              </a:rPr>
              <a:t>sysctl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 command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Dynamically set or get kernel parameters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All changes made by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sysctl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will be lost across reboot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Use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sysctl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to tune the kernel and test it, then recompile the kernel</a:t>
            </a:r>
          </a:p>
          <a:p>
            <a:pPr lvl="1" eaLnBrk="1" hangingPunct="1"/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Format: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	%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sysctl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[options] name[=value] 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…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Ex: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	%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sysctl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-a 		list all kernel variables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	%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sysctl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d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kern.maxfiles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	print the description of the variable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	%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sysctl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kern.maxfiles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	print the value of the variable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	%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sudo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sysctl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kern.maxfiles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=2048</a:t>
            </a:r>
          </a:p>
        </p:txBody>
      </p:sp>
      <p:sp>
        <p:nvSpPr>
          <p:cNvPr id="16389" name="矩形 4"/>
          <p:cNvSpPr>
            <a:spLocks noChangeArrowheads="1"/>
          </p:cNvSpPr>
          <p:nvPr/>
        </p:nvSpPr>
        <p:spPr bwMode="auto">
          <a:xfrm>
            <a:off x="1669256" y="2830512"/>
            <a:ext cx="6262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The other way is to write your settings into /</a:t>
            </a:r>
            <a:r>
              <a:rPr lang="en-US" altLang="zh-TW" dirty="0" err="1">
                <a:solidFill>
                  <a:srgbClr val="FF0000"/>
                </a:solidFill>
                <a:sym typeface="Wingdings" panose="05000000000000000000" pitchFamily="2" charset="2"/>
              </a:rPr>
              <a:t>etc</a:t>
            </a:r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/</a:t>
            </a:r>
            <a:r>
              <a:rPr lang="en-US" altLang="zh-TW" dirty="0" err="1">
                <a:solidFill>
                  <a:srgbClr val="FF0000"/>
                </a:solidFill>
                <a:sym typeface="Wingdings" panose="05000000000000000000" pitchFamily="2" charset="2"/>
              </a:rPr>
              <a:t>sysctl.conf</a:t>
            </a:r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…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Kernel modules </a:t>
            </a:r>
            <a:endParaRPr lang="zh-TW" altLang="en-US" dirty="0"/>
          </a:p>
        </p:txBody>
      </p:sp>
      <p:sp>
        <p:nvSpPr>
          <p:cNvPr id="1741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Kernel module location</a:t>
            </a:r>
          </a:p>
          <a:p>
            <a:pPr lvl="1"/>
            <a:r>
              <a:rPr lang="en-US" altLang="zh-TW" dirty="0" smtClean="0"/>
              <a:t>/boot/kernel/*.</a:t>
            </a:r>
            <a:r>
              <a:rPr lang="en-US" altLang="zh-TW" dirty="0" err="1" smtClean="0"/>
              <a:t>ko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/modules ( FreeBSD 4.x)</a:t>
            </a:r>
          </a:p>
          <a:p>
            <a:r>
              <a:rPr lang="en-US" altLang="zh-TW" dirty="0" err="1" smtClean="0"/>
              <a:t>kldstat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pPr>
              <a:buFont typeface="Wingdings" panose="05000000000000000000" pitchFamily="2" charset="2"/>
              <a:buNone/>
            </a:pPr>
            <a:endParaRPr lang="en-US" altLang="zh-TW" dirty="0" smtClean="0"/>
          </a:p>
          <a:p>
            <a:r>
              <a:rPr lang="en-US" altLang="zh-TW" dirty="0" smtClean="0"/>
              <a:t>Load/unload kernel modules</a:t>
            </a:r>
          </a:p>
          <a:p>
            <a:pPr lvl="1"/>
            <a:r>
              <a:rPr lang="en-US" altLang="zh-TW" dirty="0" err="1" smtClean="0"/>
              <a:t>kldload</a:t>
            </a:r>
            <a:r>
              <a:rPr lang="en-US" altLang="zh-TW" dirty="0" smtClean="0"/>
              <a:t>(8), </a:t>
            </a:r>
            <a:r>
              <a:rPr lang="en-US" altLang="zh-TW" dirty="0" err="1" smtClean="0"/>
              <a:t>kldunload</a:t>
            </a:r>
            <a:r>
              <a:rPr lang="en-US" altLang="zh-TW" dirty="0" smtClean="0"/>
              <a:t>(8)</a:t>
            </a:r>
          </a:p>
          <a:p>
            <a:pPr lvl="2"/>
            <a:r>
              <a:rPr lang="en-US" altLang="zh-TW" dirty="0" smtClean="0"/>
              <a:t>E.g., </a:t>
            </a:r>
            <a:r>
              <a:rPr lang="en-US" altLang="zh-TW" dirty="0" err="1" smtClean="0"/>
              <a:t>kldload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if_fxp</a:t>
            </a:r>
            <a:endParaRPr lang="en-US" altLang="zh-TW" dirty="0" smtClean="0"/>
          </a:p>
          <a:p>
            <a:pPr>
              <a:buFont typeface="Wingdings" panose="05000000000000000000" pitchFamily="2" charset="2"/>
              <a:buNone/>
            </a:pPr>
            <a:endParaRPr lang="en-US" altLang="zh-TW" dirty="0" smtClean="0"/>
          </a:p>
        </p:txBody>
      </p:sp>
      <p:sp>
        <p:nvSpPr>
          <p:cNvPr id="4" name="文字方塊 3"/>
          <p:cNvSpPr txBox="1"/>
          <p:nvPr/>
        </p:nvSpPr>
        <p:spPr>
          <a:xfrm>
            <a:off x="1292225" y="2692400"/>
            <a:ext cx="4924746" cy="2246769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none">
            <a:spAutoFit/>
          </a:bodyPr>
          <a:lstStyle>
            <a:defPPr>
              <a:defRPr lang="zh-TW"/>
            </a:defPPr>
            <a:lvl1pPr>
              <a:defRPr sz="1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 altLang="zh-TW" sz="2000" dirty="0" err="1"/>
              <a:t>zfs</a:t>
            </a:r>
            <a:r>
              <a:rPr lang="en-US" altLang="zh-TW" sz="2000" dirty="0"/>
              <a:t>[/boot/kernel] -</a:t>
            </a:r>
            <a:r>
              <a:rPr lang="en-US" altLang="zh-TW" sz="2000" dirty="0" err="1"/>
              <a:t>chiahung</a:t>
            </a:r>
            <a:r>
              <a:rPr lang="en-US" altLang="zh-TW" sz="2000" dirty="0"/>
              <a:t>- </a:t>
            </a:r>
            <a:r>
              <a:rPr lang="en-US" altLang="zh-TW" sz="2000" dirty="0" err="1"/>
              <a:t>kldstat</a:t>
            </a:r>
            <a:endParaRPr lang="en-US" altLang="zh-TW" sz="2000" dirty="0"/>
          </a:p>
          <a:p>
            <a:r>
              <a:rPr lang="en-US" altLang="zh-TW" sz="2000" dirty="0"/>
              <a:t>Id Refs Address    Size     Name</a:t>
            </a:r>
          </a:p>
          <a:p>
            <a:r>
              <a:rPr lang="en-US" altLang="zh-TW" sz="2000" dirty="0"/>
              <a:t> 1   15 0xc0400000 4abd60   kernel</a:t>
            </a:r>
          </a:p>
          <a:p>
            <a:r>
              <a:rPr lang="en-US" altLang="zh-TW" sz="2000" dirty="0"/>
              <a:t> 2    1 0xc08ac000 13b0fc   </a:t>
            </a:r>
            <a:r>
              <a:rPr lang="en-US" altLang="zh-TW" sz="2000" dirty="0" err="1"/>
              <a:t>zfs.ko</a:t>
            </a:r>
            <a:endParaRPr lang="en-US" altLang="zh-TW" sz="2000" dirty="0"/>
          </a:p>
          <a:p>
            <a:r>
              <a:rPr lang="en-US" altLang="zh-TW" sz="2000" dirty="0"/>
              <a:t> 3    2 0xc09e8000 3d5c     </a:t>
            </a:r>
            <a:r>
              <a:rPr lang="en-US" altLang="zh-TW" sz="2000" dirty="0" err="1"/>
              <a:t>opensolaris.ko</a:t>
            </a:r>
            <a:endParaRPr lang="en-US" altLang="zh-TW" sz="2000" dirty="0"/>
          </a:p>
          <a:p>
            <a:r>
              <a:rPr lang="en-US" altLang="zh-TW" sz="2000" dirty="0"/>
              <a:t> 4    2 0xc09ec000 16b84    </a:t>
            </a:r>
            <a:r>
              <a:rPr lang="en-US" altLang="zh-TW" sz="2000" dirty="0" err="1"/>
              <a:t>krpc.ko</a:t>
            </a:r>
            <a:endParaRPr lang="en-US" altLang="zh-TW" sz="2000" dirty="0"/>
          </a:p>
          <a:p>
            <a:r>
              <a:rPr lang="en-US" altLang="zh-TW" sz="2000" dirty="0"/>
              <a:t> 5    1 0xc0a03000 8c48     </a:t>
            </a:r>
            <a:r>
              <a:rPr lang="en-US" altLang="zh-TW" sz="2000" dirty="0" err="1"/>
              <a:t>if_le.ko</a:t>
            </a:r>
            <a:endParaRPr lang="zh-TW" alt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Procedure of L</a:t>
            </a:r>
            <a:r>
              <a:rPr lang="en-US" altLang="zh-TW" dirty="0" smtClean="0">
                <a:sym typeface="Wingdings" pitchFamily="2" charset="2"/>
              </a:rPr>
              <a:t>oading a Device Module</a:t>
            </a:r>
            <a:endParaRPr lang="zh-TW" altLang="en-US" dirty="0" smtClean="0"/>
          </a:p>
        </p:txBody>
      </p:sp>
      <p:sp>
        <p:nvSpPr>
          <p:cNvPr id="18435" name="內容版面配置區 3"/>
          <p:cNvSpPr>
            <a:spLocks noGrp="1"/>
          </p:cNvSpPr>
          <p:nvPr>
            <p:ph idx="1"/>
          </p:nvPr>
        </p:nvSpPr>
        <p:spPr>
          <a:xfrm>
            <a:off x="990600" y="1447800"/>
            <a:ext cx="8001000" cy="4876800"/>
          </a:xfrm>
        </p:spPr>
        <p:txBody>
          <a:bodyPr/>
          <a:lstStyle/>
          <a:p>
            <a:r>
              <a:rPr lang="en-US" altLang="zh-TW" dirty="0" smtClean="0">
                <a:sym typeface="Wingdings" panose="05000000000000000000" pitchFamily="2" charset="2"/>
              </a:rPr>
              <a:t>Loading a device module</a:t>
            </a:r>
          </a:p>
          <a:p>
            <a:pPr lvl="1">
              <a:buFont typeface="Wingdings" panose="05000000000000000000" pitchFamily="2" charset="2"/>
              <a:buAutoNum type="arabicPeriod"/>
            </a:pPr>
            <a:r>
              <a:rPr lang="en-US" altLang="zh-TW" dirty="0" err="1" smtClean="0">
                <a:sym typeface="Wingdings" panose="05000000000000000000" pitchFamily="2" charset="2"/>
              </a:rPr>
              <a:t>pciconf</a:t>
            </a:r>
            <a:r>
              <a:rPr lang="en-US" altLang="zh-TW" dirty="0" smtClean="0">
                <a:sym typeface="Wingdings" panose="05000000000000000000" pitchFamily="2" charset="2"/>
              </a:rPr>
              <a:t> -l for a device</a:t>
            </a:r>
          </a:p>
          <a:p>
            <a:pPr lvl="1">
              <a:buFont typeface="Wingdings" panose="05000000000000000000" pitchFamily="2" charset="2"/>
              <a:buAutoNum type="arabicPeriod"/>
            </a:pPr>
            <a:r>
              <a:rPr lang="en-US" altLang="zh-TW" dirty="0" smtClean="0"/>
              <a:t>man vendor name for module name in BSD</a:t>
            </a:r>
          </a:p>
          <a:p>
            <a:pPr lvl="1">
              <a:buFont typeface="Wingdings" panose="05000000000000000000" pitchFamily="2" charset="2"/>
              <a:buAutoNum type="arabicPeriod"/>
            </a:pPr>
            <a:r>
              <a:rPr lang="en-US" altLang="zh-TW" dirty="0" smtClean="0"/>
              <a:t>grep the name in /boot/kernel/*.</a:t>
            </a:r>
            <a:r>
              <a:rPr lang="en-US" altLang="zh-TW" dirty="0" err="1" smtClean="0"/>
              <a:t>ko</a:t>
            </a:r>
            <a:endParaRPr lang="en-US" altLang="zh-TW" dirty="0" smtClean="0"/>
          </a:p>
          <a:p>
            <a:pPr lvl="1">
              <a:buFont typeface="Wingdings" panose="05000000000000000000" pitchFamily="2" charset="2"/>
              <a:buAutoNum type="arabicPeriod"/>
            </a:pPr>
            <a:r>
              <a:rPr lang="en-US" altLang="zh-TW" dirty="0" err="1" smtClean="0"/>
              <a:t>kldload</a:t>
            </a:r>
            <a:r>
              <a:rPr lang="en-US" altLang="zh-TW" dirty="0" smtClean="0"/>
              <a:t> [module name]</a:t>
            </a:r>
          </a:p>
          <a:p>
            <a:pPr lvl="1">
              <a:buFont typeface="Wingdings" panose="05000000000000000000" pitchFamily="2" charset="2"/>
              <a:buAutoNum type="arabicPeriod"/>
            </a:pPr>
            <a:r>
              <a:rPr lang="en-US" altLang="zh-TW" dirty="0" smtClean="0"/>
              <a:t>Setup permanently by</a:t>
            </a:r>
          </a:p>
          <a:p>
            <a:pPr lvl="2" indent="-342900">
              <a:buFont typeface="+mj-lt"/>
              <a:buAutoNum type="alphaLcParenR"/>
            </a:pPr>
            <a:r>
              <a:rPr lang="en-US" altLang="zh-TW" b="1" dirty="0" smtClean="0"/>
              <a:t>Recompile the kernel</a:t>
            </a:r>
            <a:r>
              <a:rPr lang="en-US" altLang="zh-TW" dirty="0" smtClean="0"/>
              <a:t> or</a:t>
            </a:r>
          </a:p>
          <a:p>
            <a:pPr lvl="2" indent="-342900">
              <a:buFont typeface="+mj-lt"/>
              <a:buAutoNum type="alphaLcParenR"/>
            </a:pPr>
            <a:r>
              <a:rPr lang="en-US" altLang="zh-TW" b="1" dirty="0" smtClean="0"/>
              <a:t>Add [module name]_enable="YES" in /boot/</a:t>
            </a:r>
            <a:r>
              <a:rPr lang="en-US" altLang="zh-TW" b="1" dirty="0" err="1" smtClean="0"/>
              <a:t>loader.conf</a:t>
            </a:r>
            <a:endParaRPr lang="en-US" altLang="zh-TW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Introduction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UNIX </a:t>
            </a:r>
            <a:r>
              <a:rPr lang="en-US" altLang="zh-TW" sz="3000" dirty="0">
                <a:ea typeface="新細明體" pitchFamily="18" charset="-120"/>
              </a:rPr>
              <a:t>Kernel a</a:t>
            </a:r>
            <a:r>
              <a:rPr lang="en-US" altLang="zh-TW" sz="3000" dirty="0" smtClean="0">
                <a:ea typeface="新細明體" pitchFamily="18" charset="-120"/>
              </a:rPr>
              <a:t>nd Shell</a:t>
            </a:r>
          </a:p>
        </p:txBody>
      </p:sp>
      <p:pic>
        <p:nvPicPr>
          <p:cNvPr id="4099" name="Picture 4" descr="無標題-全彩-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362200"/>
            <a:ext cx="54102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5" descr="無標題-全彩-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20" r="16643"/>
          <a:stretch>
            <a:fillRect/>
          </a:stretch>
        </p:blipFill>
        <p:spPr bwMode="auto">
          <a:xfrm>
            <a:off x="6400800" y="3733800"/>
            <a:ext cx="2201863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01" name="Group 14"/>
          <p:cNvGrpSpPr>
            <a:grpSpLocks/>
          </p:cNvGrpSpPr>
          <p:nvPr/>
        </p:nvGrpSpPr>
        <p:grpSpPr bwMode="auto">
          <a:xfrm>
            <a:off x="4211638" y="4495800"/>
            <a:ext cx="2074862" cy="1600200"/>
            <a:chOff x="2653" y="2832"/>
            <a:chExt cx="1307" cy="1008"/>
          </a:xfrm>
        </p:grpSpPr>
        <p:sp>
          <p:nvSpPr>
            <p:cNvPr id="4103" name="Line 6"/>
            <p:cNvSpPr>
              <a:spLocks noChangeShapeType="1"/>
            </p:cNvSpPr>
            <p:nvPr/>
          </p:nvSpPr>
          <p:spPr bwMode="auto">
            <a:xfrm>
              <a:off x="2784" y="2832"/>
              <a:ext cx="0" cy="672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04" name="Line 7"/>
            <p:cNvSpPr>
              <a:spLocks noChangeShapeType="1"/>
            </p:cNvSpPr>
            <p:nvPr/>
          </p:nvSpPr>
          <p:spPr bwMode="auto">
            <a:xfrm>
              <a:off x="2784" y="3504"/>
              <a:ext cx="1176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05" name="Text Box 8"/>
            <p:cNvSpPr txBox="1">
              <a:spLocks noChangeArrowheads="1"/>
            </p:cNvSpPr>
            <p:nvPr/>
          </p:nvSpPr>
          <p:spPr bwMode="auto">
            <a:xfrm>
              <a:off x="2653" y="3552"/>
              <a:ext cx="85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 b="1" dirty="0">
                  <a:solidFill>
                    <a:schemeClr val="accent2"/>
                  </a:solidFill>
                  <a:latin typeface="Times" panose="02020603050405020304" pitchFamily="18" charset="0"/>
                </a:rPr>
                <a:t>interpret</a:t>
              </a:r>
            </a:p>
          </p:txBody>
        </p:sp>
      </p:grpSp>
      <p:sp>
        <p:nvSpPr>
          <p:cNvPr id="4102" name="橢圓 2"/>
          <p:cNvSpPr>
            <a:spLocks noChangeArrowheads="1"/>
          </p:cNvSpPr>
          <p:nvPr/>
        </p:nvSpPr>
        <p:spPr bwMode="auto">
          <a:xfrm>
            <a:off x="6286500" y="3733800"/>
            <a:ext cx="1866900" cy="533400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Reference </a:t>
            </a:r>
            <a:endParaRPr lang="zh-TW" altLang="en-US" dirty="0"/>
          </a:p>
        </p:txBody>
      </p:sp>
      <p:sp>
        <p:nvSpPr>
          <p:cNvPr id="19459" name="內容版面配置區 2"/>
          <p:cNvSpPr>
            <a:spLocks noGrp="1"/>
          </p:cNvSpPr>
          <p:nvPr>
            <p:ph idx="1"/>
          </p:nvPr>
        </p:nvSpPr>
        <p:spPr>
          <a:xfrm>
            <a:off x="1066800" y="1447800"/>
            <a:ext cx="7772400" cy="4648200"/>
          </a:xfrm>
        </p:spPr>
        <p:txBody>
          <a:bodyPr/>
          <a:lstStyle/>
          <a:p>
            <a:r>
              <a:rPr lang="en-US" altLang="zh-TW" smtClean="0">
                <a:hlinkClick r:id="rId2"/>
              </a:rPr>
              <a:t>http://www.freebsd.org/doc/en/books/handbook/kernelconfig-config.html</a:t>
            </a:r>
            <a:endParaRPr lang="en-US" altLang="zh-TW" smtClean="0"/>
          </a:p>
          <a:p>
            <a:r>
              <a:rPr lang="en-US" altLang="zh-TW" dirty="0" smtClean="0"/>
              <a:t>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src</a:t>
            </a:r>
            <a:r>
              <a:rPr lang="en-US" altLang="zh-TW" dirty="0" smtClean="0"/>
              <a:t>/sys/&lt;ARCH&gt;/</a:t>
            </a:r>
            <a:r>
              <a:rPr lang="en-US" altLang="zh-TW" dirty="0" err="1" smtClean="0"/>
              <a:t>conf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NOTES</a:t>
            </a:r>
          </a:p>
          <a:p>
            <a:pPr lvl="1"/>
            <a:r>
              <a:rPr lang="en-US" altLang="zh-TW" dirty="0" smtClean="0"/>
              <a:t>LINT</a:t>
            </a:r>
          </a:p>
          <a:p>
            <a:pPr lvl="1"/>
            <a:r>
              <a:rPr lang="en-US" altLang="zh-TW" dirty="0" smtClean="0"/>
              <a:t>GENERIC</a:t>
            </a:r>
          </a:p>
        </p:txBody>
      </p:sp>
      <p:sp>
        <p:nvSpPr>
          <p:cNvPr id="19460" name="矩形 4"/>
          <p:cNvSpPr>
            <a:spLocks noChangeArrowheads="1"/>
          </p:cNvSpPr>
          <p:nvPr/>
        </p:nvSpPr>
        <p:spPr bwMode="auto">
          <a:xfrm>
            <a:off x="2819400" y="2667000"/>
            <a:ext cx="5486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fr-FR" altLang="zh-TW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fr-FR" altLang="zh-TW">
                <a:solidFill>
                  <a:srgbClr val="FF0000"/>
                </a:solidFill>
              </a:rPr>
              <a:t>machine dependent kernel configuration notes.</a:t>
            </a:r>
            <a:endParaRPr lang="zh-TW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Roles of Kernel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Components of a UNIX 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User-level programs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Kernel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Hardware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Two roles of kernel (OS)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High-level abstractions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u="sng" smtClean="0">
                <a:ea typeface="新細明體" panose="02020500000000000000" pitchFamily="18" charset="-120"/>
              </a:rPr>
              <a:t>Process managements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Time sharing, memory protect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File system management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Memory management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I/O management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Low-level interface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drivers</a:t>
            </a:r>
          </a:p>
        </p:txBody>
      </p:sp>
      <p:pic>
        <p:nvPicPr>
          <p:cNvPr id="5124" name="Picture 4" descr="img1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30" t="4738" r="30864" b="12340"/>
          <a:stretch>
            <a:fillRect/>
          </a:stretch>
        </p:blipFill>
        <p:spPr bwMode="auto">
          <a:xfrm>
            <a:off x="5486400" y="2057400"/>
            <a:ext cx="3275013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Kernel Types</a:t>
            </a:r>
            <a:endParaRPr lang="zh-TW" altLang="en-US" dirty="0"/>
          </a:p>
        </p:txBody>
      </p:sp>
      <p:pic>
        <p:nvPicPr>
          <p:cNvPr id="6147" name="Picture 4" descr="C:\Users\PhD TA\Desktop\OS-structure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71600"/>
            <a:ext cx="77152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文字方塊 3"/>
          <p:cNvSpPr txBox="1"/>
          <p:nvPr/>
        </p:nvSpPr>
        <p:spPr>
          <a:xfrm>
            <a:off x="2545323" y="6258798"/>
            <a:ext cx="4053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latin typeface="+mj-lt"/>
                <a:hlinkClick r:id="rId3"/>
              </a:rPr>
              <a:t>https://</a:t>
            </a:r>
            <a:r>
              <a:rPr lang="en-US" altLang="zh-TW" dirty="0" smtClean="0">
                <a:latin typeface="+mj-lt"/>
                <a:hlinkClick r:id="rId3"/>
              </a:rPr>
              <a:t>en.wikipedia.org/wiki/Microkernel</a:t>
            </a:r>
            <a:endParaRPr lang="zh-TW" alt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Kernel Types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778000"/>
            <a:ext cx="78486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Two extreme types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b="1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Microkernel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b="1" dirty="0" smtClean="0">
                <a:ea typeface="新細明體" panose="02020500000000000000" pitchFamily="18" charset="-120"/>
              </a:rPr>
              <a:t>Provide only necessarily, compact and small functionalities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b="1" dirty="0" smtClean="0">
                <a:ea typeface="新細明體" panose="02020500000000000000" pitchFamily="18" charset="-120"/>
              </a:rPr>
              <a:t>Other functions is </a:t>
            </a:r>
            <a:r>
              <a:rPr lang="en-US" altLang="zh-TW" sz="1600" b="1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added via well-defined </a:t>
            </a:r>
            <a:r>
              <a:rPr lang="en-US" altLang="zh-TW" sz="1600" b="1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interfaces</a:t>
            </a:r>
            <a:endParaRPr lang="en-US" altLang="zh-TW" sz="1600" b="1" dirty="0" smtClean="0">
              <a:solidFill>
                <a:srgbClr val="FF0000"/>
              </a:solidFill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b="1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Monolithic kernel (</a:t>
            </a:r>
            <a:r>
              <a:rPr lang="zh-TW" altLang="en-US" sz="1800" b="1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龐大的</a:t>
            </a:r>
            <a:r>
              <a:rPr lang="en-US" altLang="zh-TW" sz="1800" b="1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kernel – e.g., UNIX)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b="1" dirty="0" smtClean="0">
                <a:ea typeface="新細明體" panose="02020500000000000000" pitchFamily="18" charset="-120"/>
              </a:rPr>
              <a:t>Whole functionalities in one kernel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Modern OS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Solaris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b="1" u="sng" dirty="0" smtClean="0">
                <a:ea typeface="新細明體" panose="02020500000000000000" pitchFamily="18" charset="-120"/>
              </a:rPr>
              <a:t>Completely modular kernel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b="1" dirty="0" smtClean="0">
                <a:ea typeface="新細明體" panose="02020500000000000000" pitchFamily="18" charset="-120"/>
              </a:rPr>
              <a:t>Load </a:t>
            </a:r>
            <a:r>
              <a:rPr lang="en-US" altLang="zh-TW" sz="1600" b="1" dirty="0" smtClean="0">
                <a:ea typeface="新細明體" panose="02020500000000000000" pitchFamily="18" charset="-120"/>
              </a:rPr>
              <a:t>necessary </a:t>
            </a:r>
            <a:r>
              <a:rPr lang="en-US" altLang="zh-TW" sz="1600" b="1" dirty="0" smtClean="0">
                <a:ea typeface="新細明體" panose="02020500000000000000" pitchFamily="18" charset="-120"/>
              </a:rPr>
              <a:t>module when it is needed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BSD/Linux-derived system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b="1" dirty="0" smtClean="0"/>
              <a:t>Much of the kernel's functionality is contained in modules </a:t>
            </a:r>
          </a:p>
          <a:p>
            <a:pPr lvl="2" eaLnBrk="1" hangingPunct="1">
              <a:lnSpc>
                <a:spcPct val="90000"/>
              </a:lnSpc>
            </a:pPr>
            <a:endParaRPr lang="en-US" altLang="zh-TW" sz="1600" b="1" dirty="0" smtClean="0">
              <a:ea typeface="新細明體" panose="02020500000000000000" pitchFamily="18" charset="-120"/>
            </a:endParaRPr>
          </a:p>
        </p:txBody>
      </p:sp>
      <p:sp>
        <p:nvSpPr>
          <p:cNvPr id="7172" name="弧形箭號 (上彎) 1"/>
          <p:cNvSpPr>
            <a:spLocks noChangeArrowheads="1"/>
          </p:cNvSpPr>
          <p:nvPr/>
        </p:nvSpPr>
        <p:spPr bwMode="auto">
          <a:xfrm rot="-5562744">
            <a:off x="7108032" y="2616994"/>
            <a:ext cx="1154112" cy="533400"/>
          </a:xfrm>
          <a:prstGeom prst="curvedUpArrow">
            <a:avLst>
              <a:gd name="adj1" fmla="val 24993"/>
              <a:gd name="adj2" fmla="val 49995"/>
              <a:gd name="adj3" fmla="val 25000"/>
            </a:avLst>
          </a:prstGeom>
          <a:solidFill>
            <a:schemeClr val="accent1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173" name="矩形 5"/>
          <p:cNvSpPr>
            <a:spLocks noChangeArrowheads="1"/>
          </p:cNvSpPr>
          <p:nvPr/>
        </p:nvSpPr>
        <p:spPr bwMode="auto">
          <a:xfrm>
            <a:off x="3733800" y="0"/>
            <a:ext cx="45704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</a:rPr>
              <a:t>Concept of being </a:t>
            </a:r>
            <a:r>
              <a:rPr lang="en-US" altLang="zh-TW" dirty="0" err="1" smtClean="0">
                <a:solidFill>
                  <a:srgbClr val="FF0000"/>
                </a:solidFill>
                <a:latin typeface="Times" panose="02020603050405020304" pitchFamily="18" charset="0"/>
              </a:rPr>
              <a:t>modulized</a:t>
            </a:r>
            <a:r>
              <a:rPr lang="zh-TW" altLang="en-US" dirty="0" smtClean="0">
                <a:solidFill>
                  <a:srgbClr val="FF0000"/>
                </a:solidFill>
                <a:latin typeface="Times" panose="02020603050405020304" pitchFamily="18" charset="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latin typeface="Times" panose="02020603050405020304" pitchFamily="18" charset="0"/>
              </a:rPr>
              <a:t>… </a:t>
            </a:r>
            <a:endParaRPr lang="en-US" altLang="zh-TW" dirty="0">
              <a:solidFill>
                <a:srgbClr val="FF0000"/>
              </a:solidFill>
              <a:latin typeface="Times" panose="02020603050405020304" pitchFamily="18" charset="0"/>
            </a:endParaRPr>
          </a:p>
          <a:p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</a:rPr>
              <a:t>only provides essential functionalities;</a:t>
            </a:r>
          </a:p>
          <a:p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</a:rPr>
              <a:t>Put other sophisticated functions into user level</a:t>
            </a:r>
          </a:p>
          <a:p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</a:rPr>
              <a:t>e.g</a:t>
            </a:r>
            <a:r>
              <a:rPr lang="en-US" altLang="zh-TW" dirty="0" smtClean="0">
                <a:solidFill>
                  <a:srgbClr val="FF0000"/>
                </a:solidFill>
                <a:latin typeface="Times" panose="02020603050405020304" pitchFamily="18" charset="0"/>
              </a:rPr>
              <a:t>., </a:t>
            </a:r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</a:rPr>
              <a:t>I/O management in the user level</a:t>
            </a:r>
          </a:p>
        </p:txBody>
      </p:sp>
      <p:sp>
        <p:nvSpPr>
          <p:cNvPr id="7174" name="矩形 5"/>
          <p:cNvSpPr>
            <a:spLocks noChangeArrowheads="1"/>
          </p:cNvSpPr>
          <p:nvPr/>
        </p:nvSpPr>
        <p:spPr bwMode="auto">
          <a:xfrm>
            <a:off x="4876800" y="3473450"/>
            <a:ext cx="18970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Times" panose="02020603050405020304" pitchFamily="18" charset="0"/>
              </a:rPr>
              <a:t>More integrated…</a:t>
            </a:r>
          </a:p>
        </p:txBody>
      </p:sp>
      <p:sp>
        <p:nvSpPr>
          <p:cNvPr id="7175" name="矩形 5"/>
          <p:cNvSpPr>
            <a:spLocks noChangeArrowheads="1"/>
          </p:cNvSpPr>
          <p:nvPr/>
        </p:nvSpPr>
        <p:spPr bwMode="auto">
          <a:xfrm>
            <a:off x="3429000" y="1371600"/>
            <a:ext cx="52911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  <a:sym typeface="Wingdings" panose="05000000000000000000" pitchFamily="2" charset="2"/>
              </a:rPr>
              <a:t>increase scalability and less difficult in maintenance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  <a:sym typeface="Wingdings" panose="05000000000000000000" pitchFamily="2" charset="2"/>
              </a:rPr>
              <a:t>How to communicate? 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  <a:sym typeface="Wingdings" panose="05000000000000000000" pitchFamily="2" charset="2"/>
              </a:rPr>
              <a:t>Message passing – less efficient</a:t>
            </a:r>
          </a:p>
        </p:txBody>
      </p:sp>
      <p:sp>
        <p:nvSpPr>
          <p:cNvPr id="7176" name="矩形 8"/>
          <p:cNvSpPr>
            <a:spLocks noChangeArrowheads="1"/>
          </p:cNvSpPr>
          <p:nvPr/>
        </p:nvSpPr>
        <p:spPr bwMode="auto">
          <a:xfrm>
            <a:off x="968829" y="5486400"/>
            <a:ext cx="73533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</a:rPr>
              <a:t>Monolithic kernel developing towards micro kernel (being more </a:t>
            </a:r>
            <a:r>
              <a:rPr lang="en-US" altLang="zh-TW" dirty="0" err="1">
                <a:solidFill>
                  <a:srgbClr val="FF0000"/>
                </a:solidFill>
                <a:latin typeface="Times" panose="02020603050405020304" pitchFamily="18" charset="0"/>
              </a:rPr>
              <a:t>modulized</a:t>
            </a:r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</a:rPr>
              <a:t>), </a:t>
            </a:r>
          </a:p>
          <a:p>
            <a:r>
              <a:rPr lang="en-US" altLang="zh-TW" dirty="0">
                <a:solidFill>
                  <a:srgbClr val="FF0000"/>
                </a:solidFill>
                <a:latin typeface="Times" panose="02020603050405020304" pitchFamily="18" charset="0"/>
              </a:rPr>
              <a:t>but without IPC (message passing)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Kernel related directory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marL="0" indent="0" eaLnBrk="1" hangingPunct="1"/>
            <a:r>
              <a:rPr lang="en-US" altLang="zh-TW" smtClean="0">
                <a:ea typeface="新細明體" panose="02020500000000000000" pitchFamily="18" charset="-120"/>
              </a:rPr>
              <a:t>Build directory and location</a:t>
            </a:r>
          </a:p>
        </p:txBody>
      </p:sp>
      <p:graphicFrame>
        <p:nvGraphicFramePr>
          <p:cNvPr id="11309" name="Group 45"/>
          <p:cNvGraphicFramePr>
            <a:graphicFrameLocks noGrp="1"/>
          </p:cNvGraphicFramePr>
          <p:nvPr>
            <p:ph sz="half" idx="2"/>
          </p:nvPr>
        </p:nvGraphicFramePr>
        <p:xfrm>
          <a:off x="1295400" y="2209800"/>
          <a:ext cx="7239000" cy="2774950"/>
        </p:xfrm>
        <a:graphic>
          <a:graphicData uri="http://schemas.openxmlformats.org/drawingml/2006/table">
            <a:tbl>
              <a:tblPr/>
              <a:tblGrid>
                <a:gridCol w="1447800"/>
                <a:gridCol w="2895600"/>
                <a:gridCol w="2895600"/>
              </a:tblGrid>
              <a:tr h="39687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System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Build Directory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Kernel file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77787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FreeBSD</a:t>
                      </a:r>
                    </a:p>
                  </a:txBody>
                  <a:tcPr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/usr/src/sys</a:t>
                      </a:r>
                    </a:p>
                  </a:txBody>
                  <a:tcPr marT="45702" marB="457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/kernel ( &lt; 4.x)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/boot/kernel/kernel (&gt; 5.x)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787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Red Hat</a:t>
                      </a:r>
                    </a:p>
                  </a:txBody>
                  <a:tcPr marT="45702" marB="4570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/usr/src/linux</a:t>
                      </a:r>
                    </a:p>
                  </a:txBody>
                  <a:tcPr marT="45702" marB="457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/vmlinuz 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/boot/vmlinuz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Solaris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/kernel/unix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SunOS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/usr/kvm/sys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/vmunix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Why configure the kernel?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239000" cy="4267200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The native kernel is </a:t>
            </a:r>
            <a:r>
              <a:rPr lang="en-US" altLang="zh-TW" sz="2000" u="sng" dirty="0" smtClean="0">
                <a:ea typeface="新細明體" panose="02020500000000000000" pitchFamily="18" charset="-120"/>
              </a:rPr>
              <a:t>often big and common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Tailoring kernel to match site situation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Purge unnecessary kernel devices and options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Add functionalities that you want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OS patch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Remedy </a:t>
            </a:r>
            <a:r>
              <a:rPr lang="en-US" altLang="zh-TW" sz="1800" u="sng" dirty="0" smtClean="0">
                <a:ea typeface="新細明體" panose="02020500000000000000" pitchFamily="18" charset="-120"/>
              </a:rPr>
              <a:t>security hole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of kernel implementation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Fine-tune system performance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Such as </a:t>
            </a:r>
            <a:r>
              <a:rPr lang="en-US" altLang="zh-TW" sz="1800" u="sng" dirty="0" smtClean="0">
                <a:ea typeface="新細明體" panose="02020500000000000000" pitchFamily="18" charset="-120"/>
              </a:rPr>
              <a:t>adjusting important system parameters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Adding device drivers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Fast boot time 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Lower memory usage</a:t>
            </a:r>
          </a:p>
        </p:txBody>
      </p:sp>
      <p:sp>
        <p:nvSpPr>
          <p:cNvPr id="9220" name="矩形 4"/>
          <p:cNvSpPr>
            <a:spLocks noChangeArrowheads="1"/>
          </p:cNvSpPr>
          <p:nvPr/>
        </p:nvSpPr>
        <p:spPr bwMode="auto">
          <a:xfrm>
            <a:off x="5407025" y="762000"/>
            <a:ext cx="3479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</a:rPr>
              <a:t>Generic: with various devices…,</a:t>
            </a:r>
          </a:p>
          <a:p>
            <a:r>
              <a:rPr lang="en-US" altLang="zh-TW">
                <a:solidFill>
                  <a:srgbClr val="FF0000"/>
                </a:solidFill>
              </a:rPr>
              <a:t>functions supported</a:t>
            </a:r>
            <a:endParaRPr lang="zh-TW" altLang="en-US"/>
          </a:p>
        </p:txBody>
      </p:sp>
      <p:sp>
        <p:nvSpPr>
          <p:cNvPr id="9221" name="矩形 6"/>
          <p:cNvSpPr>
            <a:spLocks noChangeArrowheads="1"/>
          </p:cNvSpPr>
          <p:nvPr/>
        </p:nvSpPr>
        <p:spPr bwMode="auto">
          <a:xfrm>
            <a:off x="5407025" y="1676400"/>
            <a:ext cx="3386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</a:rPr>
              <a:t>kernel image </a:t>
            </a:r>
            <a:r>
              <a:rPr lang="en-US" altLang="zh-TW">
                <a:solidFill>
                  <a:srgbClr val="FF0000"/>
                </a:solidFill>
                <a:sym typeface="Wingdings" panose="05000000000000000000" pitchFamily="2" charset="2"/>
              </a:rPr>
              <a:t> m</a:t>
            </a:r>
            <a:r>
              <a:rPr lang="en-US" altLang="zh-TW">
                <a:solidFill>
                  <a:srgbClr val="FF0000"/>
                </a:solidFill>
              </a:rPr>
              <a:t>emory usage</a:t>
            </a:r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Building a FreeBSD Kernel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267200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Kernel source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src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/sys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Kernel configuration file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src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/sys/&lt;ARCH&gt;/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conf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GENERIC, LINT (&lt; 4.X)</a:t>
            </a: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GENERIC, </a:t>
            </a:r>
            <a:r>
              <a:rPr lang="en-US" altLang="zh-TW" sz="16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make LINT</a:t>
            </a:r>
            <a:r>
              <a:rPr lang="en-US" altLang="zh-TW" sz="16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under this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dir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( &gt; 5.x)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Steps to build a new kernel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Edit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src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/sys/&lt;ARCH&gt;/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conf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/&lt;KERNCONF&gt;</a:t>
            </a: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For example, save a configuration file named as SABSD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% cd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src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; 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% make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buildkernel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KERNCONF=SABSD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% make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installkernel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KERNCONF=SABSD</a:t>
            </a:r>
          </a:p>
          <a:p>
            <a:pPr eaLnBrk="1" hangingPunct="1"/>
            <a:endParaRPr lang="en-US" altLang="zh-TW" sz="2200" dirty="0">
              <a:ea typeface="新細明體" panose="02020500000000000000" pitchFamily="18" charset="-120"/>
            </a:endParaRPr>
          </a:p>
          <a:p>
            <a:pPr marL="0" indent="0" eaLnBrk="1" hangingPunct="1">
              <a:buNone/>
            </a:pPr>
            <a:r>
              <a:rPr lang="en-US" altLang="zh-TW" sz="1800" dirty="0">
                <a:ea typeface="新細明體" panose="02020500000000000000" pitchFamily="18" charset="-120"/>
                <a:hlinkClick r:id="rId2"/>
              </a:rPr>
              <a:t>https://</a:t>
            </a:r>
            <a:r>
              <a:rPr lang="en-US" altLang="zh-TW" sz="1800" dirty="0" smtClean="0">
                <a:ea typeface="新細明體" panose="02020500000000000000" pitchFamily="18" charset="-120"/>
                <a:hlinkClick r:id="rId2"/>
              </a:rPr>
              <a:t>www.freebsd.org/doc/en/books/handbook/kernelconfig-building.html</a:t>
            </a:r>
            <a:endParaRPr lang="en-US" altLang="zh-TW" sz="1800" dirty="0" smtClean="0">
              <a:ea typeface="新細明體" panose="02020500000000000000" pitchFamily="18" charset="-120"/>
            </a:endParaRPr>
          </a:p>
        </p:txBody>
      </p:sp>
      <p:sp>
        <p:nvSpPr>
          <p:cNvPr id="10244" name="矩形 2"/>
          <p:cNvSpPr>
            <a:spLocks noChangeArrowheads="1"/>
          </p:cNvSpPr>
          <p:nvPr/>
        </p:nvSpPr>
        <p:spPr bwMode="auto">
          <a:xfrm>
            <a:off x="6303962" y="3128963"/>
            <a:ext cx="2611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 To generate LINT file</a:t>
            </a:r>
            <a:endParaRPr lang="zh-TW" altLang="en-US" dirty="0"/>
          </a:p>
        </p:txBody>
      </p:sp>
      <p:sp>
        <p:nvSpPr>
          <p:cNvPr id="10245" name="矩形 4"/>
          <p:cNvSpPr>
            <a:spLocks noChangeArrowheads="1"/>
          </p:cNvSpPr>
          <p:nvPr/>
        </p:nvSpPr>
        <p:spPr bwMode="auto">
          <a:xfrm>
            <a:off x="4306955" y="1374412"/>
            <a:ext cx="457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</a:rPr>
              <a:t>&lt;ARCH&gt; represents one of i386, amd64, ia64, </a:t>
            </a:r>
            <a:r>
              <a:rPr lang="en-US" altLang="zh-TW" dirty="0" err="1">
                <a:solidFill>
                  <a:srgbClr val="FF0000"/>
                </a:solidFill>
              </a:rPr>
              <a:t>powerpc</a:t>
            </a:r>
            <a:r>
              <a:rPr lang="en-US" altLang="zh-TW" dirty="0">
                <a:solidFill>
                  <a:srgbClr val="FF0000"/>
                </a:solidFill>
              </a:rPr>
              <a:t>, sparc64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10248" name="矩形 2"/>
          <p:cNvSpPr>
            <a:spLocks noChangeArrowheads="1"/>
          </p:cNvSpPr>
          <p:nvPr/>
        </p:nvSpPr>
        <p:spPr bwMode="auto">
          <a:xfrm>
            <a:off x="4419600" y="2795541"/>
            <a:ext cx="26685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LINT file: lists all options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To Build a FreeBSD Kernel…</a:t>
            </a:r>
            <a:endParaRPr lang="zh-TW" altLang="en-US" dirty="0"/>
          </a:p>
        </p:txBody>
      </p:sp>
      <p:sp>
        <p:nvSpPr>
          <p:cNvPr id="1126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200" dirty="0" smtClean="0"/>
              <a:t>What to Choose?</a:t>
            </a:r>
          </a:p>
          <a:p>
            <a:r>
              <a:rPr lang="en-US" altLang="zh-TW" sz="2200" dirty="0" smtClean="0"/>
              <a:t>What to Load?</a:t>
            </a:r>
          </a:p>
          <a:p>
            <a:r>
              <a:rPr lang="en-US" altLang="zh-TW" sz="2200" dirty="0" smtClean="0"/>
              <a:t>Option Settings?</a:t>
            </a:r>
          </a:p>
          <a:p>
            <a:r>
              <a:rPr lang="en-US" altLang="zh-TW" sz="2200" dirty="0" smtClean="0"/>
              <a:t>Device Drivers?</a:t>
            </a:r>
            <a:endParaRPr lang="zh-TW" altLang="en-US" sz="22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1236</TotalTime>
  <Words>1001</Words>
  <Application>Microsoft Office PowerPoint</Application>
  <PresentationFormat>如螢幕大小 (4:3)</PresentationFormat>
  <Paragraphs>255</Paragraphs>
  <Slides>20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31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Times</vt:lpstr>
      <vt:lpstr>Times New Roman</vt:lpstr>
      <vt:lpstr>Verdana</vt:lpstr>
      <vt:lpstr>Wingdings</vt:lpstr>
      <vt:lpstr>Computer Center</vt:lpstr>
      <vt:lpstr>Drivers and the Kernel</vt:lpstr>
      <vt:lpstr>Introduction –  UNIX Kernel and Shell</vt:lpstr>
      <vt:lpstr>Roles of Kernel</vt:lpstr>
      <vt:lpstr>Kernel Types</vt:lpstr>
      <vt:lpstr>Kernel Types</vt:lpstr>
      <vt:lpstr>Kernel related directory</vt:lpstr>
      <vt:lpstr>Why configure the kernel?</vt:lpstr>
      <vt:lpstr>Building a FreeBSD Kernel</vt:lpstr>
      <vt:lpstr>To Build a FreeBSD Kernel…</vt:lpstr>
      <vt:lpstr>Finding the system hardware (1)</vt:lpstr>
      <vt:lpstr>Finding the system hardware (2)</vt:lpstr>
      <vt:lpstr>Finding the system hardware (3)</vt:lpstr>
      <vt:lpstr>Finding the system hardware (4)</vt:lpstr>
      <vt:lpstr>Building a FreeBSD Kernel –  Configuration file</vt:lpstr>
      <vt:lpstr>Kernel backup</vt:lpstr>
      <vt:lpstr>Ok mode</vt:lpstr>
      <vt:lpstr>Tuning the FreeBSD Kernel</vt:lpstr>
      <vt:lpstr>Kernel modules </vt:lpstr>
      <vt:lpstr>Procedure of Loading a Device Module</vt:lpstr>
      <vt:lpstr>Reference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Driver and Kernel</dc:title>
  <dc:creator>Tse-Han Wang</dc:creator>
  <cp:keywords/>
  <cp:lastModifiedBy>Tse-Han Wang</cp:lastModifiedBy>
  <cp:revision>334</cp:revision>
  <cp:lastPrinted>2017-11-28T10:01:29Z</cp:lastPrinted>
  <dcterms:created xsi:type="dcterms:W3CDTF">1601-01-01T00:00:00Z</dcterms:created>
  <dcterms:modified xsi:type="dcterms:W3CDTF">2018-12-06T03:41:46Z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