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handoutMasterIdLst>
    <p:handoutMasterId r:id="rId37"/>
  </p:handoutMasterIdLst>
  <p:sldIdLst>
    <p:sldId id="330" r:id="rId2"/>
    <p:sldId id="358" r:id="rId3"/>
    <p:sldId id="361" r:id="rId4"/>
    <p:sldId id="359" r:id="rId5"/>
    <p:sldId id="360" r:id="rId6"/>
    <p:sldId id="340" r:id="rId7"/>
    <p:sldId id="342" r:id="rId8"/>
    <p:sldId id="343" r:id="rId9"/>
    <p:sldId id="344" r:id="rId10"/>
    <p:sldId id="345" r:id="rId11"/>
    <p:sldId id="346" r:id="rId12"/>
    <p:sldId id="368" r:id="rId13"/>
    <p:sldId id="369" r:id="rId14"/>
    <p:sldId id="370" r:id="rId15"/>
    <p:sldId id="371" r:id="rId16"/>
    <p:sldId id="372" r:id="rId17"/>
    <p:sldId id="373" r:id="rId18"/>
    <p:sldId id="374" r:id="rId19"/>
    <p:sldId id="365" r:id="rId20"/>
    <p:sldId id="367" r:id="rId21"/>
    <p:sldId id="362" r:id="rId22"/>
    <p:sldId id="350" r:id="rId23"/>
    <p:sldId id="351" r:id="rId24"/>
    <p:sldId id="352" r:id="rId25"/>
    <p:sldId id="353" r:id="rId26"/>
    <p:sldId id="354" r:id="rId27"/>
    <p:sldId id="355" r:id="rId28"/>
    <p:sldId id="363" r:id="rId29"/>
    <p:sldId id="356" r:id="rId30"/>
    <p:sldId id="357" r:id="rId31"/>
    <p:sldId id="375" r:id="rId32"/>
    <p:sldId id="376" r:id="rId33"/>
    <p:sldId id="364" r:id="rId34"/>
    <p:sldId id="349" r:id="rId3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81" autoAdjust="0"/>
  </p:normalViewPr>
  <p:slideViewPr>
    <p:cSldViewPr>
      <p:cViewPr varScale="1">
        <p:scale>
          <a:sx n="98" d="100"/>
          <a:sy n="98" d="100"/>
        </p:scale>
        <p:origin x="19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C9CC8-444F-4FE4-8D50-BFD574BE1229}" type="datetimeFigureOut">
              <a:rPr lang="zh-TW" altLang="en-US" smtClean="0"/>
              <a:t>2018/12/6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65E59-1D9A-4748-A7C8-7BB8C66715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718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3" y="0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28896"/>
            <a:ext cx="789940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3" y="6456612"/>
            <a:ext cx="4278842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B0E35BBA-9F06-40A1-8526-EDC970363D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6862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35BBA-9F06-40A1-8526-EDC970363DBD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2411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07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675369B-7DA5-4FD9-823A-EB69ECEB0696}" type="slidenum">
              <a:rPr lang="en-US" altLang="zh-TW"/>
              <a:pPr/>
              <a:t>30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3838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FB39089-24DC-4815-9FF5-C5DD2B40E7BC}" type="slidenum">
              <a:rPr lang="en-US" altLang="zh-TW"/>
              <a:pPr/>
              <a:t>34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619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13959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030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65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52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414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22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17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32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47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0381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2688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C1AECFDE-5AC4-4C0A-ABC3-9A7FBCAA995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apache.org/httpd/NameBasedSSLVHostsWithSN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gicert.com/ssl-support/apache-multiple-ssl-certificates-using-sni.htm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freebsd.org/DEFAULT_VERSIONS#SSL_Library_Selection" TargetMode="External"/><Relationship Id="rId2" Type="http://schemas.openxmlformats.org/officeDocument/2006/relationships/hyperlink" Target="http://www.openssl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ca.hinet.net/SSL_download.htm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.nknu.edu.tw/textbook/chap15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acat.idv.tw/tech/sslcert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etsencrypt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Public-key Infrastructure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Certificate (2)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755650" y="1781175"/>
            <a:ext cx="2057400" cy="22098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</a:rPr>
              <a:t>Alice:</a:t>
            </a:r>
          </a:p>
          <a:p>
            <a:pPr eaLnBrk="1" hangingPunct="1">
              <a:buFontTx/>
              <a:buAutoNum type="arabicParenBoth"/>
            </a:pPr>
            <a:r>
              <a:rPr kumimoji="1" lang="en-US" altLang="zh-TW" sz="2000">
                <a:latin typeface="Times New Roman" panose="02020603050405020304" pitchFamily="18" charset="0"/>
              </a:rPr>
              <a:t>Generate </a:t>
            </a:r>
            <a:endParaRPr kumimoji="1" lang="en-US" altLang="zh-TW">
              <a:latin typeface="Times New Roman" panose="02020603050405020304" pitchFamily="18" charset="0"/>
            </a:endParaRPr>
          </a:p>
          <a:p>
            <a:pPr eaLnBrk="1" hangingPunct="1"/>
            <a:r>
              <a:rPr kumimoji="1" lang="en-US" altLang="zh-TW" sz="2000">
                <a:latin typeface="Times New Roman" panose="02020603050405020304" pitchFamily="18" charset="0"/>
              </a:rPr>
              <a:t>	</a:t>
            </a:r>
            <a:r>
              <a:rPr kumimoji="1" lang="en-US" altLang="zh-TW" sz="2000">
                <a:solidFill>
                  <a:srgbClr val="009900"/>
                </a:solidFill>
                <a:latin typeface="Times New Roman" panose="02020603050405020304" pitchFamily="18" charset="0"/>
              </a:rPr>
              <a:t> A</a:t>
            </a:r>
            <a:r>
              <a:rPr kumimoji="1" lang="en-US" altLang="zh-TW" sz="2000" baseline="-25000">
                <a:solidFill>
                  <a:srgbClr val="009900"/>
                </a:solidFill>
                <a:latin typeface="Times New Roman" panose="02020603050405020304" pitchFamily="18" charset="0"/>
              </a:rPr>
              <a:t>pub</a:t>
            </a:r>
            <a:r>
              <a:rPr kumimoji="1" lang="en-US" altLang="zh-TW" sz="2000">
                <a:solidFill>
                  <a:srgbClr val="009900"/>
                </a:solidFill>
                <a:latin typeface="Times New Roman" panose="02020603050405020304" pitchFamily="18" charset="0"/>
              </a:rPr>
              <a:t>, A</a:t>
            </a:r>
            <a:r>
              <a:rPr kumimoji="1" lang="en-US" altLang="zh-TW" sz="2000" baseline="-25000">
                <a:solidFill>
                  <a:srgbClr val="009900"/>
                </a:solidFill>
                <a:latin typeface="Times New Roman" panose="02020603050405020304" pitchFamily="18" charset="0"/>
              </a:rPr>
              <a:t>priv</a:t>
            </a:r>
            <a:endParaRPr kumimoji="1" lang="en-US" altLang="zh-TW" sz="200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6011863" y="1628775"/>
            <a:ext cx="2667000" cy="2438400"/>
          </a:xfrm>
          <a:prstGeom prst="ellipse">
            <a:avLst/>
          </a:prstGeom>
          <a:solidFill>
            <a:srgbClr val="FF99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anose="02020603050405020304" pitchFamily="18" charset="0"/>
              </a:rPr>
              <a:t>CA </a:t>
            </a:r>
            <a:r>
              <a:rPr kumimoji="1" lang="en-US" altLang="zh-TW" sz="2400" i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kumimoji="1" lang="en-US" altLang="zh-TW" sz="2400">
                <a:latin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kumimoji="1" lang="en-US" altLang="zh-TW" sz="2000">
                <a:latin typeface="Times New Roman" panose="02020603050405020304" pitchFamily="18" charset="0"/>
              </a:rPr>
              <a:t>(3) Generate</a:t>
            </a:r>
          </a:p>
          <a:p>
            <a:pPr algn="ctr" eaLnBrk="1" hangingPunct="1"/>
            <a:r>
              <a:rPr kumimoji="1" lang="en-US" altLang="zh-TW" sz="2000">
                <a:solidFill>
                  <a:srgbClr val="009900"/>
                </a:solidFill>
                <a:latin typeface="Times New Roman" panose="02020603050405020304" pitchFamily="18" charset="0"/>
              </a:rPr>
              <a:t>Sig(</a:t>
            </a:r>
            <a:r>
              <a:rPr kumimoji="1" lang="en-US" altLang="zh-TW">
                <a:solidFill>
                  <a:srgbClr val="009900"/>
                </a:solidFill>
                <a:latin typeface="Times New Roman" panose="02020603050405020304" pitchFamily="18" charset="0"/>
              </a:rPr>
              <a:t>X</a:t>
            </a:r>
            <a:r>
              <a:rPr kumimoji="1" lang="en-US" altLang="zh-TW" baseline="-25000">
                <a:solidFill>
                  <a:srgbClr val="009900"/>
                </a:solidFill>
                <a:latin typeface="Times New Roman" panose="02020603050405020304" pitchFamily="18" charset="0"/>
              </a:rPr>
              <a:t>priv</a:t>
            </a:r>
            <a:r>
              <a:rPr kumimoji="1" lang="en-US" altLang="zh-TW">
                <a:solidFill>
                  <a:srgbClr val="009900"/>
                </a:solidFill>
                <a:latin typeface="Times New Roman" panose="02020603050405020304" pitchFamily="18" charset="0"/>
              </a:rPr>
              <a:t>, Alice, A</a:t>
            </a:r>
            <a:r>
              <a:rPr kumimoji="1" lang="en-US" altLang="zh-TW" baseline="-25000">
                <a:solidFill>
                  <a:srgbClr val="009900"/>
                </a:solidFill>
                <a:latin typeface="Times New Roman" panose="02020603050405020304" pitchFamily="18" charset="0"/>
              </a:rPr>
              <a:t>pub</a:t>
            </a:r>
            <a:r>
              <a:rPr kumimoji="1" lang="en-US" altLang="zh-TW">
                <a:solidFill>
                  <a:srgbClr val="009900"/>
                </a:solidFill>
                <a:latin typeface="Times New Roman" panose="02020603050405020304" pitchFamily="18" charset="0"/>
              </a:rPr>
              <a:t>, T</a:t>
            </a:r>
            <a:r>
              <a:rPr kumimoji="1" lang="en-US" altLang="zh-TW" sz="2000">
                <a:solidFill>
                  <a:srgbClr val="00990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hangingPunct="1"/>
            <a:endParaRPr kumimoji="1" lang="en-US" altLang="zh-TW" sz="200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843213" y="25654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zh-TW" alt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916238" y="2060575"/>
            <a:ext cx="26574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>
                <a:latin typeface="Times New Roman" panose="02020603050405020304" pitchFamily="18" charset="0"/>
              </a:rPr>
              <a:t>(2) </a:t>
            </a:r>
            <a:r>
              <a:rPr kumimoji="1" lang="en-US" altLang="zh-TW" sz="2000">
                <a:solidFill>
                  <a:srgbClr val="0000FF"/>
                </a:solidFill>
                <a:latin typeface="Times New Roman" panose="02020603050405020304" pitchFamily="18" charset="0"/>
              </a:rPr>
              <a:t>Alice, A</a:t>
            </a:r>
            <a:r>
              <a:rPr kumimoji="1" lang="en-US" altLang="zh-TW" sz="20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pub</a:t>
            </a:r>
            <a:r>
              <a:rPr kumimoji="1" lang="en-US" altLang="zh-TW" sz="2000">
                <a:solidFill>
                  <a:srgbClr val="0000FF"/>
                </a:solidFill>
                <a:latin typeface="Times New Roman" panose="02020603050405020304" pitchFamily="18" charset="0"/>
              </a:rPr>
              <a:t>, ID proof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>
            <a:off x="2843213" y="32131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zh-TW" alt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916238" y="3284538"/>
            <a:ext cx="30099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>
                <a:latin typeface="Times New Roman" panose="02020603050405020304" pitchFamily="18" charset="0"/>
              </a:rPr>
              <a:t>(4) </a:t>
            </a:r>
            <a:r>
              <a:rPr kumimoji="1" lang="en-US" altLang="zh-TW" sz="2000">
                <a:solidFill>
                  <a:srgbClr val="0000FF"/>
                </a:solidFill>
                <a:latin typeface="Times New Roman" panose="02020603050405020304" pitchFamily="18" charset="0"/>
              </a:rPr>
              <a:t>Sig(X</a:t>
            </a:r>
            <a:r>
              <a:rPr kumimoji="1" lang="en-US" altLang="zh-TW" sz="20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priv</a:t>
            </a:r>
            <a:r>
              <a:rPr kumimoji="1" lang="en-US" altLang="zh-TW" sz="2000">
                <a:solidFill>
                  <a:srgbClr val="0000FF"/>
                </a:solidFill>
                <a:latin typeface="Times New Roman" panose="02020603050405020304" pitchFamily="18" charset="0"/>
              </a:rPr>
              <a:t>, Alice, A</a:t>
            </a:r>
            <a:r>
              <a:rPr kumimoji="1" lang="en-US" altLang="zh-TW" sz="2000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pub</a:t>
            </a:r>
            <a:r>
              <a:rPr kumimoji="1" lang="en-US" altLang="zh-TW" sz="2000">
                <a:solidFill>
                  <a:srgbClr val="0000FF"/>
                </a:solidFill>
                <a:latin typeface="Times New Roman" panose="02020603050405020304" pitchFamily="18" charset="0"/>
              </a:rPr>
              <a:t>, T)</a:t>
            </a:r>
            <a:endParaRPr kumimoji="1" lang="en-US" altLang="zh-TW" sz="24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331913" y="4365625"/>
            <a:ext cx="59309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400">
                <a:latin typeface="Times New Roman" panose="02020603050405020304" pitchFamily="18" charset="0"/>
              </a:rPr>
              <a:t>Cert</a:t>
            </a:r>
            <a:r>
              <a:rPr kumimoji="1" lang="en-US" altLang="zh-TW" sz="2400" baseline="-25000">
                <a:latin typeface="Times New Roman" panose="02020603050405020304" pitchFamily="18" charset="0"/>
              </a:rPr>
              <a:t>A,X</a:t>
            </a:r>
            <a:r>
              <a:rPr kumimoji="1" lang="en-US" altLang="zh-TW" sz="2400">
                <a:latin typeface="Times New Roman" panose="02020603050405020304" pitchFamily="18" charset="0"/>
              </a:rPr>
              <a:t>=[Alice, A</a:t>
            </a:r>
            <a:r>
              <a:rPr kumimoji="1" lang="en-US" altLang="zh-TW" sz="2400" baseline="-25000">
                <a:latin typeface="Times New Roman" panose="02020603050405020304" pitchFamily="18" charset="0"/>
              </a:rPr>
              <a:t>pub</a:t>
            </a:r>
            <a:r>
              <a:rPr kumimoji="1" lang="en-US" altLang="zh-TW" sz="2800">
                <a:latin typeface="Times New Roman" panose="02020603050405020304" pitchFamily="18" charset="0"/>
              </a:rPr>
              <a:t>, </a:t>
            </a:r>
            <a:r>
              <a:rPr kumimoji="1" lang="en-US" altLang="zh-TW" sz="2400">
                <a:latin typeface="Times New Roman" panose="02020603050405020304" pitchFamily="18" charset="0"/>
              </a:rPr>
              <a:t>Sig(X</a:t>
            </a:r>
            <a:r>
              <a:rPr kumimoji="1" lang="en-US" altLang="zh-TW" sz="2400" baseline="-25000">
                <a:latin typeface="Times New Roman" panose="02020603050405020304" pitchFamily="18" charset="0"/>
              </a:rPr>
              <a:t>priv</a:t>
            </a:r>
            <a:r>
              <a:rPr kumimoji="1" lang="en-US" altLang="zh-TW" sz="2400">
                <a:latin typeface="Times New Roman" panose="02020603050405020304" pitchFamily="18" charset="0"/>
              </a:rPr>
              <a:t>, Alice, A</a:t>
            </a:r>
            <a:r>
              <a:rPr kumimoji="1" lang="en-US" altLang="zh-TW" sz="2400" baseline="-25000">
                <a:latin typeface="Times New Roman" panose="02020603050405020304" pitchFamily="18" charset="0"/>
              </a:rPr>
              <a:t>pub</a:t>
            </a:r>
            <a:r>
              <a:rPr kumimoji="1" lang="en-US" altLang="zh-TW" sz="2400">
                <a:latin typeface="Times New Roman" panose="02020603050405020304" pitchFamily="18" charset="0"/>
              </a:rPr>
              <a:t>, T)</a:t>
            </a:r>
            <a:r>
              <a:rPr kumimoji="1" lang="en-US" altLang="zh-TW" sz="2000">
                <a:latin typeface="Times New Roman" panose="02020603050405020304" pitchFamily="18" charset="0"/>
              </a:rPr>
              <a:t>]</a:t>
            </a:r>
            <a:endParaRPr kumimoji="1" lang="en-US" altLang="zh-TW" sz="2400">
              <a:latin typeface="Times New Roman" panose="02020603050405020304" pitchFamily="18" charset="0"/>
            </a:endParaRPr>
          </a:p>
        </p:txBody>
      </p:sp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1295400" y="5181600"/>
            <a:ext cx="38385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eaLnBrk="1" hangingPunct="1">
              <a:defRPr/>
            </a:pPr>
            <a:r>
              <a:rPr kumimoji="1" lang="en-US" altLang="zh-TW" sz="2400" b="1" u="sng" dirty="0">
                <a:solidFill>
                  <a:srgbClr val="ED0F5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Note</a:t>
            </a:r>
            <a:r>
              <a:rPr kumimoji="1" lang="en-US" altLang="zh-TW" sz="2400" dirty="0">
                <a:latin typeface="Times New Roman" pitchFamily="18" charset="0"/>
              </a:rPr>
              <a:t>: CA does not know </a:t>
            </a:r>
            <a:r>
              <a:rPr kumimoji="1" lang="en-US" altLang="zh-TW" sz="2400" i="1" dirty="0" err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kumimoji="1" lang="en-US" altLang="zh-TW" sz="2400" i="1" baseline="-25000" dirty="0" err="1">
                <a:solidFill>
                  <a:srgbClr val="FF0000"/>
                </a:solidFill>
                <a:latin typeface="Times New Roman" pitchFamily="18" charset="0"/>
              </a:rPr>
              <a:t>priv</a:t>
            </a:r>
            <a:endParaRPr kumimoji="1" lang="en-US" altLang="zh-TW" sz="2400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標楷體" pitchFamily="65" charset="-120"/>
              </a:rPr>
              <a:t>Certificate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Guarantee of CA and certificate</a:t>
            </a:r>
          </a:p>
          <a:p>
            <a:pPr lvl="1" eaLnBrk="1" hangingPunct="1"/>
            <a:r>
              <a:rPr lang="en-US" altLang="zh-TW" smtClean="0"/>
              <a:t>Guarantee the public key is of </a:t>
            </a:r>
            <a:r>
              <a:rPr lang="en-US" altLang="zh-TW" i="1" smtClean="0">
                <a:solidFill>
                  <a:srgbClr val="FF0000"/>
                </a:solidFill>
              </a:rPr>
              <a:t>someone</a:t>
            </a:r>
          </a:p>
          <a:p>
            <a:pPr lvl="1" eaLnBrk="1" hangingPunct="1"/>
            <a:r>
              <a:rPr lang="en-US" altLang="zh-TW" i="1" smtClean="0">
                <a:solidFill>
                  <a:srgbClr val="FF0000"/>
                </a:solidFill>
              </a:rPr>
              <a:t>Someone</a:t>
            </a:r>
            <a:r>
              <a:rPr lang="en-US" altLang="zh-TW" smtClean="0"/>
              <a:t> is not guaranteed to be </a:t>
            </a:r>
            <a:r>
              <a:rPr lang="en-US" altLang="zh-TW" i="1" smtClean="0">
                <a:solidFill>
                  <a:srgbClr val="0000FF"/>
                </a:solidFill>
              </a:rPr>
              <a:t>safe</a:t>
            </a:r>
          </a:p>
          <a:p>
            <a:pPr eaLnBrk="1" hangingPunct="1"/>
            <a:r>
              <a:rPr lang="en-US" altLang="zh-TW" smtClean="0"/>
              <a:t>Security of transmitting DATA</a:t>
            </a:r>
            <a:endParaRPr lang="en-US" altLang="zh-TW" smtClean="0">
              <a:latin typeface="標楷體" panose="03000509000000000000" pitchFamily="65" charset="-120"/>
            </a:endParaRPr>
          </a:p>
          <a:p>
            <a:pPr lvl="1" eaLnBrk="1" hangingPunct="1"/>
            <a:r>
              <a:rPr lang="en-US" altLang="zh-TW" smtClean="0"/>
              <a:t>Transmit </a:t>
            </a:r>
            <a:r>
              <a:rPr lang="en-US" altLang="zh-TW" i="1" smtClean="0">
                <a:solidFill>
                  <a:srgbClr val="0000FF"/>
                </a:solidFill>
              </a:rPr>
              <a:t>session key</a:t>
            </a:r>
            <a:r>
              <a:rPr lang="en-US" altLang="zh-TW" smtClean="0"/>
              <a:t> first</a:t>
            </a:r>
          </a:p>
          <a:p>
            <a:pPr lvl="2" eaLnBrk="1" hangingPunct="1"/>
            <a:r>
              <a:rPr lang="en-US" altLang="zh-TW" i="1" smtClean="0">
                <a:solidFill>
                  <a:srgbClr val="009900"/>
                </a:solidFill>
              </a:rPr>
              <a:t>Public-key cryptosystem</a:t>
            </a:r>
          </a:p>
          <a:p>
            <a:pPr lvl="1" eaLnBrk="1" hangingPunct="1"/>
            <a:r>
              <a:rPr lang="en-US" altLang="zh-TW" smtClean="0"/>
              <a:t>Transmit DATA by </a:t>
            </a:r>
            <a:r>
              <a:rPr lang="en-US" altLang="zh-TW" smtClean="0">
                <a:solidFill>
                  <a:srgbClr val="0000FF"/>
                </a:solidFill>
              </a:rPr>
              <a:t>session key</a:t>
            </a:r>
          </a:p>
          <a:p>
            <a:pPr lvl="2" eaLnBrk="1" hangingPunct="1"/>
            <a:r>
              <a:rPr lang="en-US" altLang="zh-TW" i="1" smtClean="0">
                <a:solidFill>
                  <a:srgbClr val="009900"/>
                </a:solidFill>
              </a:rPr>
              <a:t>Symmetric-key cryptosystem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600" dirty="0" smtClean="0"/>
              <a:t>SSL &amp; TLS</a:t>
            </a:r>
            <a:endParaRPr lang="zh-TW" altLang="en-US" sz="3600" dirty="0"/>
          </a:p>
        </p:txBody>
      </p:sp>
      <p:sp>
        <p:nvSpPr>
          <p:cNvPr id="14339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4405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SSL/TLS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SSL/TLS</a:t>
            </a:r>
          </a:p>
          <a:p>
            <a:pPr lvl="1"/>
            <a:r>
              <a:rPr lang="en-US" altLang="zh-TW" dirty="0" smtClean="0"/>
              <a:t>Provide communication security over the Internet</a:t>
            </a:r>
          </a:p>
          <a:p>
            <a:pPr lvl="2"/>
            <a:r>
              <a:rPr lang="en-US" altLang="zh-TW" dirty="0" smtClean="0"/>
              <a:t>Prevent eavesdropping and tampering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Encrypt segments over Transport Layer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SSL: Secure Sockets Layer</a:t>
            </a:r>
          </a:p>
          <a:p>
            <a:pPr marL="0" indent="0">
              <a:buNone/>
            </a:pPr>
            <a:r>
              <a:rPr lang="en-US" altLang="zh-TW" sz="2000" dirty="0" smtClean="0"/>
              <a:t>TLS: Transport Lay Security</a:t>
            </a:r>
          </a:p>
        </p:txBody>
      </p:sp>
    </p:spTree>
    <p:extLst>
      <p:ext uri="{BB962C8B-B14F-4D97-AF65-F5344CB8AC3E}">
        <p14:creationId xmlns:p14="http://schemas.microsoft.com/office/powerpoint/2010/main" val="110859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History – (1)</a:t>
            </a:r>
            <a:endParaRPr lang="zh-TW" altLang="en-US" dirty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953000"/>
          </a:xfrm>
        </p:spPr>
        <p:txBody>
          <a:bodyPr/>
          <a:lstStyle/>
          <a:p>
            <a:r>
              <a:rPr lang="en-US" altLang="zh-TW" dirty="0" smtClean="0"/>
              <a:t>SSL – developed by Netscape</a:t>
            </a:r>
          </a:p>
          <a:p>
            <a:pPr lvl="1"/>
            <a:r>
              <a:rPr lang="en-US" altLang="zh-TW" dirty="0" smtClean="0"/>
              <a:t>SSL 1.0: never publicly released</a:t>
            </a:r>
          </a:p>
          <a:p>
            <a:pPr lvl="1"/>
            <a:r>
              <a:rPr lang="en-US" altLang="zh-TW" dirty="0" smtClean="0"/>
              <a:t>SSL 2.0: released in 1995</a:t>
            </a:r>
          </a:p>
          <a:p>
            <a:pPr lvl="2"/>
            <a:r>
              <a:rPr lang="en-US" altLang="zh-TW" dirty="0" smtClean="0"/>
              <a:t>A number of security flaws</a:t>
            </a:r>
          </a:p>
          <a:p>
            <a:pPr lvl="1"/>
            <a:r>
              <a:rPr lang="en-US" altLang="zh-TW" dirty="0" smtClean="0"/>
              <a:t>SSL 3.0: released in 1996</a:t>
            </a:r>
          </a:p>
          <a:p>
            <a:pPr lvl="2"/>
            <a:r>
              <a:rPr lang="en-US" altLang="zh-TW" dirty="0" smtClean="0"/>
              <a:t>A complete redesign</a:t>
            </a:r>
          </a:p>
          <a:p>
            <a:pPr lvl="2"/>
            <a:r>
              <a:rPr lang="en-US" altLang="zh-TW" dirty="0" smtClean="0"/>
              <a:t>Newer versions of SSL/TLS are based on SSL 3.0</a:t>
            </a:r>
          </a:p>
          <a:p>
            <a:pPr lvl="1"/>
            <a:r>
              <a:rPr lang="en-US" altLang="zh-TW" dirty="0"/>
              <a:t>SSL 2.0 was prohibited in 2011 by RFC 6176, and SSL 3.0 followed in June 2015 by RFC 7568</a:t>
            </a:r>
            <a:endParaRPr lang="en-US" altLang="zh-TW" dirty="0" smtClean="0"/>
          </a:p>
          <a:p>
            <a:r>
              <a:rPr lang="en-US" altLang="zh-TW" dirty="0" smtClean="0"/>
              <a:t>TLS – IETF RFC</a:t>
            </a:r>
          </a:p>
          <a:p>
            <a:pPr lvl="1"/>
            <a:r>
              <a:rPr lang="en-US" altLang="zh-TW" dirty="0" smtClean="0"/>
              <a:t>TLS 1.0 (SSL 3.1): RFC 2246 in 1999.</a:t>
            </a:r>
          </a:p>
          <a:p>
            <a:pPr lvl="2"/>
            <a:r>
              <a:rPr lang="en-US" altLang="zh-TW" dirty="0" smtClean="0"/>
              <a:t>Backward compatible to SSL 3.0</a:t>
            </a:r>
          </a:p>
          <a:p>
            <a:pPr lvl="2"/>
            <a:r>
              <a:rPr lang="en-US" altLang="zh-TW" dirty="0" smtClean="0"/>
              <a:t>CBC vulnerability discovered in 2002</a:t>
            </a:r>
            <a:endParaRPr lang="zh-TW" alt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479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History – (2)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TLS – IETF RFC</a:t>
            </a:r>
          </a:p>
          <a:p>
            <a:pPr lvl="1"/>
            <a:r>
              <a:rPr lang="en-US" altLang="zh-TW" dirty="0" smtClean="0"/>
              <a:t>TLS 1.1 (SSL 3.2): RFC 4346 in 2006</a:t>
            </a:r>
          </a:p>
          <a:p>
            <a:pPr lvl="2"/>
            <a:r>
              <a:rPr lang="en-US" altLang="zh-TW" dirty="0" smtClean="0"/>
              <a:t>Prevent CBC attacks</a:t>
            </a:r>
          </a:p>
          <a:p>
            <a:pPr lvl="1"/>
            <a:r>
              <a:rPr lang="en-US" altLang="zh-TW" dirty="0" smtClean="0"/>
              <a:t>TLS 1.2 (SSL 3.3): RFC 5246 in 2008</a:t>
            </a:r>
          </a:p>
          <a:p>
            <a:pPr lvl="2"/>
            <a:r>
              <a:rPr lang="en-US" altLang="zh-TW" dirty="0" smtClean="0"/>
              <a:t>Enhance security strength</a:t>
            </a:r>
          </a:p>
          <a:p>
            <a:pPr lvl="2"/>
            <a:r>
              <a:rPr lang="en-US" altLang="zh-TW" dirty="0" smtClean="0"/>
              <a:t>Introduce new cryptographic algorithms</a:t>
            </a:r>
          </a:p>
          <a:p>
            <a:pPr lvl="1"/>
            <a:r>
              <a:rPr lang="en-US" altLang="zh-TW" dirty="0"/>
              <a:t>TLS 1.3: RFC 8446 in </a:t>
            </a:r>
            <a:r>
              <a:rPr lang="en-US" altLang="zh-TW" dirty="0" smtClean="0"/>
              <a:t>2018</a:t>
            </a:r>
          </a:p>
          <a:p>
            <a:pPr lvl="2"/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04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SSL/TLS Negotiation</a:t>
            </a:r>
            <a:endParaRPr lang="zh-TW" altLang="en-US" dirty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(C) </a:t>
            </a:r>
            <a:r>
              <a:rPr lang="en-US" altLang="zh-TW" dirty="0" smtClean="0">
                <a:solidFill>
                  <a:srgbClr val="FF0000"/>
                </a:solidFill>
              </a:rPr>
              <a:t>Request</a:t>
            </a:r>
            <a:r>
              <a:rPr lang="en-US" altLang="zh-TW" dirty="0" smtClean="0"/>
              <a:t> a secure connection, and present a list</a:t>
            </a:r>
            <a:br>
              <a:rPr lang="en-US" altLang="zh-TW" dirty="0" smtClean="0"/>
            </a:br>
            <a:r>
              <a:rPr lang="en-US" altLang="zh-TW" dirty="0" smtClean="0"/>
              <a:t>      of supported ciphers and hash functions</a:t>
            </a:r>
          </a:p>
          <a:p>
            <a:r>
              <a:rPr lang="en-US" altLang="zh-TW" dirty="0" smtClean="0"/>
              <a:t>(S) Select </a:t>
            </a:r>
            <a:r>
              <a:rPr lang="en-US" altLang="zh-TW" dirty="0" smtClean="0">
                <a:solidFill>
                  <a:srgbClr val="FF0000"/>
                </a:solidFill>
              </a:rPr>
              <a:t>common cipher and hash function</a:t>
            </a:r>
            <a:r>
              <a:rPr lang="en-US" altLang="zh-TW" dirty="0" smtClean="0"/>
              <a:t>, and</a:t>
            </a:r>
            <a:br>
              <a:rPr lang="en-US" altLang="zh-TW" dirty="0" smtClean="0"/>
            </a:br>
            <a:r>
              <a:rPr lang="en-US" altLang="zh-TW" dirty="0" smtClean="0"/>
              <a:t>      send back with server’s </a:t>
            </a:r>
            <a:r>
              <a:rPr lang="en-US" altLang="zh-TW" dirty="0" smtClean="0">
                <a:solidFill>
                  <a:srgbClr val="FF0000"/>
                </a:solidFill>
              </a:rPr>
              <a:t>digital certificate</a:t>
            </a:r>
          </a:p>
          <a:p>
            <a:r>
              <a:rPr lang="en-US" altLang="zh-TW" dirty="0" smtClean="0"/>
              <a:t>(C) Confirm the validity of the certificate</a:t>
            </a:r>
          </a:p>
          <a:p>
            <a:r>
              <a:rPr lang="en-US" altLang="zh-TW" dirty="0" smtClean="0"/>
              <a:t>(C) Encrypt a </a:t>
            </a:r>
            <a:r>
              <a:rPr lang="en-US" altLang="zh-TW" dirty="0" smtClean="0">
                <a:solidFill>
                  <a:srgbClr val="FF0000"/>
                </a:solidFill>
              </a:rPr>
              <a:t>random number </a:t>
            </a:r>
            <a:r>
              <a:rPr lang="en-US" altLang="zh-TW" dirty="0" smtClean="0"/>
              <a:t>with server’s public</a:t>
            </a:r>
            <a:br>
              <a:rPr lang="en-US" altLang="zh-TW" dirty="0" smtClean="0"/>
            </a:br>
            <a:r>
              <a:rPr lang="en-US" altLang="zh-TW" dirty="0" smtClean="0"/>
              <a:t>      key, and send it to server</a:t>
            </a:r>
          </a:p>
          <a:p>
            <a:r>
              <a:rPr lang="en-US" altLang="zh-TW" dirty="0" smtClean="0"/>
              <a:t>(C/S) Generate session key(s) from the random</a:t>
            </a:r>
            <a:br>
              <a:rPr lang="en-US" altLang="zh-TW" dirty="0" smtClean="0"/>
            </a:br>
            <a:r>
              <a:rPr lang="en-US" altLang="zh-TW" dirty="0" smtClean="0"/>
              <a:t>          number</a:t>
            </a:r>
          </a:p>
          <a:p>
            <a:pPr marL="0" indent="0">
              <a:buNone/>
            </a:pPr>
            <a:r>
              <a:rPr lang="en-US" altLang="zh-TW" dirty="0" smtClean="0"/>
              <a:t>C: Client / S: Server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294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SSL/TLS Applications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Implemented on top of Transport Layer protocols</a:t>
            </a:r>
          </a:p>
          <a:p>
            <a:pPr lvl="1"/>
            <a:r>
              <a:rPr lang="en-US" altLang="zh-TW" dirty="0" smtClean="0"/>
              <a:t>TCP</a:t>
            </a:r>
          </a:p>
          <a:p>
            <a:pPr lvl="1"/>
            <a:r>
              <a:rPr lang="en-US" altLang="zh-TW" dirty="0" smtClean="0"/>
              <a:t>UDP (DTLS)</a:t>
            </a:r>
          </a:p>
          <a:p>
            <a:r>
              <a:rPr lang="en-US" altLang="zh-TW" dirty="0" smtClean="0"/>
              <a:t>Protect application-specific protocols</a:t>
            </a:r>
          </a:p>
          <a:p>
            <a:pPr lvl="1"/>
            <a:r>
              <a:rPr lang="en-US" altLang="zh-TW" dirty="0" smtClean="0"/>
              <a:t>HTTP, FTP, SMTP, NNTP, …</a:t>
            </a:r>
          </a:p>
          <a:p>
            <a:pPr lvl="1"/>
            <a:r>
              <a:rPr lang="en-US" altLang="zh-TW" dirty="0" smtClean="0"/>
              <a:t>VPN (</a:t>
            </a:r>
            <a:r>
              <a:rPr lang="en-US" altLang="zh-TW" dirty="0" err="1" smtClean="0"/>
              <a:t>OpenVPN</a:t>
            </a:r>
            <a:r>
              <a:rPr lang="en-US" altLang="zh-TW" dirty="0" smtClean="0"/>
              <a:t>), SIP, VoIP</a:t>
            </a:r>
          </a:p>
          <a:p>
            <a:r>
              <a:rPr lang="en-US" altLang="zh-TW" dirty="0" smtClean="0"/>
              <a:t>Activate SSL/TLS connection</a:t>
            </a:r>
          </a:p>
          <a:p>
            <a:pPr lvl="1"/>
            <a:r>
              <a:rPr lang="en-US" altLang="zh-TW" dirty="0" smtClean="0"/>
              <a:t>Use a different port number (https/433, </a:t>
            </a:r>
            <a:r>
              <a:rPr lang="en-US" altLang="zh-TW" dirty="0" err="1" smtClean="0"/>
              <a:t>smtps</a:t>
            </a:r>
            <a:r>
              <a:rPr lang="en-US" altLang="zh-TW" dirty="0" smtClean="0"/>
              <a:t>/465)</a:t>
            </a:r>
          </a:p>
          <a:p>
            <a:pPr lvl="1"/>
            <a:r>
              <a:rPr lang="en-US" altLang="zh-TW" dirty="0" smtClean="0"/>
              <a:t>Use a protocol specific mechanism (STARTTLS)</a:t>
            </a: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00737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Support for Named-based </a:t>
            </a:r>
            <a:r>
              <a:rPr lang="en-US" altLang="zh-TW" dirty="0"/>
              <a:t>V</a:t>
            </a:r>
            <a:r>
              <a:rPr lang="en-US" altLang="zh-TW" dirty="0" smtClean="0"/>
              <a:t>irtual </a:t>
            </a:r>
            <a:r>
              <a:rPr lang="en-US" altLang="zh-TW" dirty="0"/>
              <a:t>S</a:t>
            </a:r>
            <a:r>
              <a:rPr lang="en-US" altLang="zh-TW" dirty="0" smtClean="0"/>
              <a:t>ervers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smtClean="0"/>
              <a:t>All virtual servers belong to the same domain</a:t>
            </a:r>
          </a:p>
          <a:p>
            <a:pPr lvl="1"/>
            <a:r>
              <a:rPr lang="en-US" altLang="zh-TW" dirty="0" smtClean="0"/>
              <a:t>Wildcard certificate</a:t>
            </a:r>
          </a:p>
          <a:p>
            <a:pPr lvl="1"/>
            <a:r>
              <a:rPr lang="en-US" altLang="zh-TW" dirty="0" smtClean="0"/>
              <a:t>Add all virtual host names in </a:t>
            </a:r>
            <a:r>
              <a:rPr lang="en-US" altLang="zh-TW" dirty="0" err="1" smtClean="0"/>
              <a:t>subjectAltName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Disadvantages</a:t>
            </a:r>
          </a:p>
          <a:p>
            <a:pPr lvl="2"/>
            <a:r>
              <a:rPr lang="en-US" altLang="zh-TW" dirty="0" smtClean="0"/>
              <a:t>Certificate needs reissuing whenever adding a new virtual server</a:t>
            </a:r>
          </a:p>
          <a:p>
            <a:pPr lvl="2"/>
            <a:r>
              <a:rPr lang="en-US" altLang="zh-TW" dirty="0" smtClean="0"/>
              <a:t>Cannot support named-based virtual hosts for web service</a:t>
            </a:r>
          </a:p>
          <a:p>
            <a:pPr lvl="2"/>
            <a:endParaRPr lang="en-US" altLang="zh-TW" dirty="0" smtClean="0"/>
          </a:p>
          <a:p>
            <a:r>
              <a:rPr lang="en-US" altLang="zh-TW" dirty="0" smtClean="0"/>
              <a:t>Server Name Indication (SNI)</a:t>
            </a:r>
          </a:p>
          <a:p>
            <a:pPr lvl="1"/>
            <a:r>
              <a:rPr lang="en-US" altLang="zh-TW" dirty="0" smtClean="0"/>
              <a:t>RFC 4366</a:t>
            </a:r>
          </a:p>
          <a:p>
            <a:pPr lvl="1"/>
            <a:r>
              <a:rPr lang="en-US" altLang="zh-TW" sz="1800" dirty="0" smtClean="0">
                <a:hlinkClick r:id="rId3"/>
              </a:rPr>
              <a:t>http://wiki.apache.org/httpd/NameBasedSSLVHostsWithSNI</a:t>
            </a:r>
            <a:endParaRPr lang="en-US" altLang="zh-TW" sz="1800" dirty="0" smtClean="0"/>
          </a:p>
          <a:p>
            <a:pPr lvl="1"/>
            <a:r>
              <a:rPr lang="en-US" altLang="zh-TW" dirty="0" smtClean="0"/>
              <a:t>The client browser must also support SNI</a:t>
            </a:r>
          </a:p>
          <a:p>
            <a:pPr lvl="1"/>
            <a:r>
              <a:rPr lang="en-US" altLang="zh-TW" sz="1800" dirty="0">
                <a:hlinkClick r:id="rId4"/>
              </a:rPr>
              <a:t>https://www.digicert.com/ssl-support/apache-multiple-ssl-certificates-using-sni.htm</a:t>
            </a:r>
            <a:endParaRPr lang="en-US" altLang="zh-TW" sz="1800" dirty="0"/>
          </a:p>
          <a:p>
            <a:pPr lvl="1"/>
            <a:endParaRPr lang="en-US" altLang="zh-TW" dirty="0" smtClean="0"/>
          </a:p>
          <a:p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4572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OpenSSL</a:t>
            </a:r>
            <a:endParaRPr lang="zh-TW" altLang="en-US" dirty="0"/>
          </a:p>
        </p:txBody>
      </p:sp>
      <p:sp>
        <p:nvSpPr>
          <p:cNvPr id="14339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Public-key Infrastructure</a:t>
            </a:r>
            <a:endParaRPr lang="zh-TW" altLang="en-US" dirty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A set of hardware, software, people, policies, and procedures.</a:t>
            </a:r>
          </a:p>
          <a:p>
            <a:r>
              <a:rPr lang="en-US" altLang="zh-TW" smtClean="0"/>
              <a:t>To create, manage, distribute, use, store, and revoke digital certificates.</a:t>
            </a:r>
          </a:p>
          <a:p>
            <a:endParaRPr lang="en-US" altLang="zh-TW" smtClean="0"/>
          </a:p>
          <a:p>
            <a:r>
              <a:rPr lang="en-US" altLang="zh-TW" smtClean="0"/>
              <a:t>Encryption, authentication, signature</a:t>
            </a:r>
          </a:p>
          <a:p>
            <a:r>
              <a:rPr lang="en-US" altLang="zh-TW" smtClean="0"/>
              <a:t>Bootstrapping secure communication protocols.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OpenSSL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hlinkClick r:id="rId2"/>
              </a:rPr>
              <a:t>http://www.openssl.org/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In system</a:t>
            </a:r>
          </a:p>
          <a:p>
            <a:pPr lvl="1" eaLnBrk="1" hangingPunct="1"/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src</a:t>
            </a:r>
            <a:r>
              <a:rPr lang="en-US" altLang="zh-TW" dirty="0" smtClean="0"/>
              <a:t>/crypto/</a:t>
            </a:r>
            <a:r>
              <a:rPr lang="en-US" altLang="zh-TW" dirty="0" err="1" smtClean="0"/>
              <a:t>openssl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In ports</a:t>
            </a:r>
          </a:p>
          <a:p>
            <a:pPr lvl="1" eaLnBrk="1" hangingPunct="1"/>
            <a:r>
              <a:rPr lang="en-US" altLang="zh-TW" dirty="0" smtClean="0"/>
              <a:t>security/</a:t>
            </a:r>
            <a:r>
              <a:rPr lang="en-US" altLang="zh-TW" dirty="0" err="1" smtClean="0"/>
              <a:t>openssl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SSL library selection (in </a:t>
            </a:r>
            <a:r>
              <a:rPr lang="en-US" altLang="zh-TW" dirty="0" err="1" smtClean="0"/>
              <a:t>make.conf</a:t>
            </a:r>
            <a:r>
              <a:rPr lang="en-US" altLang="zh-TW" dirty="0" smtClean="0"/>
              <a:t>)</a:t>
            </a:r>
          </a:p>
          <a:p>
            <a:pPr lvl="1" eaLnBrk="1" hangingPunct="1"/>
            <a:r>
              <a:rPr lang="en-US" altLang="zh-TW" dirty="0" smtClean="0"/>
              <a:t>WITH</a:t>
            </a:r>
            <a:r>
              <a:rPr lang="en-US" altLang="zh-TW" dirty="0"/>
              <a:t>_ </a:t>
            </a:r>
            <a:r>
              <a:rPr lang="en-US" altLang="zh-TW" dirty="0" smtClean="0"/>
              <a:t>options is deprecated</a:t>
            </a:r>
          </a:p>
          <a:p>
            <a:pPr lvl="2" eaLnBrk="1" hangingPunct="1"/>
            <a:r>
              <a:rPr lang="en-US" altLang="zh-TW" dirty="0"/>
              <a:t>WITH_OPENSSL_BASE, </a:t>
            </a:r>
            <a:r>
              <a:rPr lang="en-US" altLang="zh-TW" dirty="0" smtClean="0"/>
              <a:t>WITH_OPENSSL_PORT</a:t>
            </a:r>
            <a:endParaRPr lang="en-US" altLang="zh-TW" dirty="0"/>
          </a:p>
          <a:p>
            <a:pPr lvl="1" eaLnBrk="1" hangingPunct="1"/>
            <a:r>
              <a:rPr lang="en-US" altLang="zh-TW" dirty="0" smtClean="0"/>
              <a:t>Base OpenSSL and Ports</a:t>
            </a:r>
            <a:r>
              <a:rPr lang="en-US" altLang="zh-TW" dirty="0"/>
              <a:t>' OpenSSL, LibreSSL or their -</a:t>
            </a:r>
            <a:r>
              <a:rPr lang="en-US" altLang="zh-TW" dirty="0" err="1"/>
              <a:t>devel</a:t>
            </a:r>
            <a:r>
              <a:rPr lang="en-US" altLang="zh-TW" dirty="0"/>
              <a:t> versions</a:t>
            </a:r>
          </a:p>
          <a:p>
            <a:pPr lvl="2" eaLnBrk="1" hangingPunct="1"/>
            <a:r>
              <a:rPr lang="en-US" altLang="zh-TW" dirty="0"/>
              <a:t>Possible values</a:t>
            </a:r>
            <a:r>
              <a:rPr lang="en-US" altLang="zh-TW" dirty="0" smtClean="0"/>
              <a:t>: base</a:t>
            </a:r>
            <a:r>
              <a:rPr lang="en-US" altLang="zh-TW" dirty="0"/>
              <a:t>, </a:t>
            </a:r>
            <a:r>
              <a:rPr lang="en-US" altLang="zh-TW" dirty="0" err="1"/>
              <a:t>openssl</a:t>
            </a:r>
            <a:r>
              <a:rPr lang="en-US" altLang="zh-TW" dirty="0"/>
              <a:t>, </a:t>
            </a:r>
            <a:r>
              <a:rPr lang="en-US" altLang="zh-TW" dirty="0" err="1"/>
              <a:t>openssl-devel</a:t>
            </a:r>
            <a:r>
              <a:rPr lang="en-US" altLang="zh-TW" dirty="0"/>
              <a:t>, </a:t>
            </a:r>
            <a:r>
              <a:rPr lang="en-US" altLang="zh-TW" dirty="0" err="1"/>
              <a:t>libressl</a:t>
            </a:r>
            <a:r>
              <a:rPr lang="en-US" altLang="zh-TW" dirty="0"/>
              <a:t>, </a:t>
            </a:r>
            <a:r>
              <a:rPr lang="en-US" altLang="zh-TW" dirty="0" err="1"/>
              <a:t>libressl-devel</a:t>
            </a:r>
            <a:endParaRPr lang="en-US" altLang="zh-TW" dirty="0"/>
          </a:p>
          <a:p>
            <a:pPr lvl="2" eaLnBrk="1" hangingPunct="1"/>
            <a:r>
              <a:rPr lang="en-US" altLang="zh-TW" dirty="0">
                <a:solidFill>
                  <a:srgbClr val="FF0000"/>
                </a:solidFill>
              </a:rPr>
              <a:t>DEFAULT_VERSIONS+=</a:t>
            </a:r>
            <a:r>
              <a:rPr lang="en-US" altLang="zh-TW" dirty="0" err="1" smtClean="0">
                <a:solidFill>
                  <a:srgbClr val="FF0000"/>
                </a:solidFill>
              </a:rPr>
              <a:t>ssl</a:t>
            </a:r>
            <a:r>
              <a:rPr lang="en-US" altLang="zh-TW" dirty="0" smtClean="0">
                <a:solidFill>
                  <a:srgbClr val="FF0000"/>
                </a:solidFill>
              </a:rPr>
              <a:t>=base</a:t>
            </a:r>
          </a:p>
          <a:p>
            <a:pPr lvl="2" eaLnBrk="1" hangingPunct="1"/>
            <a:endParaRPr lang="en-US" altLang="zh-TW" sz="2000" dirty="0" smtClean="0">
              <a:hlinkClick r:id="rId3"/>
            </a:endParaRPr>
          </a:p>
          <a:p>
            <a:pPr marL="0" indent="0" eaLnBrk="1" hangingPunct="1">
              <a:buNone/>
            </a:pPr>
            <a:r>
              <a:rPr lang="en-US" altLang="zh-TW" sz="1800" dirty="0" smtClean="0">
                <a:hlinkClick r:id="rId3"/>
              </a:rPr>
              <a:t>https://wiki.freebsd.org/DEFAULT_VERSIONS#SSL_Library_Selection</a:t>
            </a:r>
            <a:endParaRPr lang="en-US" altLang="zh-TW" sz="1800" dirty="0" smtClean="0"/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Example: Apache SSL settings</a:t>
            </a:r>
            <a:endParaRPr lang="zh-TW" altLang="en-US" dirty="0"/>
          </a:p>
        </p:txBody>
      </p:sp>
      <p:sp>
        <p:nvSpPr>
          <p:cNvPr id="17411" name="副標題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publicca.hinet.net/SSL_download.htm</a:t>
            </a:r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Flow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Flow</a:t>
            </a:r>
          </a:p>
          <a:p>
            <a:pPr lvl="1" eaLnBrk="1" hangingPunct="1"/>
            <a:r>
              <a:rPr lang="en-US" altLang="zh-TW" smtClean="0"/>
              <a:t>Generate random seed</a:t>
            </a:r>
          </a:p>
          <a:p>
            <a:pPr lvl="1" eaLnBrk="1" hangingPunct="1"/>
            <a:r>
              <a:rPr lang="en-US" altLang="zh-TW" smtClean="0"/>
              <a:t>Generate RootCA</a:t>
            </a:r>
          </a:p>
          <a:p>
            <a:pPr lvl="2" eaLnBrk="1" hangingPunct="1"/>
            <a:r>
              <a:rPr lang="en-US" altLang="zh-TW" smtClean="0"/>
              <a:t>Generate private key of RootCA</a:t>
            </a:r>
          </a:p>
          <a:p>
            <a:pPr lvl="2" eaLnBrk="1" hangingPunct="1"/>
            <a:r>
              <a:rPr lang="en-US" altLang="zh-TW" smtClean="0"/>
              <a:t>Fill the Request of Certificate.</a:t>
            </a:r>
          </a:p>
          <a:p>
            <a:pPr lvl="2" eaLnBrk="1" hangingPunct="1"/>
            <a:r>
              <a:rPr lang="en-US" altLang="zh-TW" smtClean="0"/>
              <a:t>Sign the certificate itself.</a:t>
            </a:r>
          </a:p>
          <a:p>
            <a:pPr lvl="1" eaLnBrk="1" hangingPunct="1"/>
            <a:r>
              <a:rPr lang="en-US" altLang="zh-TW" smtClean="0"/>
              <a:t>Generate certificate of Web Server</a:t>
            </a:r>
          </a:p>
          <a:p>
            <a:pPr lvl="2" eaLnBrk="1" hangingPunct="1"/>
            <a:r>
              <a:rPr lang="en-US" altLang="zh-TW" smtClean="0"/>
              <a:t>Generate private key of Web Server</a:t>
            </a:r>
          </a:p>
          <a:p>
            <a:pPr lvl="2" eaLnBrk="1" hangingPunct="1"/>
            <a:r>
              <a:rPr lang="en-US" altLang="zh-TW" smtClean="0"/>
              <a:t>Fill the Request of certificate</a:t>
            </a:r>
          </a:p>
          <a:p>
            <a:pPr lvl="2" eaLnBrk="1" hangingPunct="1"/>
            <a:r>
              <a:rPr lang="en-US" altLang="zh-TW" smtClean="0"/>
              <a:t>Sign the certificate using RootCA</a:t>
            </a:r>
          </a:p>
          <a:p>
            <a:pPr lvl="1" eaLnBrk="1" hangingPunct="1"/>
            <a:r>
              <a:rPr lang="en-US" altLang="zh-TW" smtClean="0"/>
              <a:t>Modify apache configuration </a:t>
            </a:r>
            <a:r>
              <a:rPr lang="en-US" altLang="zh-TW" smtClean="0">
                <a:sym typeface="Wingdings" panose="05000000000000000000" pitchFamily="2" charset="2"/>
              </a:rPr>
              <a:t> restart apache</a:t>
            </a:r>
            <a:endParaRPr lang="en-US" altLang="zh-TW" smtClean="0"/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Generate random seed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rand -out </a:t>
            </a:r>
            <a:r>
              <a:rPr lang="en-US" altLang="zh-TW" u="sng" smtClean="0"/>
              <a:t>rnd-file</a:t>
            </a:r>
            <a:r>
              <a:rPr lang="en-US" altLang="zh-TW" smtClean="0"/>
              <a:t> </a:t>
            </a:r>
            <a:r>
              <a:rPr lang="en-US" altLang="zh-TW" u="sng" smtClean="0"/>
              <a:t>num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openssl rand -out /etc/ssl/RootCA/private/.rnd 1024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rnd-file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chmod go-rwx /etc/ssl/RootCA/private/.rnd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/>
              <a:t>Generate private key of </a:t>
            </a:r>
            <a:r>
              <a:rPr lang="en-US" altLang="zh-TW" sz="3000" dirty="0" err="1" smtClean="0"/>
              <a:t>RootCA</a:t>
            </a:r>
            <a:r>
              <a:rPr lang="en-US" altLang="zh-TW" sz="3000" dirty="0" smtClean="0"/>
              <a:t/>
            </a:r>
            <a:br>
              <a:rPr lang="en-US" altLang="zh-TW" sz="3000" dirty="0" smtClean="0"/>
            </a:b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genrsa -des3 -rand </a:t>
            </a:r>
            <a:r>
              <a:rPr lang="en-US" altLang="zh-TW" u="sng" smtClean="0"/>
              <a:t>rnd-file</a:t>
            </a:r>
            <a:r>
              <a:rPr lang="en-US" altLang="zh-TW" smtClean="0"/>
              <a:t> -out </a:t>
            </a:r>
            <a:r>
              <a:rPr lang="en-US" altLang="zh-TW" u="sng" smtClean="0"/>
              <a:t>rootca-key-file</a:t>
            </a:r>
            <a:r>
              <a:rPr lang="en-US" altLang="zh-TW" smtClean="0"/>
              <a:t> </a:t>
            </a:r>
            <a:r>
              <a:rPr lang="en-US" altLang="zh-TW" u="sng" smtClean="0"/>
              <a:t>num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openssl genrsa -des3 -rand /etc/ssl/RootCA/private/.rnd \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	-out /etc/ssl/RootCA/private/rootca.key.pem 2048</a:t>
            </a:r>
          </a:p>
          <a:p>
            <a:pPr lvl="1" eaLnBrk="1" hangingPunct="1"/>
            <a:r>
              <a:rPr lang="en-US" altLang="zh-TW" smtClean="0"/>
              <a:t>Note: phrase are asked (something like password)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rootca-key-file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chmod go-rwx /etc/ssl/RootCA/private/rootca.key.pem</a:t>
            </a:r>
          </a:p>
          <a:p>
            <a:pPr lvl="1" eaLnBrk="1" hangingPunct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200" dirty="0" smtClean="0"/>
              <a:t> </a:t>
            </a:r>
            <a:r>
              <a:rPr lang="en-US" altLang="zh-TW" sz="3000" dirty="0" smtClean="0"/>
              <a:t>Fill the Request of Certificate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req -new -key </a:t>
            </a:r>
            <a:r>
              <a:rPr lang="en-US" altLang="zh-TW" u="sng" smtClean="0"/>
              <a:t>rootca-key-file</a:t>
            </a:r>
            <a:r>
              <a:rPr lang="en-US" altLang="zh-TW" smtClean="0"/>
              <a:t> -out </a:t>
            </a:r>
            <a:r>
              <a:rPr lang="en-US" altLang="zh-TW" u="sng" smtClean="0"/>
              <a:t>rootca-req-file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openssl req -new -key /etc/ssl/RootCA/private/rootca.key.pem \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	-out /etc/ssl/RootCA/private/rootca.req.pem</a:t>
            </a:r>
          </a:p>
          <a:p>
            <a:pPr lvl="1" eaLnBrk="1" hangingPunct="1">
              <a:buFontTx/>
              <a:buNone/>
            </a:pPr>
            <a:endParaRPr lang="en-US" altLang="zh-TW" smtClean="0"/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rootca-req-file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chmod go-rwx /etc/ssl/RootCA/private/rootca.req.pem</a:t>
            </a:r>
          </a:p>
          <a:p>
            <a:pPr lvl="3" eaLnBrk="1" hangingPunct="1"/>
            <a:endParaRPr lang="en-US" altLang="zh-TW" smtClean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371600" y="3967163"/>
            <a:ext cx="6553200" cy="229076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Enter pass phrase for rootca-key-file:</a:t>
            </a:r>
          </a:p>
          <a:p>
            <a:pPr>
              <a:lnSpc>
                <a:spcPct val="85000"/>
              </a:lnSpc>
            </a:pPr>
            <a:endParaRPr lang="en-US" altLang="zh-TW" sz="1400" b="1">
              <a:solidFill>
                <a:schemeClr val="bg1"/>
              </a:solidFill>
            </a:endParaRP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Country Name (2 letter code) [AU]:</a:t>
            </a:r>
            <a:r>
              <a:rPr lang="en-US" altLang="zh-TW" sz="1400" b="1">
                <a:solidFill>
                  <a:srgbClr val="FF9900"/>
                </a:solidFill>
              </a:rPr>
              <a:t>TW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State or Province Name (full name) [Some-State]:</a:t>
            </a:r>
            <a:r>
              <a:rPr lang="en-US" altLang="zh-TW" sz="1400" b="1">
                <a:solidFill>
                  <a:srgbClr val="FF9900"/>
                </a:solidFill>
              </a:rPr>
              <a:t>Taiwan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Locality Name (eg, city) []:</a:t>
            </a:r>
            <a:r>
              <a:rPr lang="en-US" altLang="zh-TW" sz="1400" b="1">
                <a:solidFill>
                  <a:srgbClr val="FF9900"/>
                </a:solidFill>
              </a:rPr>
              <a:t>HsinChu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Organization Name (eg, company) [Internet Widgits Pty Ltd]:</a:t>
            </a:r>
            <a:r>
              <a:rPr lang="en-US" altLang="zh-TW" sz="1400" b="1">
                <a:solidFill>
                  <a:srgbClr val="FF9900"/>
                </a:solidFill>
              </a:rPr>
              <a:t>NCTU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Organizational Unit Name (eg, section) []:</a:t>
            </a:r>
            <a:r>
              <a:rPr lang="en-US" altLang="zh-TW" sz="1400" b="1">
                <a:solidFill>
                  <a:srgbClr val="FF9900"/>
                </a:solidFill>
              </a:rPr>
              <a:t>CS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Common Name (eg, YOUR name) []:</a:t>
            </a:r>
            <a:r>
              <a:rPr lang="en-US" altLang="zh-TW" sz="1400" b="1">
                <a:solidFill>
                  <a:srgbClr val="FF9900"/>
                </a:solidFill>
              </a:rPr>
              <a:t>nasa.cs.nctu.edu.tw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Email Address []:</a:t>
            </a:r>
            <a:r>
              <a:rPr lang="en-US" altLang="zh-TW" sz="1400" b="1">
                <a:solidFill>
                  <a:srgbClr val="FF9900"/>
                </a:solidFill>
              </a:rPr>
              <a:t>liuyh@cs.nctu.edu.tw</a:t>
            </a:r>
          </a:p>
          <a:p>
            <a:pPr>
              <a:lnSpc>
                <a:spcPct val="85000"/>
              </a:lnSpc>
            </a:pPr>
            <a:endParaRPr lang="en-US" altLang="zh-TW" sz="1400" b="1">
              <a:solidFill>
                <a:schemeClr val="bg1"/>
              </a:solidFill>
            </a:endParaRP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A challenge password []: </a:t>
            </a:r>
            <a:r>
              <a:rPr lang="en-US" altLang="zh-TW" sz="1400" b="1">
                <a:solidFill>
                  <a:srgbClr val="FFFF00"/>
                </a:solidFill>
              </a:rPr>
              <a:t>(No need</a:t>
            </a:r>
            <a:r>
              <a:rPr lang="zh-TW" altLang="en-US" sz="1400" b="1">
                <a:solidFill>
                  <a:srgbClr val="FFFF00"/>
                </a:solidFill>
              </a:rPr>
              <a:t>，</a:t>
            </a:r>
            <a:r>
              <a:rPr lang="en-US" altLang="zh-TW" sz="1400" b="1">
                <a:solidFill>
                  <a:srgbClr val="FFFF00"/>
                </a:solidFill>
              </a:rPr>
              <a:t>Enter please)</a:t>
            </a:r>
          </a:p>
          <a:p>
            <a:pPr>
              <a:lnSpc>
                <a:spcPct val="85000"/>
              </a:lnSpc>
            </a:pPr>
            <a:r>
              <a:rPr lang="en-US" altLang="zh-TW" sz="1400" b="1">
                <a:solidFill>
                  <a:schemeClr val="bg1"/>
                </a:solidFill>
              </a:rPr>
              <a:t>An optional company name []: </a:t>
            </a:r>
            <a:r>
              <a:rPr lang="en-US" altLang="zh-TW" sz="1400" b="1">
                <a:solidFill>
                  <a:srgbClr val="FFFF00"/>
                </a:solidFill>
              </a:rPr>
              <a:t>(Enter please)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Sign the certificate itself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x509 -req -days </a:t>
            </a:r>
            <a:r>
              <a:rPr lang="en-US" altLang="zh-TW" u="sng" smtClean="0"/>
              <a:t>num</a:t>
            </a:r>
            <a:r>
              <a:rPr lang="en-US" altLang="zh-TW" smtClean="0"/>
              <a:t> -sha1 -extfile </a:t>
            </a:r>
            <a:r>
              <a:rPr lang="en-US" altLang="zh-TW" u="sng" smtClean="0"/>
              <a:t>path_of_openssl.cnf</a:t>
            </a:r>
            <a:r>
              <a:rPr lang="en-US" altLang="zh-TW" smtClean="0"/>
              <a:t> -extensions v3_ca -signkey </a:t>
            </a:r>
            <a:br>
              <a:rPr lang="en-US" altLang="zh-TW" smtClean="0"/>
            </a:br>
            <a:r>
              <a:rPr lang="en-US" altLang="zh-TW" u="sng" smtClean="0"/>
              <a:t>rootca-key-file</a:t>
            </a:r>
            <a:r>
              <a:rPr lang="en-US" altLang="zh-TW" smtClean="0"/>
              <a:t> -in </a:t>
            </a:r>
            <a:r>
              <a:rPr lang="en-US" altLang="zh-TW" u="sng" smtClean="0"/>
              <a:t>rootca-req-file</a:t>
            </a:r>
            <a:r>
              <a:rPr lang="en-US" altLang="zh-TW" smtClean="0"/>
              <a:t> -out </a:t>
            </a:r>
            <a:r>
              <a:rPr lang="en-US" altLang="zh-TW" u="sng" smtClean="0"/>
              <a:t>rootca-crt-file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openssl x509 -req -days 5109 -sha1 -extfile /etc/ssl/openssl.cnf </a:t>
            </a:r>
            <a:br>
              <a:rPr lang="en-US" altLang="zh-TW" smtClean="0"/>
            </a:br>
            <a:r>
              <a:rPr lang="en-US" altLang="zh-TW" smtClean="0"/>
              <a:t>-extensions v3_ca -signkey /etc/ssl/RootCA/private/rootca.key.pem </a:t>
            </a:r>
            <a:br>
              <a:rPr lang="en-US" altLang="zh-TW" smtClean="0"/>
            </a:br>
            <a:r>
              <a:rPr lang="en-US" altLang="zh-TW" smtClean="0"/>
              <a:t>-in /etc/ssl/RootCA/private/rootca.req.pem -out /etc/ssl/RootCA/private/rootca.crt.pem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rm -f </a:t>
            </a:r>
            <a:r>
              <a:rPr lang="en-US" altLang="zh-TW" u="sng" smtClean="0"/>
              <a:t>rootca-req-file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%rm -f /etc/ssl/RootCA/private/rootca.req.pem</a:t>
            </a:r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rootca-crt-file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%chmod go-rwx /etc/ssl/RootCA/private/rootca.crt.pem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Generate private key of Web Server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genrsa -out </a:t>
            </a:r>
            <a:r>
              <a:rPr lang="en-US" altLang="zh-TW" u="sng" smtClean="0"/>
              <a:t>host-key-file</a:t>
            </a:r>
            <a:r>
              <a:rPr lang="en-US" altLang="zh-TW" smtClean="0"/>
              <a:t> </a:t>
            </a:r>
            <a:r>
              <a:rPr lang="en-US" altLang="zh-TW" u="sng" smtClean="0"/>
              <a:t>num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%openssl genrsa -out /etc/ssl/nasa/private/nasa.key.pem 2048</a:t>
            </a:r>
          </a:p>
          <a:p>
            <a:pPr lvl="1" eaLnBrk="1" hangingPunct="1">
              <a:buFontTx/>
              <a:buNone/>
            </a:pPr>
            <a:endParaRPr lang="en-US" altLang="zh-TW" smtClean="0"/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host-key-file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%chmod go-rwx /etc/ssl/nasa/private/nasa.key.pem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Fill the Request of Certificate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openssl req -new -key </a:t>
            </a:r>
            <a:r>
              <a:rPr lang="en-US" altLang="zh-TW" u="sng" smtClean="0"/>
              <a:t>host-key-file</a:t>
            </a:r>
            <a:r>
              <a:rPr lang="en-US" altLang="zh-TW" smtClean="0"/>
              <a:t> -out </a:t>
            </a:r>
            <a:r>
              <a:rPr lang="en-US" altLang="zh-TW" u="sng" smtClean="0"/>
              <a:t>host-req-file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openssl req -new -key /etc/ssl/nasa/private/nasa.key.pem -out /etc/ssl/nasa/private/nasa.req.pem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chmod go-rwx </a:t>
            </a:r>
            <a:r>
              <a:rPr lang="en-US" altLang="zh-TW" u="sng" smtClean="0"/>
              <a:t>host-req-file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% chmod go-rwx /etc/ssl/nasa/private/nasa.req.pem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Sign the certificate using </a:t>
            </a:r>
            <a:r>
              <a:rPr lang="en-US" altLang="zh-TW" sz="3000" dirty="0" err="1" smtClean="0">
                <a:ea typeface="新細明體" pitchFamily="18" charset="-120"/>
              </a:rPr>
              <a:t>RootCA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600" smtClean="0"/>
              <a:t>Tramsmit host-req-file to Root CA, and do following steps in RootCA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openssl x509 -req -days </a:t>
            </a:r>
            <a:r>
              <a:rPr lang="en-US" altLang="zh-TW" u="sng" smtClean="0"/>
              <a:t>num</a:t>
            </a:r>
            <a:r>
              <a:rPr lang="en-US" altLang="zh-TW" smtClean="0"/>
              <a:t> -sha1 -extfile </a:t>
            </a:r>
            <a:r>
              <a:rPr lang="en-US" altLang="zh-TW" u="sng" smtClean="0"/>
              <a:t>path_of_openssl.cnf</a:t>
            </a:r>
            <a:r>
              <a:rPr lang="en-US" altLang="zh-TW" smtClean="0"/>
              <a:t> </a:t>
            </a:r>
            <a:br>
              <a:rPr lang="en-US" altLang="zh-TW" smtClean="0"/>
            </a:br>
            <a:r>
              <a:rPr lang="en-US" altLang="zh-TW" smtClean="0"/>
              <a:t>-extensions v3_ca -CA </a:t>
            </a:r>
            <a:r>
              <a:rPr lang="en-US" altLang="zh-TW" u="sng" smtClean="0"/>
              <a:t>rootca-crt-file</a:t>
            </a:r>
            <a:r>
              <a:rPr lang="en-US" altLang="zh-TW" smtClean="0"/>
              <a:t> -CAkey </a:t>
            </a:r>
            <a:r>
              <a:rPr lang="en-US" altLang="zh-TW" u="sng" smtClean="0"/>
              <a:t>rootca-key-file</a:t>
            </a:r>
            <a:r>
              <a:rPr lang="en-US" altLang="zh-TW" smtClean="0"/>
              <a:t> </a:t>
            </a:r>
            <a:br>
              <a:rPr lang="en-US" altLang="zh-TW" smtClean="0"/>
            </a:br>
            <a:r>
              <a:rPr lang="en-US" altLang="zh-TW" smtClean="0"/>
              <a:t>-CAserial </a:t>
            </a:r>
            <a:r>
              <a:rPr lang="en-US" altLang="zh-TW" u="sng" smtClean="0"/>
              <a:t>rootca-srl-file</a:t>
            </a:r>
            <a:r>
              <a:rPr lang="en-US" altLang="zh-TW" smtClean="0"/>
              <a:t> -CAcreateserial -in </a:t>
            </a:r>
            <a:r>
              <a:rPr lang="en-US" altLang="zh-TW" u="sng" smtClean="0"/>
              <a:t>host-req-file</a:t>
            </a:r>
            <a:r>
              <a:rPr lang="en-US" altLang="zh-TW" smtClean="0"/>
              <a:t> </a:t>
            </a:r>
            <a:br>
              <a:rPr lang="en-US" altLang="zh-TW" smtClean="0"/>
            </a:br>
            <a:r>
              <a:rPr lang="en-US" altLang="zh-TW" smtClean="0"/>
              <a:t>-out </a:t>
            </a:r>
            <a:r>
              <a:rPr lang="en-US" altLang="zh-TW" u="sng" smtClean="0"/>
              <a:t>host-crt-file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zh-TW" smtClean="0"/>
              <a:t>% openssl x509 -req -days 365 -sha1 -extfile /etc/ssl/openssl.cnf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zh-TW" smtClean="0"/>
              <a:t>    -extensions v3_ca -CA /etc/ssl/RootCA/private/rootca.crt.pem </a:t>
            </a:r>
            <a:br>
              <a:rPr lang="en-US" altLang="zh-TW" smtClean="0"/>
            </a:br>
            <a:r>
              <a:rPr lang="en-US" altLang="zh-TW" smtClean="0"/>
              <a:t>-CAkey /etc/ssl/RootCA/private/rootca.key.pem </a:t>
            </a:r>
            <a:br>
              <a:rPr lang="en-US" altLang="zh-TW" smtClean="0"/>
            </a:br>
            <a:r>
              <a:rPr lang="en-US" altLang="zh-TW" smtClean="0"/>
              <a:t>-CAserial /etc/ssl/RootCA/private/rootca.srl -CAcreateserial </a:t>
            </a:r>
            <a:br>
              <a:rPr lang="en-US" altLang="zh-TW" smtClean="0"/>
            </a:br>
            <a:r>
              <a:rPr lang="en-US" altLang="zh-TW" smtClean="0"/>
              <a:t>-in /etc/ssl/nasa/private/nasa.req.pem </a:t>
            </a:r>
            <a:br>
              <a:rPr lang="en-US" altLang="zh-TW" smtClean="0"/>
            </a:br>
            <a:r>
              <a:rPr lang="en-US" altLang="zh-TW" smtClean="0"/>
              <a:t>-out /etc/ssl/nasa/private/nasa.crt.pem</a:t>
            </a:r>
            <a:endParaRPr lang="en-US" altLang="zh-TW" sz="12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rm -f </a:t>
            </a:r>
            <a:r>
              <a:rPr lang="en-US" altLang="zh-TW" u="sng" smtClean="0"/>
              <a:t>host-req-file</a:t>
            </a:r>
            <a:r>
              <a:rPr lang="en-US" altLang="zh-TW" smtClean="0"/>
              <a:t> ( in both RootCA and Web Server)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zh-TW" smtClean="0"/>
              <a:t>% rm -f /etc/ssl/nasa/private/nasa.req.pem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Transmit host-crt-file back to Web Server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CA: Certificate Authority (1)</a:t>
            </a:r>
            <a:endParaRPr lang="zh-TW" altLang="en-US" dirty="0"/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God We Trust</a:t>
            </a:r>
            <a:endParaRPr lang="zh-TW" altLang="en-US" dirty="0" smtClean="0"/>
          </a:p>
        </p:txBody>
      </p:sp>
      <p:pic>
        <p:nvPicPr>
          <p:cNvPr id="5124" name="Picture 4" descr="x5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75" y="2133600"/>
            <a:ext cx="6016625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Example: Apache SSL settings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Certificate Authority (8)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smtClean="0"/>
              <a:t>Include etc/apache22/extra/httpd-ssl.conf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14400" y="1857375"/>
            <a:ext cx="8077200" cy="46164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b="1">
                <a:solidFill>
                  <a:schemeClr val="bg1"/>
                </a:solidFill>
              </a:rPr>
              <a:t>##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## SSL Virtual Host Context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##</a:t>
            </a:r>
          </a:p>
          <a:p>
            <a:r>
              <a:rPr lang="en-US" altLang="zh-TW" sz="1400" b="1">
                <a:solidFill>
                  <a:srgbClr val="FFFF00"/>
                </a:solidFill>
              </a:rPr>
              <a:t>&lt;VirtualHost _default_:443&gt;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#   General setup for the virtual host</a:t>
            </a:r>
          </a:p>
          <a:p>
            <a:r>
              <a:rPr lang="en-US" altLang="zh-TW" sz="1400" b="1">
                <a:solidFill>
                  <a:srgbClr val="FFFF00"/>
                </a:solidFill>
              </a:rPr>
              <a:t>DocumentRoot</a:t>
            </a:r>
            <a:r>
              <a:rPr lang="en-US" altLang="zh-TW" sz="1400" b="1">
                <a:solidFill>
                  <a:srgbClr val="FF9900"/>
                </a:solidFill>
              </a:rPr>
              <a:t> /home/wwwadm/data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&lt;Directory “/home/wwwadm/data"&gt;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    Options Indexes FollowSymLinks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    AllowOverride All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    Order allow,deny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    Allow from all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&lt;/Directory&gt;</a:t>
            </a:r>
          </a:p>
          <a:p>
            <a:r>
              <a:rPr lang="en-US" altLang="zh-TW" sz="1400" b="1">
                <a:solidFill>
                  <a:srgbClr val="FFFF00"/>
                </a:solidFill>
              </a:rPr>
              <a:t>ServerName</a:t>
            </a:r>
            <a:r>
              <a:rPr lang="en-US" altLang="zh-TW" sz="1400" b="1">
                <a:solidFill>
                  <a:schemeClr val="bg1"/>
                </a:solidFill>
              </a:rPr>
              <a:t> nasa.cs.nctu.edu.tw:443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ServerAdmin liuyh@nasa.cs.nctu.edu.tw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ErrorLog /var/log/httpd/nasa.cs-error.log</a:t>
            </a:r>
          </a:p>
          <a:p>
            <a:r>
              <a:rPr lang="en-US" altLang="zh-TW" sz="1400" b="1">
                <a:solidFill>
                  <a:schemeClr val="bg1"/>
                </a:solidFill>
              </a:rPr>
              <a:t>CustomLog /var/log/httpd/nasa.cs-access.log common</a:t>
            </a:r>
          </a:p>
          <a:p>
            <a:endParaRPr lang="en-US" altLang="zh-TW" sz="1400" b="1">
              <a:solidFill>
                <a:schemeClr val="bg1"/>
              </a:solidFill>
            </a:endParaRPr>
          </a:p>
          <a:p>
            <a:r>
              <a:rPr lang="en-US" altLang="zh-TW" sz="1400" b="1">
                <a:solidFill>
                  <a:schemeClr val="bg1"/>
                </a:solidFill>
              </a:rPr>
              <a:t>SSLEngine on</a:t>
            </a:r>
          </a:p>
          <a:p>
            <a:r>
              <a:rPr lang="en-US" altLang="zh-TW" sz="1400">
                <a:solidFill>
                  <a:schemeClr val="bg1"/>
                </a:solidFill>
              </a:rPr>
              <a:t>SSLCipherSuite ALL:!ADH:!EXPORT56:RC4+RSA:+HIGH:+MEDIUM:+LOW:!SSLv2:+EXP:+eNULL</a:t>
            </a:r>
          </a:p>
          <a:p>
            <a:r>
              <a:rPr lang="en-US" altLang="zh-TW" sz="1400" b="1">
                <a:solidFill>
                  <a:srgbClr val="FFFF00"/>
                </a:solidFill>
              </a:rPr>
              <a:t>SSLCertificateFile</a:t>
            </a:r>
            <a:r>
              <a:rPr lang="en-US" altLang="zh-TW" sz="1400" b="1">
                <a:solidFill>
                  <a:schemeClr val="bg1"/>
                </a:solidFill>
              </a:rPr>
              <a:t> /etc/ssl/nasa/nasa.crt.pem</a:t>
            </a:r>
          </a:p>
          <a:p>
            <a:r>
              <a:rPr lang="en-US" altLang="zh-TW" sz="1400" b="1">
                <a:solidFill>
                  <a:srgbClr val="FFFF00"/>
                </a:solidFill>
              </a:rPr>
              <a:t>SSLCertificateKeyFile</a:t>
            </a:r>
            <a:r>
              <a:rPr lang="en-US" altLang="zh-TW" sz="1400" b="1">
                <a:solidFill>
                  <a:schemeClr val="bg1"/>
                </a:solidFill>
              </a:rPr>
              <a:t> /etc/ssl/nasa/private/nasa.key.pem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600" dirty="0" smtClean="0"/>
              <a:t>View the content of Certificate – (1)</a:t>
            </a:r>
            <a:endParaRPr lang="zh-TW" altLang="en-US" sz="3600" dirty="0"/>
          </a:p>
        </p:txBody>
      </p:sp>
      <p:sp>
        <p:nvSpPr>
          <p:cNvPr id="358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% vim </a:t>
            </a:r>
            <a:r>
              <a:rPr lang="en-US" altLang="zh-TW" sz="2800" u="sng" smtClean="0"/>
              <a:t>host-crt-file</a:t>
            </a:r>
            <a:endParaRPr lang="zh-TW" altLang="en-US" sz="2800" u="sng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38200" y="2125663"/>
            <a:ext cx="8077200" cy="39703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-----BEGIN CERTIFICATE-----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MIIE0DCCA7igAwIBAgIJAL5UBzbv+hl1MA0GCSqGSIb3DQEBBQUAMIGgMQswCQYD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VQQGEwJUVzEPMA0GA1UECBMGVGFpd2FuMRAwDgYDVQQHEwdIc2luQ2h1MQ0wCwYD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VQQKEwROQ1RVMQswCQYDVQQLEwJBTTEiMCAGA1UEAxMZZXZpbGJpZzUubWF0aC5u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……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9xMw8qMBHnxUVHOUVbECAwEAAaOCAQkwggEFMB0GA1UdDgQWBBR958Azmc9N7gbm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kFLgfOpw+9RW9TCB1QYDVR0jBIHNMIHKgBR958Azmc9N7gbmkFLgfOpw+9RW9aGB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pqSBozCBoDELMAkGA1UEBhMCVFcxDzANBgNVBAgTBlRhaXdhbjEQMA4GA1UEBxMH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SHNpbkNodTENMAsGA1UEChMETkNUVTELMAkGA1UECxMCQU0xIjAgBgNVBAMTGWV2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aWxiaWc1Lm1hdGgubmN0dS5lZHUudHcxLjAsBgkqhkiG9w0BCQEWH3JhbmR5QGV2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aWxiaWc1Lm1hdGgubmN0dS5lZHUudHeCCQC+VAc27/oZdTAMBgNVHRMEBTADAQH/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MA0GCSqGSIb3DQEBBQUAA4IBAQCLkNba9LSpCTOh7Ws3h18WSKQXVxnLHxWUepC8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ZG3Q/dT++L54EiyBLmXwnr67gfUPhN1Qb/v1ixThlNBIjIrOZvEiyqjrmrQBABpt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x0+APW8TAdYfslQvGfhDptNeKWoYc7fxlxw3TXwQf2JhL+a10m2ZeEMSg1iuIyqg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+Dq3jGCb3R66NoKo/ToO5J6CAnkG7spYiDNukkvoEPNKaqXMC3K6pOzBDQwWBpH7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pCE9dEqbmHvUb+hwvI2OTJAKcM0G1wBmFF7au1G9e6O9hj34voppLdfVz5+mu5ai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ELgGQXpVrFPSzZG0PyAr5rxtOI8E7yl7jl2pu7yXk9jgsiWl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b="1">
                <a:solidFill>
                  <a:schemeClr val="bg1"/>
                </a:solidFill>
                <a:latin typeface="Consolas" panose="020B0609020204030204" pitchFamily="49" charset="0"/>
                <a:ea typeface="新細明體" panose="02020500000000000000" pitchFamily="18" charset="-120"/>
                <a:cs typeface="Consolas" panose="020B0609020204030204" pitchFamily="49" charset="0"/>
              </a:rPr>
              <a:t>-----END CERTIFICATE-----</a:t>
            </a:r>
          </a:p>
        </p:txBody>
      </p:sp>
    </p:spTree>
    <p:extLst>
      <p:ext uri="{BB962C8B-B14F-4D97-AF65-F5344CB8AC3E}">
        <p14:creationId xmlns:p14="http://schemas.microsoft.com/office/powerpoint/2010/main" val="43300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600" dirty="0" smtClean="0"/>
              <a:t>View the content of Certificate – (2)</a:t>
            </a:r>
            <a:endParaRPr lang="zh-TW" altLang="en-US" sz="3600" dirty="0"/>
          </a:p>
        </p:txBody>
      </p:sp>
      <p:sp>
        <p:nvSpPr>
          <p:cNvPr id="368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% openssl x509 -text -in </a:t>
            </a:r>
            <a:r>
              <a:rPr lang="en-US" altLang="zh-TW" sz="2800" u="sng" smtClean="0"/>
              <a:t>host-crt-file</a:t>
            </a:r>
            <a:endParaRPr lang="zh-TW" altLang="en-US" sz="280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38200" y="2125663"/>
            <a:ext cx="8077200" cy="45243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Certificate: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Data: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......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Signature Algorithm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sha1WithRSAEncryption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Issuer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C=TW, ST=Taiwan, L=</a:t>
            </a:r>
            <a:r>
              <a:rPr lang="en-US" altLang="zh-TW" sz="1200" b="1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HsinChu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, O=NCTU, OU=CS, CN=../</a:t>
            </a:r>
            <a:r>
              <a:rPr lang="en-US" altLang="zh-TW" sz="1200" b="1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emailAddress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=..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Validity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Subject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C=TW, ST=Taiwan, L=</a:t>
            </a:r>
            <a:r>
              <a:rPr lang="en-US" altLang="zh-TW" sz="1200" b="1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HsinChu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, O=NCTU, OU=CS, CN=../</a:t>
            </a:r>
            <a:r>
              <a:rPr lang="en-US" altLang="zh-TW" sz="1200" b="1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emailAddress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=.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Subject Public Key Info: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Public Key Algorithm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</a:t>
            </a:r>
            <a:r>
              <a:rPr lang="en-US" altLang="zh-TW" sz="1200" b="1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rsaEncryption</a:t>
            </a:r>
            <a:endParaRPr lang="en-US" altLang="zh-TW" sz="1200" b="1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RSA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Public Key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(2048 bit)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altLang="zh-TW" sz="1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Modulus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(2048 bit):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        ......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    </a:t>
            </a:r>
            <a:r>
              <a:rPr lang="en-US" altLang="zh-TW" sz="1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Exponent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: 65537 (0x10001)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X509v3 extensions: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    ......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altLang="zh-TW" sz="1200" b="1" dirty="0">
                <a:solidFill>
                  <a:srgbClr val="FFFF00"/>
                </a:solidFill>
                <a:latin typeface="Consolas" pitchFamily="49" charset="0"/>
                <a:cs typeface="Consolas" pitchFamily="49" charset="0"/>
              </a:rPr>
              <a:t>Signature</a:t>
            </a: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Algorithm: sha1WithRSAEncryption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8b:90:d6:da:f4:b4:a9:09:33:a1:ed:6b:37:87:5f:16:48:a4: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......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      e0:b2:25:a5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-----BEGIN CERTIFICATE-----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MIIE0DCCA7igAwIBAgIJAL5UBzbv+hl1MA0GCSqGSIb3DQEBBQUAMIGgMQswCQYD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......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ELgGQXpVrFPSzZG0PyAr5rxtOI8E7yl7jl2pu7yXk9jgsiWl</a:t>
            </a:r>
          </a:p>
          <a:p>
            <a:pPr>
              <a:defRPr/>
            </a:pPr>
            <a:r>
              <a:rPr lang="en-US" altLang="zh-TW" sz="1200" b="1" dirty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-----END CERTIFICATE-----</a:t>
            </a:r>
          </a:p>
        </p:txBody>
      </p:sp>
    </p:spTree>
    <p:extLst>
      <p:ext uri="{BB962C8B-B14F-4D97-AF65-F5344CB8AC3E}">
        <p14:creationId xmlns:p14="http://schemas.microsoft.com/office/powerpoint/2010/main" val="174023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Appendix: PGP</a:t>
            </a:r>
            <a:endParaRPr lang="zh-TW" altLang="en-US" dirty="0"/>
          </a:p>
        </p:txBody>
      </p:sp>
      <p:sp>
        <p:nvSpPr>
          <p:cNvPr id="27651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PGP</a:t>
            </a:r>
            <a:endParaRPr lang="zh-TW" altLang="en-US" dirty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Pretty Good Privacy</a:t>
            </a:r>
          </a:p>
          <a:p>
            <a:pPr eaLnBrk="1" hangingPunct="1"/>
            <a:r>
              <a:rPr lang="en-US" altLang="zh-TW" dirty="0" smtClean="0"/>
              <a:t>Public key system</a:t>
            </a:r>
          </a:p>
          <a:p>
            <a:pPr lvl="1" eaLnBrk="1" hangingPunct="1"/>
            <a:r>
              <a:rPr lang="en-US" altLang="zh-TW" dirty="0" smtClean="0"/>
              <a:t>Encryption</a:t>
            </a:r>
          </a:p>
          <a:p>
            <a:pPr lvl="1" eaLnBrk="1" hangingPunct="1"/>
            <a:r>
              <a:rPr lang="en-US" altLang="zh-TW" dirty="0" smtClean="0"/>
              <a:t>Signature</a:t>
            </a:r>
          </a:p>
          <a:p>
            <a:pPr eaLnBrk="1" hangingPunct="1"/>
            <a:r>
              <a:rPr lang="en-US" altLang="zh-TW" dirty="0" smtClean="0"/>
              <a:t>security/</a:t>
            </a:r>
            <a:r>
              <a:rPr lang="en-US" altLang="zh-TW" dirty="0" err="1" smtClean="0"/>
              <a:t>gnupg</a:t>
            </a:r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/>
              <a:t>Will talk more in Network Administration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/>
              <a:t>Reference: </a:t>
            </a:r>
            <a:r>
              <a:rPr lang="en-US" altLang="zh-TW" dirty="0" smtClean="0">
                <a:hlinkClick r:id="rId3"/>
              </a:rPr>
              <a:t>http://security.nknu.edu.tw/textbook/chap15.pdf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CA: Certificate Authority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Certificate</a:t>
            </a:r>
          </a:p>
          <a:p>
            <a:pPr lvl="1" eaLnBrk="1" hangingPunct="1"/>
            <a:r>
              <a:rPr lang="en-US" altLang="zh-TW" sz="1800" smtClean="0"/>
              <a:t>Contains data of the owner, such as Company Name, Server Name, Name, Email, Address,…</a:t>
            </a:r>
          </a:p>
          <a:p>
            <a:pPr lvl="1" eaLnBrk="1" hangingPunct="1"/>
            <a:r>
              <a:rPr lang="en-US" altLang="zh-TW" sz="1800" smtClean="0"/>
              <a:t>Public key of the owner.</a:t>
            </a:r>
          </a:p>
          <a:p>
            <a:pPr lvl="1" eaLnBrk="1" hangingPunct="1"/>
            <a:r>
              <a:rPr lang="en-US" altLang="zh-TW" sz="1800" smtClean="0"/>
              <a:t>Followed by some digital signatures.</a:t>
            </a:r>
          </a:p>
          <a:p>
            <a:pPr lvl="2" eaLnBrk="1" hangingPunct="1"/>
            <a:r>
              <a:rPr lang="en-US" altLang="zh-TW" sz="1600" smtClean="0"/>
              <a:t>Sign for the certificate.</a:t>
            </a:r>
          </a:p>
          <a:p>
            <a:pPr lvl="1" eaLnBrk="1" hangingPunct="1"/>
            <a:endParaRPr lang="zh-TW" altLang="en-US" sz="1800" smtClean="0"/>
          </a:p>
          <a:p>
            <a:pPr lvl="1" eaLnBrk="1" hangingPunct="1"/>
            <a:r>
              <a:rPr lang="en-US" altLang="zh-TW" sz="1800" smtClean="0"/>
              <a:t>In X.509</a:t>
            </a:r>
          </a:p>
          <a:p>
            <a:pPr lvl="2" eaLnBrk="1" hangingPunct="1"/>
            <a:r>
              <a:rPr lang="en-US" altLang="zh-TW" sz="1600" smtClean="0"/>
              <a:t>A certificate is signed by a CA.</a:t>
            </a:r>
          </a:p>
          <a:p>
            <a:pPr lvl="2" eaLnBrk="1" hangingPunct="1"/>
            <a:r>
              <a:rPr lang="en-US" altLang="zh-TW" sz="1600" smtClean="0"/>
              <a:t>To verify the correctness of the certificate, check the signature of CA.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CA: Certificate Authority (3)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Certificate Authority (CA)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/>
              <a:t>“</a:t>
            </a:r>
            <a:r>
              <a:rPr lang="zh-TW" altLang="en-US" sz="1800" dirty="0" smtClean="0"/>
              <a:t>憑證授權</a:t>
            </a:r>
            <a:r>
              <a:rPr lang="en-US" altLang="zh-TW" sz="1800" dirty="0" smtClean="0"/>
              <a:t>” in Windows CHT version.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/>
              <a:t>In X.509, it is itself a certificate.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/>
              <a:t>The data of CA.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smtClean="0"/>
              <a:t>To sign certificates for others.</a:t>
            </a:r>
          </a:p>
          <a:p>
            <a:pPr lvl="1" eaLnBrk="1" hangingPunct="1"/>
            <a:endParaRPr lang="en-US" altLang="zh-TW" sz="1800" dirty="0" smtClean="0"/>
          </a:p>
          <a:p>
            <a:pPr lvl="1" eaLnBrk="1" hangingPunct="1"/>
            <a:r>
              <a:rPr lang="en-US" altLang="zh-TW" sz="1800" dirty="0" smtClean="0"/>
              <a:t>Each CA contains a signature of Root CA.</a:t>
            </a:r>
          </a:p>
          <a:p>
            <a:pPr lvl="1" eaLnBrk="1" hangingPunct="1"/>
            <a:r>
              <a:rPr lang="en-US" altLang="zh-TW" sz="1800" dirty="0" smtClean="0"/>
              <a:t>To verify a valid certificate</a:t>
            </a:r>
          </a:p>
          <a:p>
            <a:pPr lvl="2" eaLnBrk="1" hangingPunct="1"/>
            <a:r>
              <a:rPr lang="en-US" altLang="zh-TW" sz="1600" dirty="0" smtClean="0"/>
              <a:t>Check the signature of Root CA in the certificate of CA.</a:t>
            </a:r>
          </a:p>
          <a:p>
            <a:pPr lvl="2" eaLnBrk="1" hangingPunct="1"/>
            <a:r>
              <a:rPr lang="en-US" altLang="zh-TW" sz="1600" dirty="0" smtClean="0"/>
              <a:t>Check the signature of CA in this certificate.</a:t>
            </a:r>
            <a:endParaRPr lang="zh-TW" altLang="en-US" sz="1600" dirty="0" smtClean="0"/>
          </a:p>
          <a:p>
            <a:pPr lvl="1" eaLnBrk="1" hangingPunct="1"/>
            <a:endParaRPr lang="en-US" altLang="zh-TW" sz="1800" dirty="0" smtClean="0"/>
          </a:p>
          <a:p>
            <a:pPr lvl="1" eaLnBrk="1" hangingPunct="1"/>
            <a:endParaRPr lang="en-US" altLang="zh-TW" sz="1800" dirty="0" smtClean="0"/>
          </a:p>
          <a:p>
            <a:pPr lvl="1" eaLnBrk="1" hangingPunct="1"/>
            <a:endParaRPr lang="zh-TW" altLang="en-US" sz="1800" dirty="0" smtClean="0"/>
          </a:p>
          <a:p>
            <a:pPr lvl="1" eaLnBrk="1" hangingPunct="1"/>
            <a:r>
              <a:rPr lang="en-US" altLang="zh-TW" sz="1800" dirty="0" smtClean="0"/>
              <a:t>Reference: </a:t>
            </a:r>
            <a:r>
              <a:rPr lang="en-US" altLang="zh-TW" sz="1800" dirty="0" smtClean="0">
                <a:hlinkClick r:id="rId2"/>
              </a:rPr>
              <a:t>http://www.imacat.idv.tw/tech/sslcerts.html</a:t>
            </a:r>
            <a:endParaRPr lang="en-US" altLang="zh-TW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What is a CA ? (1)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i="1" smtClean="0">
                <a:solidFill>
                  <a:srgbClr val="0000FF"/>
                </a:solidFill>
              </a:rPr>
              <a:t>Certificate Authority</a:t>
            </a:r>
            <a:r>
              <a:rPr lang="en-US" altLang="zh-TW" sz="2000" smtClean="0"/>
              <a:t> (</a:t>
            </a:r>
            <a:r>
              <a:rPr lang="zh-TW" altLang="en-US" sz="2000" smtClean="0"/>
              <a:t>認證中心</a:t>
            </a:r>
            <a:r>
              <a:rPr lang="en-US" altLang="zh-TW" sz="2000" smtClean="0"/>
              <a:t>)</a:t>
            </a:r>
          </a:p>
          <a:p>
            <a:pPr eaLnBrk="1" hangingPunct="1"/>
            <a:r>
              <a:rPr lang="en-US" altLang="zh-TW" sz="2000" smtClean="0"/>
              <a:t>Trusted server which signs certificates</a:t>
            </a:r>
          </a:p>
          <a:p>
            <a:pPr eaLnBrk="1" hangingPunct="1"/>
            <a:r>
              <a:rPr lang="en-US" altLang="zh-TW" sz="2000" smtClean="0"/>
              <a:t>One </a:t>
            </a:r>
            <a:r>
              <a:rPr lang="en-US" altLang="zh-TW" sz="2000" smtClean="0">
                <a:solidFill>
                  <a:srgbClr val="009900"/>
                </a:solidFill>
              </a:rPr>
              <a:t>private key</a:t>
            </a:r>
            <a:r>
              <a:rPr lang="en-US" altLang="zh-TW" sz="2000" smtClean="0"/>
              <a:t> and relative </a:t>
            </a:r>
            <a:r>
              <a:rPr lang="en-US" altLang="zh-TW" sz="2000" smtClean="0">
                <a:solidFill>
                  <a:srgbClr val="009900"/>
                </a:solidFill>
              </a:rPr>
              <a:t>public key</a:t>
            </a:r>
          </a:p>
          <a:p>
            <a:pPr eaLnBrk="1" hangingPunct="1"/>
            <a:r>
              <a:rPr lang="en-US" altLang="zh-TW" sz="2000" smtClean="0"/>
              <a:t>Tree structure of </a:t>
            </a:r>
            <a:r>
              <a:rPr lang="en-US" altLang="zh-TW" sz="2000" smtClean="0">
                <a:solidFill>
                  <a:srgbClr val="FF0000"/>
                </a:solidFill>
              </a:rPr>
              <a:t>X.509</a:t>
            </a:r>
          </a:p>
          <a:p>
            <a:pPr lvl="1" eaLnBrk="1" hangingPunct="1"/>
            <a:r>
              <a:rPr lang="en-US" altLang="zh-TW" sz="1800" i="1" smtClean="0">
                <a:solidFill>
                  <a:srgbClr val="0000FF"/>
                </a:solidFill>
              </a:rPr>
              <a:t>Root 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What is a CA ? (2)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solidFill>
                  <a:srgbClr val="0000FF"/>
                </a:solidFill>
              </a:rPr>
              <a:t>Root CA</a:t>
            </a:r>
            <a:r>
              <a:rPr lang="en-US" altLang="zh-TW" sz="2000" smtClean="0"/>
              <a:t> (</a:t>
            </a:r>
            <a:r>
              <a:rPr lang="zh-TW" altLang="en-US" sz="2000" smtClean="0"/>
              <a:t>最高層認證中心</a:t>
            </a:r>
            <a:r>
              <a:rPr lang="en-US" altLang="zh-TW" sz="2000" smtClean="0"/>
              <a:t>)</a:t>
            </a:r>
          </a:p>
          <a:p>
            <a:pPr lvl="1" eaLnBrk="1" hangingPunct="1"/>
            <a:r>
              <a:rPr lang="en-US" altLang="zh-TW" sz="1800" smtClean="0"/>
              <a:t>In Micro$oft:</a:t>
            </a:r>
            <a:r>
              <a:rPr lang="zh-TW" altLang="en-US" sz="1800" smtClean="0"/>
              <a:t>「</a:t>
            </a:r>
            <a:r>
              <a:rPr lang="zh-TW" altLang="en-US" sz="1800" smtClean="0">
                <a:solidFill>
                  <a:srgbClr val="0000FF"/>
                </a:solidFill>
              </a:rPr>
              <a:t>根目錄授權憑證</a:t>
            </a:r>
            <a:r>
              <a:rPr lang="zh-TW" altLang="en-US" sz="1800" smtClean="0"/>
              <a:t>」</a:t>
            </a:r>
          </a:p>
          <a:p>
            <a:pPr lvl="1" eaLnBrk="1" hangingPunct="1"/>
            <a:r>
              <a:rPr lang="en-US" altLang="zh-TW" sz="1800" smtClean="0"/>
              <a:t>Root CA do not sign the certificates for users.</a:t>
            </a:r>
          </a:p>
          <a:p>
            <a:pPr lvl="2" eaLnBrk="1" hangingPunct="1"/>
            <a:r>
              <a:rPr lang="en-US" altLang="zh-TW" sz="1600" smtClean="0"/>
              <a:t>Authorize CA to sign the certificates for users, instead.</a:t>
            </a:r>
          </a:p>
          <a:p>
            <a:pPr lvl="1" eaLnBrk="1" hangingPunct="1"/>
            <a:r>
              <a:rPr lang="en-US" altLang="zh-TW" sz="1800" smtClean="0"/>
              <a:t>Root CA signs for itself.</a:t>
            </a:r>
            <a:endParaRPr lang="zh-TW" altLang="en-US" sz="1800" smtClean="0"/>
          </a:p>
          <a:p>
            <a:pPr lvl="2" eaLnBrk="1" hangingPunct="1"/>
            <a:r>
              <a:rPr lang="en-US" altLang="zh-TW" sz="1600" smtClean="0"/>
              <a:t>It is in the sky.</a:t>
            </a:r>
            <a:endParaRPr lang="zh-TW" altLang="en-US" sz="1600" smtClean="0"/>
          </a:p>
          <a:p>
            <a:pPr lvl="1" eaLnBrk="1" hangingPunct="1"/>
            <a:endParaRPr lang="en-US" altLang="zh-TW" sz="1800" smtClean="0"/>
          </a:p>
          <a:p>
            <a:pPr lvl="1" eaLnBrk="1" hangingPunct="1"/>
            <a:r>
              <a:rPr lang="en-US" altLang="zh-TW" sz="1800" smtClean="0"/>
              <a:t>To trust Root CA</a:t>
            </a:r>
            <a:endParaRPr lang="zh-TW" altLang="en-US" sz="1800" smtClean="0"/>
          </a:p>
          <a:p>
            <a:pPr lvl="2" eaLnBrk="1" hangingPunct="1"/>
            <a:r>
              <a:rPr lang="en-US" altLang="zh-TW" sz="1600" smtClean="0"/>
              <a:t>Install the certificate of Root CA via secure channel.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What is a CA ? (3)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Tree structure of CA</a:t>
            </a:r>
          </a:p>
          <a:p>
            <a:pPr eaLnBrk="1" hangingPunct="1"/>
            <a:endParaRPr lang="en-US" altLang="zh-TW" sz="2000" dirty="0" smtClean="0"/>
          </a:p>
          <a:p>
            <a:pPr eaLnBrk="1" hangingPunct="1"/>
            <a:endParaRPr lang="en-US" altLang="zh-TW" sz="2000" dirty="0" smtClean="0"/>
          </a:p>
          <a:p>
            <a:pPr eaLnBrk="1" hangingPunct="1"/>
            <a:endParaRPr lang="en-US" altLang="zh-TW" sz="2000" dirty="0" smtClean="0"/>
          </a:p>
          <a:p>
            <a:pPr eaLnBrk="1" hangingPunct="1"/>
            <a:endParaRPr lang="en-US" altLang="zh-TW" sz="2000" dirty="0" smtClean="0"/>
          </a:p>
          <a:p>
            <a:pPr eaLnBrk="1" hangingPunct="1"/>
            <a:endParaRPr lang="en-US" altLang="zh-TW" sz="2000" dirty="0" smtClean="0"/>
          </a:p>
          <a:p>
            <a:pPr eaLnBrk="1" hangingPunct="1"/>
            <a:endParaRPr lang="en-US" altLang="zh-TW" sz="2000" dirty="0" smtClean="0"/>
          </a:p>
          <a:p>
            <a:pPr eaLnBrk="1" hangingPunct="1"/>
            <a:r>
              <a:rPr lang="en-US" altLang="zh-TW" sz="2000" dirty="0" smtClean="0"/>
              <a:t>Cost of certificate</a:t>
            </a:r>
          </a:p>
          <a:p>
            <a:pPr lvl="1" eaLnBrk="1" hangingPunct="1"/>
            <a:r>
              <a:rPr lang="en-US" altLang="zh-TW" sz="1800" dirty="0" err="1" smtClean="0"/>
              <a:t>PublicCA</a:t>
            </a:r>
            <a:r>
              <a:rPr lang="en-US" altLang="zh-TW" sz="1800" dirty="0" smtClean="0"/>
              <a:t> </a:t>
            </a:r>
            <a:r>
              <a:rPr lang="en-US" altLang="zh-TW" sz="1800" dirty="0"/>
              <a:t>: NT $</a:t>
            </a:r>
            <a:r>
              <a:rPr lang="en-US" altLang="zh-TW" sz="1800" dirty="0">
                <a:solidFill>
                  <a:srgbClr val="FF0000"/>
                </a:solidFill>
              </a:rPr>
              <a:t>9,600</a:t>
            </a:r>
            <a:r>
              <a:rPr lang="en-US" altLang="zh-TW" sz="1800" dirty="0"/>
              <a:t> / per year / per host</a:t>
            </a:r>
          </a:p>
          <a:p>
            <a:pPr lvl="1" eaLnBrk="1" hangingPunct="1"/>
            <a:r>
              <a:rPr lang="en-US" altLang="zh-TW" sz="1800" dirty="0" smtClean="0"/>
              <a:t>Myself  </a:t>
            </a:r>
            <a:r>
              <a:rPr lang="en-US" altLang="zh-TW" sz="1800" dirty="0"/>
              <a:t>: NT $</a:t>
            </a:r>
            <a:r>
              <a:rPr lang="en-US" altLang="zh-TW" sz="1800" dirty="0" smtClean="0">
                <a:solidFill>
                  <a:srgbClr val="FF0000"/>
                </a:solidFill>
              </a:rPr>
              <a:t>0</a:t>
            </a:r>
          </a:p>
          <a:p>
            <a:pPr lvl="1" eaLnBrk="1" hangingPunct="1"/>
            <a:r>
              <a:rPr lang="en-US" altLang="zh-TW" sz="1800" dirty="0"/>
              <a:t>Let's </a:t>
            </a:r>
            <a:r>
              <a:rPr lang="en-US" altLang="zh-TW" sz="1800" dirty="0" smtClean="0"/>
              <a:t>Encrypt</a:t>
            </a:r>
            <a:r>
              <a:rPr lang="en-US" altLang="zh-TW" sz="1800" dirty="0"/>
              <a:t> : NT $</a:t>
            </a:r>
            <a:r>
              <a:rPr lang="en-US" altLang="zh-TW" sz="1800" dirty="0" smtClean="0">
                <a:solidFill>
                  <a:srgbClr val="FF0000"/>
                </a:solidFill>
              </a:rPr>
              <a:t>0</a:t>
            </a:r>
          </a:p>
          <a:p>
            <a:pPr lvl="2" eaLnBrk="1" hangingPunct="1"/>
            <a:r>
              <a:rPr lang="en-US" altLang="zh-TW" sz="1600" dirty="0">
                <a:hlinkClick r:id="rId2"/>
              </a:rPr>
              <a:t>https://</a:t>
            </a:r>
            <a:r>
              <a:rPr lang="en-US" altLang="zh-TW" sz="1600" dirty="0" smtClean="0">
                <a:hlinkClick r:id="rId2"/>
              </a:rPr>
              <a:t>letsencrypt.org</a:t>
            </a:r>
            <a:endParaRPr lang="en-US" altLang="zh-TW" sz="1600" dirty="0"/>
          </a:p>
          <a:p>
            <a:pPr lvl="2" eaLnBrk="1" hangingPunct="1"/>
            <a:endParaRPr lang="en-US" altLang="zh-TW" sz="1600" dirty="0" smtClean="0"/>
          </a:p>
          <a:p>
            <a:pPr lvl="2" eaLnBrk="1" hangingPunct="1"/>
            <a:endParaRPr lang="en-US" altLang="zh-TW" sz="1600" dirty="0" smtClean="0"/>
          </a:p>
          <a:p>
            <a:pPr lvl="2" eaLnBrk="1" hangingPunct="1"/>
            <a:endParaRPr lang="en-US" altLang="zh-TW" sz="1600" dirty="0"/>
          </a:p>
        </p:txBody>
      </p:sp>
      <p:pic>
        <p:nvPicPr>
          <p:cNvPr id="10244" name="Picture 4" descr="x5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447800"/>
            <a:ext cx="4267200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Certificate (1)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/>
              <a:t>Digital Certificate, Public-key Certificate, Network Identity</a:t>
            </a:r>
            <a:endParaRPr lang="zh-TW" altLang="en-US" sz="2000" dirty="0" smtClean="0"/>
          </a:p>
          <a:p>
            <a:pPr eaLnBrk="1" hangingPunct="1"/>
            <a:r>
              <a:rPr lang="en-US" altLang="zh-TW" sz="2000" dirty="0" smtClean="0"/>
              <a:t>A certificate is issued by a CA </a:t>
            </a:r>
            <a:r>
              <a:rPr lang="en-US" altLang="zh-TW" sz="2000" i="1" dirty="0" smtClean="0">
                <a:solidFill>
                  <a:srgbClr val="FF0000"/>
                </a:solidFill>
              </a:rPr>
              <a:t>X</a:t>
            </a:r>
          </a:p>
          <a:p>
            <a:pPr eaLnBrk="1" hangingPunct="1"/>
            <a:r>
              <a:rPr lang="en-US" altLang="zh-TW" sz="2000" dirty="0" smtClean="0"/>
              <a:t>A certificate of a user A consists:</a:t>
            </a:r>
          </a:p>
          <a:p>
            <a:pPr lvl="1" eaLnBrk="1" hangingPunct="1"/>
            <a:r>
              <a:rPr lang="en-US" altLang="zh-TW" dirty="0" smtClean="0">
                <a:solidFill>
                  <a:srgbClr val="0000FF"/>
                </a:solidFill>
              </a:rPr>
              <a:t>The name of the issuer CA </a:t>
            </a:r>
            <a:r>
              <a:rPr lang="en-US" altLang="zh-TW" i="1" dirty="0" smtClean="0">
                <a:solidFill>
                  <a:srgbClr val="FF0000"/>
                </a:solidFill>
              </a:rPr>
              <a:t>X</a:t>
            </a:r>
          </a:p>
          <a:p>
            <a:pPr lvl="1" eaLnBrk="1" hangingPunct="1"/>
            <a:r>
              <a:rPr lang="en-US" altLang="zh-TW" dirty="0" smtClean="0">
                <a:solidFill>
                  <a:srgbClr val="0000FF"/>
                </a:solidFill>
              </a:rPr>
              <a:t>His/her public key </a:t>
            </a:r>
            <a:r>
              <a:rPr lang="en-US" altLang="zh-TW" dirty="0" err="1" smtClean="0">
                <a:solidFill>
                  <a:srgbClr val="0000FF"/>
                </a:solidFill>
              </a:rPr>
              <a:t>A</a:t>
            </a:r>
            <a:r>
              <a:rPr lang="en-US" altLang="zh-TW" baseline="-25000" dirty="0" err="1" smtClean="0">
                <a:solidFill>
                  <a:srgbClr val="0000FF"/>
                </a:solidFill>
              </a:rPr>
              <a:t>pub</a:t>
            </a:r>
            <a:endParaRPr lang="en-US" altLang="zh-TW" baseline="-25000" dirty="0" smtClean="0">
              <a:solidFill>
                <a:srgbClr val="0000FF"/>
              </a:solidFill>
            </a:endParaRPr>
          </a:p>
          <a:p>
            <a:pPr lvl="1" eaLnBrk="1" hangingPunct="1"/>
            <a:r>
              <a:rPr lang="en-US" altLang="zh-TW" dirty="0" smtClean="0">
                <a:solidFill>
                  <a:srgbClr val="0000FF"/>
                </a:solidFill>
              </a:rPr>
              <a:t>The signature Sig(</a:t>
            </a:r>
            <a:r>
              <a:rPr lang="en-US" altLang="zh-TW" dirty="0" err="1" smtClean="0">
                <a:solidFill>
                  <a:srgbClr val="0000FF"/>
                </a:solidFill>
              </a:rPr>
              <a:t>X</a:t>
            </a:r>
            <a:r>
              <a:rPr lang="en-US" altLang="zh-TW" baseline="-25000" dirty="0" err="1" smtClean="0">
                <a:solidFill>
                  <a:srgbClr val="0000FF"/>
                </a:solidFill>
              </a:rPr>
              <a:t>priv</a:t>
            </a:r>
            <a:r>
              <a:rPr lang="en-US" altLang="zh-TW" dirty="0" smtClean="0">
                <a:solidFill>
                  <a:srgbClr val="0000FF"/>
                </a:solidFill>
              </a:rPr>
              <a:t>, A, </a:t>
            </a:r>
            <a:r>
              <a:rPr lang="en-US" altLang="zh-TW" dirty="0" err="1" smtClean="0">
                <a:solidFill>
                  <a:srgbClr val="0000FF"/>
                </a:solidFill>
              </a:rPr>
              <a:t>A</a:t>
            </a:r>
            <a:r>
              <a:rPr lang="en-US" altLang="zh-TW" baseline="-25000" dirty="0" err="1" smtClean="0">
                <a:solidFill>
                  <a:srgbClr val="0000FF"/>
                </a:solidFill>
              </a:rPr>
              <a:t>pub</a:t>
            </a:r>
            <a:r>
              <a:rPr lang="en-US" altLang="zh-TW" dirty="0" smtClean="0">
                <a:solidFill>
                  <a:srgbClr val="0000FF"/>
                </a:solidFill>
              </a:rPr>
              <a:t>) by the CA </a:t>
            </a:r>
            <a:r>
              <a:rPr lang="en-US" altLang="zh-TW" i="1" dirty="0" smtClean="0">
                <a:solidFill>
                  <a:srgbClr val="FF0000"/>
                </a:solidFill>
              </a:rPr>
              <a:t>X</a:t>
            </a:r>
          </a:p>
          <a:p>
            <a:pPr lvl="1" eaLnBrk="1" hangingPunct="1"/>
            <a:r>
              <a:rPr lang="en-US" altLang="zh-TW" dirty="0" smtClean="0">
                <a:solidFill>
                  <a:srgbClr val="0000FF"/>
                </a:solidFill>
              </a:rPr>
              <a:t>The expiration date</a:t>
            </a:r>
          </a:p>
          <a:p>
            <a:pPr lvl="1" eaLnBrk="1" hangingPunct="1"/>
            <a:r>
              <a:rPr lang="en-US" altLang="zh-TW" dirty="0" smtClean="0">
                <a:solidFill>
                  <a:srgbClr val="0000FF"/>
                </a:solidFill>
              </a:rPr>
              <a:t>Applications</a:t>
            </a:r>
          </a:p>
          <a:p>
            <a:pPr lvl="2" eaLnBrk="1" hangingPunct="1"/>
            <a:r>
              <a:rPr lang="en-US" altLang="zh-TW" dirty="0" smtClean="0">
                <a:solidFill>
                  <a:srgbClr val="0000FF"/>
                </a:solidFill>
              </a:rPr>
              <a:t>Encryption / Signature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ComputerCenter</Template>
  <TotalTime>3591</TotalTime>
  <Words>1517</Words>
  <Application>Microsoft Office PowerPoint</Application>
  <PresentationFormat>如螢幕大小 (4:3)</PresentationFormat>
  <Paragraphs>333</Paragraphs>
  <Slides>34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7" baseType="lpstr">
      <vt:lpstr>Arial Unicode MS</vt:lpstr>
      <vt:lpstr>Futura Md BT</vt:lpstr>
      <vt:lpstr>華康標楷體(P)</vt:lpstr>
      <vt:lpstr>華康儷中黑(P)</vt:lpstr>
      <vt:lpstr>華康儷粗黑(P)</vt:lpstr>
      <vt:lpstr>新細明體</vt:lpstr>
      <vt:lpstr>標楷體</vt:lpstr>
      <vt:lpstr>Arial</vt:lpstr>
      <vt:lpstr>Consolas</vt:lpstr>
      <vt:lpstr>Times New Roman</vt:lpstr>
      <vt:lpstr>Verdana</vt:lpstr>
      <vt:lpstr>Wingdings</vt:lpstr>
      <vt:lpstr>Computer Center</vt:lpstr>
      <vt:lpstr>Public-key Infrastructure</vt:lpstr>
      <vt:lpstr>Public-key Infrastructure</vt:lpstr>
      <vt:lpstr>CA: Certificate Authority (1)</vt:lpstr>
      <vt:lpstr>CA: Certificate Authority (2)</vt:lpstr>
      <vt:lpstr>CA: Certificate Authority (3)</vt:lpstr>
      <vt:lpstr>What is a CA ? (1)</vt:lpstr>
      <vt:lpstr>What is a CA ? (2)</vt:lpstr>
      <vt:lpstr>What is a CA ? (3)</vt:lpstr>
      <vt:lpstr>Certificate (1)</vt:lpstr>
      <vt:lpstr>Certificate (2)</vt:lpstr>
      <vt:lpstr>Certificate (3)</vt:lpstr>
      <vt:lpstr>SSL &amp; TLS</vt:lpstr>
      <vt:lpstr>SSL/TLS</vt:lpstr>
      <vt:lpstr>History – (1)</vt:lpstr>
      <vt:lpstr>History – (2)</vt:lpstr>
      <vt:lpstr>SSL/TLS Negotiation</vt:lpstr>
      <vt:lpstr>SSL/TLS Applications</vt:lpstr>
      <vt:lpstr>Support for Named-based Virtual Servers</vt:lpstr>
      <vt:lpstr>OpenSSL</vt:lpstr>
      <vt:lpstr>OpenSSL</vt:lpstr>
      <vt:lpstr>Example: Apache SSL settings</vt:lpstr>
      <vt:lpstr>Example: Apache SSL settings –  Flow</vt:lpstr>
      <vt:lpstr>Example: Apache SSL settings –  Generate random seed</vt:lpstr>
      <vt:lpstr>Example: Apache SSL settings –  Generate private key of RootCA </vt:lpstr>
      <vt:lpstr>Example: Apache SSL settings –   Fill the Request of Certificate</vt:lpstr>
      <vt:lpstr>Example: Apache SSL settings –  Sign the certificate itself</vt:lpstr>
      <vt:lpstr>Example: Apache SSL settings –  Generate private key of Web Server</vt:lpstr>
      <vt:lpstr>Example: Apache SSL settings –  Fill the Request of Certificate</vt:lpstr>
      <vt:lpstr>Example: Apache SSL settings –  Sign the certificate using RootCA</vt:lpstr>
      <vt:lpstr>Example: Apache SSL settings –  Certificate Authority (8)</vt:lpstr>
      <vt:lpstr>View the content of Certificate – (1)</vt:lpstr>
      <vt:lpstr>View the content of Certificate – (2)</vt:lpstr>
      <vt:lpstr>Appendix: PGP</vt:lpstr>
      <vt:lpstr>PGP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PKI</dc:title>
  <dc:creator>Tse-Han Wang</dc:creator>
  <cp:lastModifiedBy>Tse-Han Wang</cp:lastModifiedBy>
  <cp:revision>863</cp:revision>
  <cp:lastPrinted>2017-11-28T10:02:06Z</cp:lastPrinted>
  <dcterms:created xsi:type="dcterms:W3CDTF">1601-01-01T00:00:00Z</dcterms:created>
  <dcterms:modified xsi:type="dcterms:W3CDTF">2018-12-06T00:44:38Z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