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256" r:id="rId2"/>
    <p:sldId id="336" r:id="rId3"/>
    <p:sldId id="369" r:id="rId4"/>
    <p:sldId id="376" r:id="rId5"/>
    <p:sldId id="370" r:id="rId6"/>
    <p:sldId id="371" r:id="rId7"/>
    <p:sldId id="372" r:id="rId8"/>
    <p:sldId id="404" r:id="rId9"/>
    <p:sldId id="377" r:id="rId10"/>
    <p:sldId id="378" r:id="rId11"/>
    <p:sldId id="380" r:id="rId12"/>
    <p:sldId id="379" r:id="rId13"/>
    <p:sldId id="381" r:id="rId14"/>
    <p:sldId id="385" r:id="rId15"/>
    <p:sldId id="386" r:id="rId16"/>
    <p:sldId id="382" r:id="rId17"/>
    <p:sldId id="383" r:id="rId18"/>
    <p:sldId id="384" r:id="rId19"/>
    <p:sldId id="387" r:id="rId20"/>
    <p:sldId id="388" r:id="rId21"/>
    <p:sldId id="373" r:id="rId22"/>
    <p:sldId id="389" r:id="rId23"/>
    <p:sldId id="391" r:id="rId24"/>
    <p:sldId id="390" r:id="rId25"/>
    <p:sldId id="392" r:id="rId26"/>
    <p:sldId id="393" r:id="rId27"/>
    <p:sldId id="394" r:id="rId28"/>
    <p:sldId id="395" r:id="rId29"/>
    <p:sldId id="396" r:id="rId30"/>
    <p:sldId id="397" r:id="rId31"/>
    <p:sldId id="374" r:id="rId32"/>
    <p:sldId id="401" r:id="rId33"/>
    <p:sldId id="398" r:id="rId34"/>
    <p:sldId id="399" r:id="rId35"/>
    <p:sldId id="400" r:id="rId36"/>
    <p:sldId id="375" r:id="rId37"/>
    <p:sldId id="402" r:id="rId38"/>
    <p:sldId id="403" r:id="rId39"/>
    <p:sldId id="405" r:id="rId40"/>
    <p:sldId id="406" r:id="rId41"/>
  </p:sldIdLst>
  <p:sldSz cx="9144000" cy="6858000" type="screen4x3"/>
  <p:notesSz cx="6400800" cy="86868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755"/>
  </p:normalViewPr>
  <p:slideViewPr>
    <p:cSldViewPr>
      <p:cViewPr varScale="1">
        <p:scale>
          <a:sx n="116" d="100"/>
          <a:sy n="116" d="100"/>
        </p:scale>
        <p:origin x="1500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9AAE275-EC6F-40AD-A8EA-62BB88B5EC28}" type="datetimeFigureOut">
              <a:rPr lang="zh-TW" altLang="en-US"/>
              <a:pPr>
                <a:defRPr/>
              </a:pPr>
              <a:t>2018/11/2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62585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18DBB338-A7CB-400F-B7EE-221A85D447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073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D651D763-08F6-41B6-83DE-AA69F83DAD89}" type="datetimeFigureOut">
              <a:rPr lang="zh-TW" altLang="en-US"/>
              <a:pPr>
                <a:defRPr/>
              </a:pPr>
              <a:t>2018/11/2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085850"/>
            <a:ext cx="3908425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39763" y="4179888"/>
            <a:ext cx="5121275" cy="34210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62585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B8AB628-B241-4751-89DB-41956CC402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953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54406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50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80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22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0478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81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4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226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9807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9838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 smtClean="0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fld id="{1762310D-1AF8-428E-93DD-A9DE58DCFA98}" type="slidenum">
              <a:rPr lang="en-US" altLang="zh-TW" sz="1400" smtClean="0">
                <a:solidFill>
                  <a:schemeClr val="bg1"/>
                </a:solidFill>
                <a:latin typeface="Futura Md BT" charset="0"/>
              </a:rPr>
              <a:pPr algn="ctr" eaLnBrk="1" hangingPunct="1">
                <a:defRPr/>
              </a:pPr>
              <a:t>‹#›</a:t>
            </a:fld>
            <a:endParaRPr lang="en-US" altLang="zh-TW" sz="1400" smtClean="0">
              <a:solidFill>
                <a:schemeClr val="bg1"/>
              </a:solidFill>
              <a:latin typeface="Futura Md BT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itbook.tw/chapters/using-git/reset-commit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anshu.com/p/e4ca3030a9d5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developer.atlassian.com/blog/2015/12/tips-tools-to-solve-git-conflic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zswu@cs.nctu.edu.t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dirty="0"/>
              <a:t>Version Control </a:t>
            </a:r>
            <a:r>
              <a:rPr lang="en-US" altLang="zh-TW" sz="2800" dirty="0" smtClean="0"/>
              <a:t>System - </a:t>
            </a:r>
            <a:r>
              <a:rPr lang="en-US" altLang="zh-TW" sz="2800" dirty="0" err="1" smtClean="0"/>
              <a:t>Git</a:t>
            </a:r>
            <a:endParaRPr lang="zh-TW" altLang="en-US" sz="2800" dirty="0" smtClean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 smtClean="0"/>
              <a:t>zswu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Status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Show the status</a:t>
            </a:r>
          </a:p>
          <a:p>
            <a:pPr lvl="1"/>
            <a:r>
              <a:rPr lang="en-US" altLang="zh-TW" dirty="0" smtClean="0"/>
              <a:t>Untracked files</a:t>
            </a:r>
          </a:p>
          <a:p>
            <a:pPr lvl="1"/>
            <a:r>
              <a:rPr lang="en-US" altLang="zh-TW" dirty="0" smtClean="0"/>
              <a:t>Modified files</a:t>
            </a:r>
          </a:p>
          <a:p>
            <a:pPr lvl="1"/>
            <a:r>
              <a:rPr lang="en-US" altLang="zh-TW" dirty="0" smtClean="0"/>
              <a:t>Deleted files</a:t>
            </a:r>
          </a:p>
          <a:p>
            <a:pPr lvl="1"/>
            <a:r>
              <a:rPr lang="en-US" altLang="zh-TW" dirty="0" smtClean="0"/>
              <a:t>Intermediately state</a:t>
            </a:r>
          </a:p>
          <a:p>
            <a:pPr lvl="2"/>
            <a:r>
              <a:rPr lang="en-US" altLang="zh-TW" dirty="0" smtClean="0"/>
              <a:t>Rebase</a:t>
            </a:r>
          </a:p>
          <a:p>
            <a:pPr lvl="2"/>
            <a:r>
              <a:rPr lang="en-US" altLang="zh-TW" dirty="0" smtClean="0"/>
              <a:t>Merge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114800"/>
            <a:ext cx="6496050" cy="179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0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Add files to </a:t>
            </a:r>
            <a:r>
              <a:rPr lang="en-US" altLang="zh-TW" dirty="0"/>
              <a:t>the temporary area </a:t>
            </a:r>
            <a:r>
              <a:rPr lang="en-US" altLang="zh-TW" dirty="0" smtClean="0"/>
              <a:t>(to be </a:t>
            </a:r>
            <a:r>
              <a:rPr lang="en-US" altLang="zh-TW" dirty="0" err="1" smtClean="0"/>
              <a:t>commited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You don’t need to commit all the thing at the same time</a:t>
            </a:r>
          </a:p>
          <a:p>
            <a:pPr lvl="1"/>
            <a:r>
              <a:rPr lang="en-US" altLang="zh-TW" dirty="0" smtClean="0"/>
              <a:t>Use .</a:t>
            </a:r>
            <a:r>
              <a:rPr lang="en-US" altLang="zh-TW" dirty="0" err="1" smtClean="0"/>
              <a:t>gitignore</a:t>
            </a:r>
            <a:r>
              <a:rPr lang="en-US" altLang="zh-TW" dirty="0" smtClean="0"/>
              <a:t> file to prevent some files to be added</a:t>
            </a:r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87" y="2838906"/>
            <a:ext cx="6296025" cy="324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73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Commit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Save your current state</a:t>
            </a:r>
          </a:p>
          <a:p>
            <a:pPr lvl="1"/>
            <a:r>
              <a:rPr lang="en-US" altLang="zh-TW" dirty="0" smtClean="0"/>
              <a:t>Has a hash ID</a:t>
            </a:r>
          </a:p>
          <a:p>
            <a:pPr lvl="1"/>
            <a:r>
              <a:rPr lang="en-US" altLang="zh-TW" dirty="0" smtClean="0"/>
              <a:t>Which hash ID is the previous state</a:t>
            </a:r>
          </a:p>
          <a:p>
            <a:pPr lvl="1"/>
            <a:r>
              <a:rPr lang="en-US" altLang="zh-TW" dirty="0" smtClean="0"/>
              <a:t>What you modified</a:t>
            </a:r>
          </a:p>
          <a:p>
            <a:pPr lvl="1"/>
            <a:r>
              <a:rPr lang="en-US" altLang="zh-TW" dirty="0" smtClean="0"/>
              <a:t>Write some log to help people know what have you done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3505200"/>
            <a:ext cx="6791325" cy="136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89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Reset a commit or reset </a:t>
            </a:r>
            <a:r>
              <a:rPr lang="en-US" altLang="zh-TW" dirty="0"/>
              <a:t>temporary </a:t>
            </a:r>
            <a:r>
              <a:rPr lang="en-US" altLang="zh-TW" dirty="0" smtClean="0"/>
              <a:t>area</a:t>
            </a:r>
          </a:p>
          <a:p>
            <a:pPr lvl="1"/>
            <a:r>
              <a:rPr lang="en-US" altLang="zh-TW" dirty="0" smtClean="0"/>
              <a:t>If </a:t>
            </a:r>
            <a:r>
              <a:rPr lang="en-US" altLang="zh-TW" dirty="0"/>
              <a:t>you </a:t>
            </a:r>
            <a:r>
              <a:rPr lang="en-US" altLang="zh-TW" dirty="0" smtClean="0"/>
              <a:t>regret, you can remove all change from </a:t>
            </a:r>
            <a:r>
              <a:rPr lang="en-US" altLang="zh-TW" dirty="0"/>
              <a:t>temporary </a:t>
            </a:r>
            <a:r>
              <a:rPr lang="en-US" altLang="zh-TW" dirty="0" smtClean="0"/>
              <a:t>area, or remove a commit</a:t>
            </a:r>
          </a:p>
          <a:p>
            <a:pPr lvl="1"/>
            <a:r>
              <a:rPr lang="en-US" altLang="zh-TW" dirty="0" smtClean="0"/>
              <a:t>HEAD^ / HEAD~1, the previous commit of HEAD</a:t>
            </a:r>
          </a:p>
          <a:p>
            <a:pPr lvl="1"/>
            <a:r>
              <a:rPr lang="en-US" altLang="zh-TW" dirty="0">
                <a:hlinkClick r:id="rId2"/>
              </a:rPr>
              <a:t>https://gitbook.tw/chapters/using-git/reset-commit.html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b="19505"/>
          <a:stretch/>
        </p:blipFill>
        <p:spPr>
          <a:xfrm>
            <a:off x="1600200" y="3505200"/>
            <a:ext cx="58769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28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List history of the repository</a:t>
            </a:r>
          </a:p>
          <a:p>
            <a:pPr lvl="1"/>
            <a:r>
              <a:rPr lang="en-US" altLang="zh-TW" dirty="0" smtClean="0"/>
              <a:t>Commit message</a:t>
            </a:r>
          </a:p>
          <a:p>
            <a:pPr lvl="1"/>
            <a:r>
              <a:rPr lang="en-US" altLang="zh-TW" dirty="0" smtClean="0"/>
              <a:t>Commit Hash ID</a:t>
            </a:r>
          </a:p>
          <a:p>
            <a:pPr lvl="1"/>
            <a:r>
              <a:rPr lang="en-US" altLang="zh-TW" dirty="0" smtClean="0"/>
              <a:t>Commit author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162300"/>
            <a:ext cx="3799804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1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Blame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History of a file</a:t>
            </a:r>
          </a:p>
          <a:p>
            <a:pPr lvl="1"/>
            <a:r>
              <a:rPr lang="en-US" altLang="zh-TW" dirty="0" smtClean="0"/>
              <a:t>Show the latest commit of each line</a:t>
            </a:r>
          </a:p>
          <a:p>
            <a:pPr lvl="1"/>
            <a:r>
              <a:rPr lang="en-US" altLang="zh-TW" dirty="0" smtClean="0"/>
              <a:t>To find who added this line into your code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3373702"/>
            <a:ext cx="4667250" cy="79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93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Branch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Work on multiple thing at the same time</a:t>
            </a:r>
          </a:p>
          <a:p>
            <a:pPr lvl="1"/>
            <a:r>
              <a:rPr lang="en-US" altLang="zh-TW" dirty="0" smtClean="0"/>
              <a:t>Add feature or debug individually</a:t>
            </a:r>
          </a:p>
          <a:p>
            <a:pPr lvl="1"/>
            <a:r>
              <a:rPr lang="en-US" altLang="zh-TW" dirty="0" smtClean="0"/>
              <a:t>Keep master branch stable</a:t>
            </a:r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895600"/>
            <a:ext cx="5638800" cy="236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Tag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Tag specific </a:t>
            </a:r>
            <a:r>
              <a:rPr lang="en-US" altLang="zh-TW" dirty="0" smtClean="0"/>
              <a:t>commit</a:t>
            </a:r>
          </a:p>
          <a:p>
            <a:pPr lvl="1"/>
            <a:r>
              <a:rPr lang="en-US" altLang="zh-TW" dirty="0" smtClean="0"/>
              <a:t>Release commit, e.g., v1.0.1, v1.2.3rc, v2.5b3</a:t>
            </a:r>
          </a:p>
          <a:p>
            <a:pPr lvl="1"/>
            <a:r>
              <a:rPr lang="en-US" altLang="zh-TW" dirty="0" smtClean="0"/>
              <a:t>Tag point to only one commit</a:t>
            </a:r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00375"/>
            <a:ext cx="63341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41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Checkout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Checkout something</a:t>
            </a:r>
          </a:p>
          <a:p>
            <a:pPr lvl="1"/>
            <a:r>
              <a:rPr lang="en-US" altLang="zh-TW" dirty="0" smtClean="0"/>
              <a:t>Branch, Tag</a:t>
            </a:r>
          </a:p>
          <a:p>
            <a:pPr lvl="1"/>
            <a:r>
              <a:rPr lang="en-US" altLang="zh-TW" dirty="0" smtClean="0"/>
              <a:t>Commit (by Hash ID)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2743200"/>
            <a:ext cx="63912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98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Merge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Merge branch B to branch A</a:t>
            </a:r>
          </a:p>
          <a:p>
            <a:pPr lvl="1"/>
            <a:r>
              <a:rPr lang="en-US" altLang="zh-TW" dirty="0" smtClean="0"/>
              <a:t>If B is based on A, </a:t>
            </a:r>
            <a:r>
              <a:rPr lang="en-US" altLang="zh-TW" dirty="0"/>
              <a:t>Fast-forward</a:t>
            </a:r>
            <a:r>
              <a:rPr lang="en-US" altLang="zh-TW" dirty="0" smtClean="0"/>
              <a:t> is applied</a:t>
            </a:r>
          </a:p>
          <a:p>
            <a:pPr lvl="1"/>
            <a:r>
              <a:rPr lang="en-US" altLang="zh-TW" dirty="0" smtClean="0"/>
              <a:t>If both A and B is changed, a merge commit is added</a:t>
            </a:r>
          </a:p>
          <a:p>
            <a:pPr lvl="1"/>
            <a:r>
              <a:rPr lang="en-US" altLang="zh-TW" dirty="0" smtClean="0"/>
              <a:t>If auto merge failed, you need to solve the conflict yourself</a:t>
            </a:r>
            <a:endParaRPr lang="zh-TW" altLang="en-US" dirty="0"/>
          </a:p>
        </p:txBody>
      </p:sp>
      <p:pic>
        <p:nvPicPr>
          <p:cNvPr id="2050" name="Picture 2" descr="ä¸ååä½µæäº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97" y="3505200"/>
            <a:ext cx="443696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13" y="3312724"/>
            <a:ext cx="2631271" cy="22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7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Why VCS ?</a:t>
            </a:r>
          </a:p>
          <a:p>
            <a:r>
              <a:rPr lang="en-US" altLang="zh-TW" dirty="0" smtClean="0"/>
              <a:t>Why </a:t>
            </a:r>
            <a:r>
              <a:rPr lang="en-US" altLang="zh-TW" dirty="0" err="1" smtClean="0"/>
              <a:t>Git</a:t>
            </a:r>
            <a:r>
              <a:rPr lang="en-US" altLang="zh-TW" dirty="0" smtClean="0"/>
              <a:t> ?</a:t>
            </a:r>
          </a:p>
          <a:p>
            <a:r>
              <a:rPr lang="en-US" altLang="zh-TW" dirty="0" smtClean="0"/>
              <a:t>Using </a:t>
            </a:r>
            <a:r>
              <a:rPr lang="en-US" altLang="zh-TW" dirty="0" err="1" smtClean="0"/>
              <a:t>Git</a:t>
            </a:r>
            <a:r>
              <a:rPr lang="en-US" altLang="zh-TW" dirty="0" smtClean="0"/>
              <a:t> Personally</a:t>
            </a:r>
          </a:p>
          <a:p>
            <a:r>
              <a:rPr lang="en-US" altLang="zh-TW" dirty="0" smtClean="0"/>
              <a:t>Using </a:t>
            </a:r>
            <a:r>
              <a:rPr lang="en-US" altLang="zh-TW" dirty="0" err="1" smtClean="0"/>
              <a:t>Git</a:t>
            </a:r>
            <a:r>
              <a:rPr lang="en-US" altLang="zh-TW" dirty="0" smtClean="0"/>
              <a:t> with Others</a:t>
            </a:r>
          </a:p>
          <a:p>
            <a:r>
              <a:rPr lang="en-US" altLang="zh-TW" dirty="0" smtClean="0"/>
              <a:t>Etiquette Rules of Using </a:t>
            </a:r>
            <a:r>
              <a:rPr lang="en-US" altLang="zh-TW" dirty="0" err="1" smtClean="0"/>
              <a:t>Git</a:t>
            </a:r>
            <a:endParaRPr lang="en-US" altLang="zh-TW" dirty="0" smtClean="0"/>
          </a:p>
          <a:p>
            <a:r>
              <a:rPr lang="en-US" altLang="zh-TW" dirty="0" smtClean="0"/>
              <a:t>Tools &amp; Services</a:t>
            </a:r>
          </a:p>
          <a:p>
            <a:r>
              <a:rPr lang="en-US" altLang="zh-TW" dirty="0"/>
              <a:t>Tips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725935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git-scm.com/figures/18333fig0329-t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838200"/>
            <a:ext cx="321275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Rebase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Rebase branch B onto branch A</a:t>
            </a:r>
          </a:p>
          <a:p>
            <a:pPr lvl="1"/>
            <a:r>
              <a:rPr lang="en-US" altLang="zh-TW" dirty="0" smtClean="0"/>
              <a:t>Add each commit of branch B onto branch A</a:t>
            </a:r>
          </a:p>
          <a:p>
            <a:pPr lvl="1"/>
            <a:r>
              <a:rPr lang="en-US" altLang="zh-TW" dirty="0" smtClean="0"/>
              <a:t>No merge commit</a:t>
            </a:r>
          </a:p>
          <a:p>
            <a:pPr lvl="1"/>
            <a:r>
              <a:rPr lang="en-US" altLang="zh-TW" dirty="0" smtClean="0"/>
              <a:t>If you branch B is forked from branch A, you can use rebase to apply the latest branch A commits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581400"/>
            <a:ext cx="3196550" cy="24288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581400"/>
            <a:ext cx="3078178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62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Using </a:t>
            </a:r>
            <a:r>
              <a:rPr lang="en-US" altLang="zh-TW" dirty="0" err="1"/>
              <a:t>Git</a:t>
            </a:r>
            <a:r>
              <a:rPr lang="en-US" altLang="zh-TW" dirty="0"/>
              <a:t> with Others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Remote repository</a:t>
            </a:r>
          </a:p>
          <a:p>
            <a:pPr lvl="1"/>
            <a:r>
              <a:rPr lang="en-US" altLang="zh-TW" dirty="0" smtClean="0"/>
              <a:t>Clone</a:t>
            </a:r>
          </a:p>
          <a:p>
            <a:pPr lvl="1"/>
            <a:r>
              <a:rPr lang="en-US" altLang="zh-TW" dirty="0" smtClean="0"/>
              <a:t>Remote</a:t>
            </a:r>
          </a:p>
          <a:p>
            <a:pPr lvl="1"/>
            <a:r>
              <a:rPr lang="en-US" altLang="zh-TW" dirty="0" smtClean="0"/>
              <a:t>Fetch</a:t>
            </a:r>
          </a:p>
          <a:p>
            <a:pPr lvl="1"/>
            <a:r>
              <a:rPr lang="en-US" altLang="zh-TW" dirty="0" smtClean="0"/>
              <a:t>Push</a:t>
            </a:r>
          </a:p>
          <a:p>
            <a:pPr lvl="1"/>
            <a:r>
              <a:rPr lang="en-US" altLang="zh-TW" dirty="0" smtClean="0"/>
              <a:t> </a:t>
            </a:r>
            <a:r>
              <a:rPr lang="en-US" altLang="zh-TW" strike="sngStrike" dirty="0" smtClean="0"/>
              <a:t>Pull</a:t>
            </a:r>
            <a:r>
              <a:rPr lang="en-US" altLang="zh-TW" dirty="0" smtClean="0"/>
              <a:t>  =&gt; Fetch + Merge </a:t>
            </a:r>
            <a:r>
              <a:rPr lang="zh-TW" altLang="en-US" dirty="0" smtClean="0"/>
              <a:t>、</a:t>
            </a:r>
            <a:r>
              <a:rPr lang="en-US" altLang="zh-TW" dirty="0" smtClean="0"/>
              <a:t>Fetch + Rebase</a:t>
            </a:r>
          </a:p>
          <a:p>
            <a:r>
              <a:rPr lang="en-US" altLang="zh-TW" dirty="0" smtClean="0"/>
              <a:t>Conflict</a:t>
            </a:r>
          </a:p>
          <a:p>
            <a:pPr lvl="1"/>
            <a:r>
              <a:rPr lang="en-US" altLang="zh-TW" dirty="0" smtClean="0"/>
              <a:t>Rebase/Merge --about/--skip/--continue</a:t>
            </a:r>
          </a:p>
          <a:p>
            <a:pPr lvl="1"/>
            <a:r>
              <a:rPr lang="en-US" altLang="zh-TW" dirty="0" smtClean="0"/>
              <a:t>Stash / Stash pop</a:t>
            </a:r>
          </a:p>
          <a:p>
            <a:pPr lvl="1"/>
            <a:r>
              <a:rPr lang="en-US" altLang="zh-TW" dirty="0" smtClean="0"/>
              <a:t>Revert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8098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Clone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Clone a </a:t>
            </a:r>
            <a:r>
              <a:rPr lang="en-US" altLang="zh-TW" dirty="0" err="1" smtClean="0"/>
              <a:t>git</a:t>
            </a:r>
            <a:r>
              <a:rPr lang="en-US" altLang="zh-TW" dirty="0" smtClean="0"/>
              <a:t> repository</a:t>
            </a:r>
          </a:p>
          <a:p>
            <a:pPr lvl="1"/>
            <a:r>
              <a:rPr lang="en-US" altLang="zh-TW" dirty="0" smtClean="0"/>
              <a:t>Copy all things including history, branch, tag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19" y="2514600"/>
            <a:ext cx="7396162" cy="116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59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Remote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About remote repository</a:t>
            </a:r>
          </a:p>
          <a:p>
            <a:pPr lvl="1"/>
            <a:r>
              <a:rPr lang="en-US" altLang="zh-TW" dirty="0" smtClean="0"/>
              <a:t>You can add many remote repository</a:t>
            </a:r>
          </a:p>
          <a:p>
            <a:pPr lvl="1"/>
            <a:r>
              <a:rPr lang="en-US" altLang="zh-TW" dirty="0" smtClean="0"/>
              <a:t>Usually, origin is your default remote repository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2819400"/>
            <a:ext cx="6486525" cy="61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61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Fetch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Fetch new commits from remote</a:t>
            </a:r>
          </a:p>
          <a:p>
            <a:pPr lvl="1"/>
            <a:r>
              <a:rPr lang="en-US" altLang="zh-TW" dirty="0" smtClean="0"/>
              <a:t>Remote branch will be placed at remote-name/branch-name</a:t>
            </a:r>
          </a:p>
          <a:p>
            <a:pPr lvl="2"/>
            <a:r>
              <a:rPr lang="en-US" altLang="zh-TW" dirty="0" smtClean="0"/>
              <a:t>origin/master</a:t>
            </a:r>
          </a:p>
          <a:p>
            <a:pPr lvl="2"/>
            <a:r>
              <a:rPr lang="en-US" altLang="zh-TW" dirty="0" smtClean="0"/>
              <a:t>origin/debug1</a:t>
            </a:r>
          </a:p>
          <a:p>
            <a:pPr lvl="1"/>
            <a:r>
              <a:rPr lang="en-US" altLang="zh-TW" dirty="0" smtClean="0"/>
              <a:t>Usually, we will do this after fetch</a:t>
            </a:r>
          </a:p>
          <a:p>
            <a:pPr lvl="2"/>
            <a:r>
              <a:rPr lang="en-US" altLang="zh-TW" dirty="0" smtClean="0"/>
              <a:t>$ </a:t>
            </a:r>
            <a:r>
              <a:rPr lang="en-US" altLang="zh-TW" dirty="0" err="1" smtClean="0"/>
              <a:t>git</a:t>
            </a:r>
            <a:r>
              <a:rPr lang="en-US" altLang="zh-TW" dirty="0" smtClean="0"/>
              <a:t> rebase origin/master</a:t>
            </a:r>
          </a:p>
          <a:p>
            <a:pPr lvl="2"/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4038600"/>
            <a:ext cx="6638925" cy="80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47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Push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Push things to remote branch</a:t>
            </a:r>
          </a:p>
          <a:p>
            <a:pPr lvl="1"/>
            <a:r>
              <a:rPr lang="en-US" altLang="zh-TW" dirty="0" smtClean="0"/>
              <a:t>You must have write permission on remote server</a:t>
            </a:r>
          </a:p>
          <a:p>
            <a:pPr lvl="1"/>
            <a:r>
              <a:rPr lang="en-US" altLang="zh-TW" dirty="0" smtClean="0"/>
              <a:t>Push a branch to remote</a:t>
            </a:r>
          </a:p>
          <a:p>
            <a:pPr lvl="2"/>
            <a:r>
              <a:rPr lang="en-US" altLang="zh-TW" dirty="0" smtClean="0"/>
              <a:t>If exist, update it</a:t>
            </a:r>
          </a:p>
          <a:p>
            <a:pPr lvl="1"/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880" y="3124200"/>
            <a:ext cx="60438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4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Pull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799"/>
            <a:ext cx="7772400" cy="4648200"/>
          </a:xfrm>
        </p:spPr>
        <p:txBody>
          <a:bodyPr/>
          <a:lstStyle/>
          <a:p>
            <a:r>
              <a:rPr lang="en-US" altLang="zh-TW" dirty="0" smtClean="0"/>
              <a:t>Pull is equal to fetch + merge, or fetch + rebase</a:t>
            </a:r>
          </a:p>
          <a:p>
            <a:pPr lvl="1"/>
            <a:r>
              <a:rPr lang="en-US" altLang="zh-TW" dirty="0" smtClean="0"/>
              <a:t>Defaults to fetch + merge</a:t>
            </a:r>
          </a:p>
          <a:p>
            <a:pPr lvl="1"/>
            <a:r>
              <a:rPr lang="en-US" altLang="zh-TW" dirty="0" smtClean="0"/>
              <a:t>Pull something add a lots of marge message into your project</a:t>
            </a:r>
          </a:p>
          <a:p>
            <a:pPr lvl="2"/>
            <a:r>
              <a:rPr lang="en-US" altLang="zh-TW" dirty="0" smtClean="0"/>
              <a:t>Use fetch + rebase instead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220041"/>
            <a:ext cx="5153025" cy="11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12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Conflict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Why</a:t>
            </a:r>
            <a:endParaRPr lang="en-US" altLang="zh-TW" dirty="0"/>
          </a:p>
          <a:p>
            <a:pPr lvl="1"/>
            <a:r>
              <a:rPr lang="en-US" altLang="zh-TW" dirty="0"/>
              <a:t>Modify same </a:t>
            </a:r>
            <a:r>
              <a:rPr lang="en-US" altLang="zh-TW" dirty="0" smtClean="0"/>
              <a:t>file</a:t>
            </a:r>
          </a:p>
          <a:p>
            <a:pPr lvl="2"/>
            <a:r>
              <a:rPr lang="en-US" altLang="zh-TW" dirty="0" smtClean="0"/>
              <a:t>Auto merge failed</a:t>
            </a:r>
            <a:endParaRPr lang="en-US" altLang="zh-TW" dirty="0"/>
          </a:p>
          <a:p>
            <a:pPr lvl="1"/>
            <a:r>
              <a:rPr lang="en-US" altLang="zh-TW" dirty="0"/>
              <a:t>Squash </a:t>
            </a:r>
            <a:r>
              <a:rPr lang="en-US" altLang="zh-TW" dirty="0" smtClean="0"/>
              <a:t>commits</a:t>
            </a:r>
          </a:p>
          <a:p>
            <a:pPr lvl="2"/>
            <a:r>
              <a:rPr lang="en-US" altLang="zh-TW" dirty="0" smtClean="0"/>
              <a:t>Squash will change commits history</a:t>
            </a:r>
            <a:endParaRPr lang="en-US" altLang="zh-TW" dirty="0"/>
          </a:p>
          <a:p>
            <a:pPr lvl="1"/>
            <a:r>
              <a:rPr lang="en-US" altLang="zh-TW" dirty="0"/>
              <a:t>$ </a:t>
            </a:r>
            <a:r>
              <a:rPr lang="en-US" altLang="zh-TW" dirty="0" err="1"/>
              <a:t>git</a:t>
            </a:r>
            <a:r>
              <a:rPr lang="en-US" altLang="zh-TW" dirty="0"/>
              <a:t> push </a:t>
            </a:r>
            <a:r>
              <a:rPr lang="en-US" altLang="zh-TW" dirty="0" smtClean="0"/>
              <a:t>-f</a:t>
            </a:r>
          </a:p>
          <a:p>
            <a:pPr lvl="2"/>
            <a:r>
              <a:rPr lang="en-US" altLang="zh-TW" dirty="0" smtClean="0"/>
              <a:t>Try to not do this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169" y="4191000"/>
            <a:ext cx="7053262" cy="148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35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Merge/Rebase Conflict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Continue</a:t>
            </a:r>
          </a:p>
          <a:p>
            <a:pPr lvl="1"/>
            <a:r>
              <a:rPr lang="en-US" altLang="zh-TW" dirty="0" smtClean="0"/>
              <a:t>After you fixed the conflict, continue the action (Merge/Rebase)</a:t>
            </a:r>
          </a:p>
          <a:p>
            <a:r>
              <a:rPr lang="en-US" altLang="zh-TW" dirty="0" smtClean="0"/>
              <a:t>Skip</a:t>
            </a:r>
          </a:p>
          <a:p>
            <a:pPr lvl="1"/>
            <a:r>
              <a:rPr lang="en-US" altLang="zh-TW" dirty="0" smtClean="0"/>
              <a:t>Skip this commit, it won’t be merge into target branch</a:t>
            </a:r>
          </a:p>
          <a:p>
            <a:r>
              <a:rPr lang="en-US" altLang="zh-TW" dirty="0" smtClean="0"/>
              <a:t>Abort</a:t>
            </a:r>
          </a:p>
          <a:p>
            <a:pPr lvl="1"/>
            <a:r>
              <a:rPr lang="en-US" altLang="zh-TW" dirty="0" smtClean="0"/>
              <a:t>Abort, nothing will change </a:t>
            </a:r>
            <a:r>
              <a:rPr lang="en-US" altLang="zh-TW" dirty="0" smtClean="0">
                <a:sym typeface="Wingdings" panose="05000000000000000000" pitchFamily="2" charset="2"/>
              </a:rPr>
              <a:t>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7200"/>
            <a:ext cx="1739438" cy="11811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r="23095"/>
          <a:stretch/>
        </p:blipFill>
        <p:spPr>
          <a:xfrm>
            <a:off x="761999" y="4091261"/>
            <a:ext cx="3470559" cy="16237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42" y="4091260"/>
            <a:ext cx="4468741" cy="19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94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Stash / Stash Pop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3886200" cy="4648200"/>
          </a:xfrm>
        </p:spPr>
        <p:txBody>
          <a:bodyPr/>
          <a:lstStyle/>
          <a:p>
            <a:r>
              <a:rPr lang="en-US" altLang="zh-TW" dirty="0" smtClean="0"/>
              <a:t>Stash things not yet commit</a:t>
            </a:r>
          </a:p>
          <a:p>
            <a:pPr lvl="1"/>
            <a:r>
              <a:rPr lang="en-US" altLang="zh-TW" dirty="0" smtClean="0"/>
              <a:t>Like a stack, first in last out</a:t>
            </a:r>
          </a:p>
          <a:p>
            <a:pPr lvl="1"/>
            <a:r>
              <a:rPr lang="en-US" altLang="zh-TW" dirty="0" smtClean="0"/>
              <a:t>Convenient when rebasing/merging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403" y="1447800"/>
            <a:ext cx="3765597" cy="43624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3124200"/>
            <a:ext cx="3838575" cy="70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VCS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How do you manage your homework ?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57400"/>
            <a:ext cx="6641121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32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Revert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Revert a commit</a:t>
            </a:r>
          </a:p>
          <a:p>
            <a:pPr lvl="1"/>
            <a:r>
              <a:rPr lang="en-US" altLang="zh-TW" dirty="0" smtClean="0"/>
              <a:t>Revert a commit by adding a new commit</a:t>
            </a:r>
          </a:p>
          <a:p>
            <a:pPr lvl="2"/>
            <a:r>
              <a:rPr lang="en-US" altLang="zh-TW" dirty="0" smtClean="0"/>
              <a:t>Won’t break the history</a:t>
            </a:r>
          </a:p>
          <a:p>
            <a:pPr lvl="1"/>
            <a:r>
              <a:rPr lang="en-US" altLang="zh-TW" dirty="0"/>
              <a:t>The new commit offset the old </a:t>
            </a:r>
            <a:r>
              <a:rPr lang="en-US" altLang="zh-TW" dirty="0" smtClean="0"/>
              <a:t>one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386" y="3124200"/>
            <a:ext cx="5556827" cy="23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55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Etiquette Rules of Using </a:t>
            </a:r>
            <a:r>
              <a:rPr lang="en-US" altLang="zh-TW" dirty="0" err="1" smtClean="0"/>
              <a:t>Git</a:t>
            </a:r>
            <a:r>
              <a:rPr lang="en-US" altLang="zh-TW" dirty="0" smtClean="0"/>
              <a:t> (1/5)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Commit Message</a:t>
            </a:r>
          </a:p>
          <a:p>
            <a:pPr lvl="1"/>
            <a:r>
              <a:rPr lang="en-US" altLang="zh-TW" dirty="0" smtClean="0"/>
              <a:t>What you done</a:t>
            </a:r>
          </a:p>
          <a:p>
            <a:pPr lvl="1"/>
            <a:r>
              <a:rPr lang="en-US" altLang="zh-TW" dirty="0" smtClean="0"/>
              <a:t>Why</a:t>
            </a:r>
          </a:p>
          <a:p>
            <a:pPr lvl="1"/>
            <a:r>
              <a:rPr lang="en-US" altLang="zh-TW" dirty="0" smtClean="0"/>
              <a:t>How</a:t>
            </a:r>
          </a:p>
          <a:p>
            <a:pPr lvl="1"/>
            <a:r>
              <a:rPr lang="en-US" altLang="zh-TW" dirty="0" smtClean="0"/>
              <a:t>Format is important</a:t>
            </a:r>
          </a:p>
          <a:p>
            <a:pPr lvl="1"/>
            <a:r>
              <a:rPr lang="en-US" altLang="zh-TW" smtClean="0"/>
              <a:t>$ git</a:t>
            </a:r>
            <a:r>
              <a:rPr lang="en-US" altLang="zh-TW" dirty="0" smtClean="0"/>
              <a:t> </a:t>
            </a:r>
            <a:r>
              <a:rPr lang="en-US" altLang="zh-TW" dirty="0" smtClean="0"/>
              <a:t>rebase </a:t>
            </a:r>
            <a:r>
              <a:rPr lang="en-US" altLang="zh-TW" dirty="0" smtClean="0"/>
              <a:t>-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HEAD~x</a:t>
            </a:r>
            <a:endParaRPr lang="en-US" altLang="zh-TW" dirty="0" smtClean="0"/>
          </a:p>
          <a:p>
            <a:r>
              <a:rPr lang="en-US" altLang="zh-TW" dirty="0"/>
              <a:t>Don’t modify master directly</a:t>
            </a:r>
          </a:p>
          <a:p>
            <a:pPr lvl="1"/>
            <a:r>
              <a:rPr lang="en-US" altLang="zh-TW" dirty="0"/>
              <a:t>Master branch may become unstable</a:t>
            </a:r>
          </a:p>
          <a:p>
            <a:pPr lvl="1"/>
            <a:r>
              <a:rPr lang="en-US" altLang="zh-TW" dirty="0"/>
              <a:t>Others need to solve the conflict that cause by your temporary code</a:t>
            </a:r>
          </a:p>
          <a:p>
            <a:pPr lvl="1"/>
            <a:r>
              <a:rPr lang="en-US" altLang="zh-TW" dirty="0"/>
              <a:t>To keep history clean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8108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Etiquette Rules of Using </a:t>
            </a:r>
            <a:r>
              <a:rPr lang="en-US" altLang="zh-TW" dirty="0" err="1"/>
              <a:t>Git</a:t>
            </a:r>
            <a:r>
              <a:rPr lang="en-US" altLang="zh-TW" dirty="0"/>
              <a:t> </a:t>
            </a:r>
            <a:r>
              <a:rPr lang="en-US" altLang="zh-TW" dirty="0" smtClean="0"/>
              <a:t>(2/5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Keep history clean</a:t>
            </a:r>
          </a:p>
          <a:p>
            <a:pPr lvl="1"/>
            <a:r>
              <a:rPr lang="en-US" altLang="zh-TW" dirty="0"/>
              <a:t>Don’t change the history if you share branch with others</a:t>
            </a:r>
          </a:p>
          <a:p>
            <a:pPr lvl="2"/>
            <a:r>
              <a:rPr lang="en-US" altLang="zh-TW" dirty="0"/>
              <a:t>A lots of conflicts</a:t>
            </a:r>
          </a:p>
          <a:p>
            <a:pPr lvl="1"/>
            <a:r>
              <a:rPr lang="en-US" altLang="zh-TW" dirty="0"/>
              <a:t>Try to not use </a:t>
            </a:r>
            <a:r>
              <a:rPr lang="en-US" altLang="zh-TW" dirty="0" smtClean="0"/>
              <a:t>$ </a:t>
            </a:r>
            <a:r>
              <a:rPr lang="en-US" altLang="zh-TW" dirty="0" err="1" smtClean="0"/>
              <a:t>git</a:t>
            </a:r>
            <a:r>
              <a:rPr lang="en-US" altLang="zh-TW" dirty="0" smtClean="0"/>
              <a:t> </a:t>
            </a:r>
            <a:r>
              <a:rPr lang="en-US" altLang="zh-TW" dirty="0"/>
              <a:t>push </a:t>
            </a:r>
            <a:r>
              <a:rPr lang="en-US" altLang="zh-TW" dirty="0" smtClean="0"/>
              <a:t>-f</a:t>
            </a:r>
            <a:endParaRPr lang="en-US" altLang="zh-TW" dirty="0"/>
          </a:p>
          <a:p>
            <a:pPr lvl="2"/>
            <a:r>
              <a:rPr lang="en-US" altLang="zh-TW" dirty="0"/>
              <a:t>A lots of conflicts</a:t>
            </a:r>
          </a:p>
          <a:p>
            <a:pPr lvl="1"/>
            <a:r>
              <a:rPr lang="en-US" altLang="zh-TW" dirty="0"/>
              <a:t>Try to not use </a:t>
            </a:r>
            <a:r>
              <a:rPr lang="en-US" altLang="zh-TW" dirty="0" smtClean="0"/>
              <a:t>merge (</a:t>
            </a:r>
            <a:r>
              <a:rPr lang="en-US" altLang="zh-TW" dirty="0"/>
              <a:t>use </a:t>
            </a:r>
            <a:r>
              <a:rPr lang="en-US" altLang="zh-TW" dirty="0" err="1"/>
              <a:t>reabase</a:t>
            </a:r>
            <a:r>
              <a:rPr lang="en-US" altLang="zh-TW" dirty="0"/>
              <a:t>), except you are on master branch</a:t>
            </a:r>
          </a:p>
          <a:p>
            <a:pPr lvl="2"/>
            <a:r>
              <a:rPr lang="en-US" altLang="zh-TW" dirty="0"/>
              <a:t>Branch may become incapable of being merge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Try to not do $ </a:t>
            </a:r>
            <a:r>
              <a:rPr lang="en-US" altLang="zh-TW" dirty="0" err="1" smtClean="0"/>
              <a:t>git</a:t>
            </a:r>
            <a:r>
              <a:rPr lang="en-US" altLang="zh-TW" dirty="0" smtClean="0"/>
              <a:t> pull (fetch + merge)</a:t>
            </a:r>
          </a:p>
          <a:p>
            <a:pPr lvl="2"/>
            <a:r>
              <a:rPr lang="en-US" altLang="zh-TW" dirty="0" smtClean="0"/>
              <a:t>Will add unnecessary merge commit</a:t>
            </a:r>
          </a:p>
          <a:p>
            <a:pPr lvl="1"/>
            <a:r>
              <a:rPr lang="en-US" altLang="zh-TW" dirty="0" smtClean="0"/>
              <a:t>Use rebase -</a:t>
            </a:r>
            <a:r>
              <a:rPr lang="en-US" altLang="zh-TW" dirty="0" err="1" smtClean="0"/>
              <a:t>i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Rewrite your history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2359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Etiquette Rules of Using </a:t>
            </a:r>
            <a:r>
              <a:rPr lang="en-US" altLang="zh-TW" dirty="0" err="1"/>
              <a:t>Git</a:t>
            </a:r>
            <a:r>
              <a:rPr lang="en-US" altLang="zh-TW" dirty="0"/>
              <a:t> </a:t>
            </a:r>
            <a:r>
              <a:rPr lang="en-US" altLang="zh-TW" dirty="0" smtClean="0"/>
              <a:t>(3/5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3352800" cy="4648200"/>
          </a:xfrm>
        </p:spPr>
        <p:txBody>
          <a:bodyPr/>
          <a:lstStyle/>
          <a:p>
            <a:r>
              <a:rPr lang="en-US" altLang="zh-TW" dirty="0" smtClean="0"/>
              <a:t>Good commit message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914400"/>
            <a:ext cx="3657600" cy="559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50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Etiquette Rules of Using </a:t>
            </a:r>
            <a:r>
              <a:rPr lang="en-US" altLang="zh-TW" dirty="0" err="1"/>
              <a:t>Git</a:t>
            </a:r>
            <a:r>
              <a:rPr lang="en-US" altLang="zh-TW" dirty="0"/>
              <a:t> </a:t>
            </a:r>
            <a:r>
              <a:rPr lang="en-US" altLang="zh-TW" dirty="0" smtClean="0"/>
              <a:t>(4/5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3352800" cy="4648200"/>
          </a:xfrm>
        </p:spPr>
        <p:txBody>
          <a:bodyPr/>
          <a:lstStyle/>
          <a:p>
            <a:r>
              <a:rPr lang="en-US" altLang="zh-TW" dirty="0" smtClean="0"/>
              <a:t>Bad commit message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b="4735"/>
          <a:stretch/>
        </p:blipFill>
        <p:spPr>
          <a:xfrm>
            <a:off x="5029200" y="990600"/>
            <a:ext cx="3048000" cy="573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01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Etiquette Rules of Using </a:t>
            </a:r>
            <a:r>
              <a:rPr lang="en-US" altLang="zh-TW" dirty="0" err="1"/>
              <a:t>Git</a:t>
            </a:r>
            <a:r>
              <a:rPr lang="en-US" altLang="zh-TW" dirty="0"/>
              <a:t> </a:t>
            </a:r>
            <a:r>
              <a:rPr lang="en-US" altLang="zh-TW" dirty="0" smtClean="0"/>
              <a:t>(5/5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 rebase -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to create clean history</a:t>
            </a:r>
          </a:p>
          <a:p>
            <a:pPr lvl="1"/>
            <a:r>
              <a:rPr lang="en-US" altLang="zh-TW" dirty="0" smtClean="0"/>
              <a:t>$ </a:t>
            </a:r>
            <a:r>
              <a:rPr lang="en-US" altLang="zh-TW" dirty="0" err="1" smtClean="0"/>
              <a:t>git</a:t>
            </a:r>
            <a:r>
              <a:rPr lang="en-US" altLang="zh-TW" dirty="0" smtClean="0"/>
              <a:t> rebase -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HEAD~10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0"/>
            <a:ext cx="4791790" cy="3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53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Tools &amp; </a:t>
            </a:r>
            <a:r>
              <a:rPr lang="en-US" altLang="zh-TW" dirty="0" smtClean="0"/>
              <a:t>Services</a:t>
            </a:r>
            <a:r>
              <a:rPr lang="en-US" altLang="zh-TW" dirty="0"/>
              <a:t> </a:t>
            </a:r>
            <a:r>
              <a:rPr lang="en-US" altLang="zh-TW" dirty="0" smtClean="0"/>
              <a:t>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Online </a:t>
            </a:r>
            <a:r>
              <a:rPr lang="en-US" altLang="zh-TW" dirty="0" err="1" smtClean="0"/>
              <a:t>Git</a:t>
            </a:r>
            <a:r>
              <a:rPr lang="en-US" altLang="zh-TW" dirty="0" smtClean="0"/>
              <a:t> Service</a:t>
            </a:r>
          </a:p>
          <a:p>
            <a:pPr lvl="1"/>
            <a:r>
              <a:rPr lang="en-US" altLang="zh-TW" dirty="0" smtClean="0"/>
              <a:t>Web interface</a:t>
            </a:r>
          </a:p>
          <a:p>
            <a:pPr lvl="1"/>
            <a:r>
              <a:rPr lang="en-US" altLang="zh-TW" dirty="0" smtClean="0"/>
              <a:t>Remote repository</a:t>
            </a:r>
          </a:p>
          <a:p>
            <a:pPr lvl="1"/>
            <a:r>
              <a:rPr lang="en-US" altLang="zh-TW" dirty="0" smtClean="0"/>
              <a:t>Issue, Pull Requests (or Merge Requests… etc.)</a:t>
            </a:r>
          </a:p>
          <a:p>
            <a:pPr lvl="1"/>
            <a:r>
              <a:rPr lang="en-US" altLang="zh-TW" dirty="0"/>
              <a:t>Code </a:t>
            </a:r>
            <a:r>
              <a:rPr lang="en-US" altLang="zh-TW" dirty="0" smtClean="0"/>
              <a:t>Review</a:t>
            </a:r>
          </a:p>
          <a:p>
            <a:pPr lvl="1"/>
            <a:r>
              <a:rPr lang="en-US" altLang="zh-TW" dirty="0" smtClean="0"/>
              <a:t>Community</a:t>
            </a:r>
          </a:p>
          <a:p>
            <a:pPr lvl="1"/>
            <a:r>
              <a:rPr lang="en-US" altLang="zh-TW" dirty="0" smtClean="0"/>
              <a:t>CI/CD</a:t>
            </a:r>
          </a:p>
          <a:p>
            <a:pPr lvl="1"/>
            <a:r>
              <a:rPr lang="en-US" altLang="zh-TW" dirty="0" smtClean="0"/>
              <a:t>Example</a:t>
            </a:r>
          </a:p>
          <a:p>
            <a:pPr lvl="2"/>
            <a:r>
              <a:rPr lang="en-US" altLang="zh-TW" dirty="0" smtClean="0"/>
              <a:t>GitHub</a:t>
            </a:r>
          </a:p>
          <a:p>
            <a:pPr lvl="2"/>
            <a:r>
              <a:rPr lang="en-US" altLang="zh-TW" dirty="0" err="1" smtClean="0"/>
              <a:t>GitLab</a:t>
            </a:r>
            <a:endParaRPr lang="en-US" altLang="zh-TW" dirty="0" smtClean="0"/>
          </a:p>
          <a:p>
            <a:pPr lvl="2"/>
            <a:r>
              <a:rPr lang="en-US" altLang="zh-TW" dirty="0" err="1" smtClean="0"/>
              <a:t>Bitbucket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1753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Tools &amp; Services 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Tools</a:t>
            </a:r>
            <a:endParaRPr lang="en-US" altLang="zh-TW" dirty="0"/>
          </a:p>
          <a:p>
            <a:pPr lvl="1"/>
            <a:r>
              <a:rPr lang="en-US" altLang="zh-TW" dirty="0" err="1" smtClean="0"/>
              <a:t>Gerrit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Web-based code review tool</a:t>
            </a:r>
          </a:p>
          <a:p>
            <a:pPr lvl="1"/>
            <a:r>
              <a:rPr lang="en-US" altLang="zh-TW" dirty="0" err="1" smtClean="0"/>
              <a:t>Tig</a:t>
            </a:r>
            <a:endParaRPr lang="en-US" altLang="zh-TW" dirty="0" smtClean="0"/>
          </a:p>
          <a:p>
            <a:pPr lvl="2"/>
            <a:r>
              <a:rPr lang="en-US" altLang="zh-TW" dirty="0" err="1" smtClean="0"/>
              <a:t>ncurses</a:t>
            </a:r>
            <a:r>
              <a:rPr lang="en-US" altLang="zh-TW" dirty="0" smtClean="0"/>
              <a:t>-based </a:t>
            </a:r>
            <a:r>
              <a:rPr lang="en-US" altLang="zh-TW" dirty="0"/>
              <a:t>text-mode interface for </a:t>
            </a:r>
            <a:r>
              <a:rPr lang="en-US" altLang="zh-TW" dirty="0" err="1" smtClean="0"/>
              <a:t>Git</a:t>
            </a:r>
            <a:endParaRPr lang="en-US" altLang="zh-TW" dirty="0"/>
          </a:p>
          <a:p>
            <a:pPr lvl="2"/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://www.jianshu.com/p/e4ca3030a9d5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Git</a:t>
            </a:r>
            <a:r>
              <a:rPr lang="en-US" altLang="zh-TW" dirty="0" smtClean="0"/>
              <a:t> GUI</a:t>
            </a:r>
          </a:p>
          <a:p>
            <a:pPr lvl="2"/>
            <a:r>
              <a:rPr lang="en-US" altLang="zh-TW" dirty="0" smtClean="0"/>
              <a:t>GUI-based interface for </a:t>
            </a:r>
            <a:r>
              <a:rPr lang="en-US" altLang="zh-TW" dirty="0" err="1" smtClean="0"/>
              <a:t>Git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KDiff3 / </a:t>
            </a:r>
            <a:r>
              <a:rPr lang="en-US" altLang="zh-TW" dirty="0" err="1" smtClean="0"/>
              <a:t>vimdiff</a:t>
            </a:r>
            <a:r>
              <a:rPr lang="en-US" altLang="zh-TW" dirty="0" smtClean="0"/>
              <a:t> / meld</a:t>
            </a:r>
          </a:p>
          <a:p>
            <a:pPr lvl="2"/>
            <a:r>
              <a:rPr lang="en-US" altLang="zh-TW" dirty="0" smtClean="0"/>
              <a:t>Help users to solve conflict</a:t>
            </a:r>
          </a:p>
          <a:p>
            <a:pPr lvl="1"/>
            <a:r>
              <a:rPr lang="en-US" altLang="zh-TW" dirty="0" smtClean="0"/>
              <a:t>etc.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462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Tips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4464025" cy="4648200"/>
          </a:xfrm>
        </p:spPr>
        <p:txBody>
          <a:bodyPr/>
          <a:lstStyle/>
          <a:p>
            <a:r>
              <a:rPr lang="en-US" altLang="zh-TW" dirty="0" smtClean="0"/>
              <a:t>Conflict Solving</a:t>
            </a:r>
          </a:p>
          <a:p>
            <a:pPr lvl="1"/>
            <a:r>
              <a:rPr lang="en-US" altLang="zh-TW" dirty="0" smtClean="0"/>
              <a:t>Use merge tools</a:t>
            </a:r>
          </a:p>
          <a:p>
            <a:pPr lvl="2"/>
            <a:r>
              <a:rPr lang="en-US" altLang="zh-TW" dirty="0" smtClean="0"/>
              <a:t>$ </a:t>
            </a:r>
            <a:r>
              <a:rPr lang="en-US" altLang="zh-TW" dirty="0" err="1" smtClean="0"/>
              <a:t>git</a:t>
            </a:r>
            <a:r>
              <a:rPr lang="en-US" altLang="zh-TW" dirty="0" smtClean="0"/>
              <a:t> </a:t>
            </a:r>
            <a:r>
              <a:rPr lang="en-US" altLang="zh-TW" dirty="0" err="1"/>
              <a:t>config</a:t>
            </a:r>
            <a:r>
              <a:rPr lang="en-US" altLang="zh-TW" dirty="0"/>
              <a:t> --global </a:t>
            </a:r>
            <a:r>
              <a:rPr lang="en-US" altLang="zh-TW" dirty="0" err="1"/>
              <a:t>merge.tool</a:t>
            </a:r>
            <a:r>
              <a:rPr lang="en-US" altLang="zh-TW" dirty="0"/>
              <a:t> </a:t>
            </a:r>
            <a:r>
              <a:rPr lang="en-US" altLang="zh-TW" dirty="0" smtClean="0"/>
              <a:t>kdiff3</a:t>
            </a:r>
          </a:p>
          <a:p>
            <a:pPr lvl="1"/>
            <a:r>
              <a:rPr lang="en-US" altLang="zh-TW" dirty="0" smtClean="0"/>
              <a:t>Show </a:t>
            </a:r>
            <a:r>
              <a:rPr lang="en-US" altLang="zh-TW" dirty="0"/>
              <a:t>common ancestor</a:t>
            </a:r>
          </a:p>
          <a:p>
            <a:pPr lvl="2"/>
            <a:r>
              <a:rPr lang="en-US" altLang="zh-TW" dirty="0" smtClean="0"/>
              <a:t>$ </a:t>
            </a:r>
            <a:r>
              <a:rPr lang="en-US" altLang="zh-TW" dirty="0" err="1" smtClean="0"/>
              <a:t>git</a:t>
            </a:r>
            <a:r>
              <a:rPr lang="en-US" altLang="zh-TW" dirty="0" smtClean="0"/>
              <a:t> </a:t>
            </a:r>
            <a:r>
              <a:rPr lang="en-US" altLang="zh-TW" dirty="0" err="1"/>
              <a:t>config</a:t>
            </a:r>
            <a:r>
              <a:rPr lang="en-US" altLang="zh-TW" dirty="0"/>
              <a:t> --global </a:t>
            </a:r>
            <a:r>
              <a:rPr lang="en-US" altLang="zh-TW" dirty="0" err="1"/>
              <a:t>merge.conflictstyle</a:t>
            </a:r>
            <a:r>
              <a:rPr lang="en-US" altLang="zh-TW" dirty="0"/>
              <a:t> </a:t>
            </a:r>
            <a:r>
              <a:rPr lang="en-US" altLang="zh-TW" dirty="0" smtClean="0"/>
              <a:t>diff3</a:t>
            </a:r>
          </a:p>
          <a:p>
            <a:pPr lvl="1"/>
            <a:r>
              <a:rPr lang="en-US" altLang="zh-TW" dirty="0" smtClean="0"/>
              <a:t>Change merge algorithm</a:t>
            </a:r>
          </a:p>
          <a:p>
            <a:pPr lvl="2"/>
            <a:r>
              <a:rPr lang="en-US" altLang="zh-TW" dirty="0" smtClean="0"/>
              <a:t>$ </a:t>
            </a:r>
            <a:r>
              <a:rPr lang="en-US" altLang="zh-TW" dirty="0" err="1" smtClean="0"/>
              <a:t>git</a:t>
            </a:r>
            <a:r>
              <a:rPr lang="en-US" altLang="zh-TW" dirty="0" smtClean="0"/>
              <a:t> </a:t>
            </a:r>
            <a:r>
              <a:rPr lang="en-US" altLang="zh-TW" dirty="0"/>
              <a:t>merge --</a:t>
            </a:r>
            <a:r>
              <a:rPr lang="en-US" altLang="zh-TW" dirty="0" smtClean="0"/>
              <a:t>strategy-option=patience</a:t>
            </a:r>
          </a:p>
          <a:p>
            <a:pPr lvl="1"/>
            <a:r>
              <a:rPr lang="en-US" altLang="zh-TW" dirty="0" smtClean="0"/>
              <a:t>More...</a:t>
            </a:r>
            <a:endParaRPr lang="en-US" altLang="zh-TW" dirty="0" smtClean="0">
              <a:hlinkClick r:id="rId2"/>
            </a:endParaRPr>
          </a:p>
          <a:p>
            <a:pPr lvl="2"/>
            <a:r>
              <a:rPr lang="en-US" altLang="zh-TW" dirty="0" smtClean="0">
                <a:hlinkClick r:id="rId2"/>
              </a:rPr>
              <a:t>https://developer.atlassian.com/blog/2015/12/tips-tools-to-solve-git-conflicts/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981325"/>
            <a:ext cx="2381250" cy="1581150"/>
          </a:xfrm>
          <a:prstGeom prst="rect">
            <a:avLst/>
          </a:prstGeom>
        </p:spPr>
      </p:pic>
      <p:pic>
        <p:nvPicPr>
          <p:cNvPr id="3074" name="Picture 2" descr="ãvimdiff3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25" y="1295400"/>
            <a:ext cx="3155975" cy="15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146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Tips </a:t>
            </a:r>
            <a:r>
              <a:rPr lang="en-US" altLang="zh-TW" dirty="0" smtClean="0"/>
              <a:t>(2/3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4800600" cy="4648200"/>
          </a:xfrm>
        </p:spPr>
        <p:txBody>
          <a:bodyPr/>
          <a:lstStyle/>
          <a:p>
            <a:r>
              <a:rPr lang="en-US" altLang="zh-TW" dirty="0" smtClean="0"/>
              <a:t>History visualize</a:t>
            </a:r>
          </a:p>
          <a:p>
            <a:pPr lvl="1"/>
            <a:r>
              <a:rPr lang="en-US" altLang="zh-TW" dirty="0" smtClean="0"/>
              <a:t>Use </a:t>
            </a:r>
            <a:r>
              <a:rPr lang="en-US" altLang="zh-TW" dirty="0" err="1" smtClean="0"/>
              <a:t>git</a:t>
            </a:r>
            <a:r>
              <a:rPr lang="en-US" altLang="zh-TW" dirty="0" smtClean="0"/>
              <a:t> log</a:t>
            </a:r>
          </a:p>
          <a:p>
            <a:pPr lvl="2"/>
            <a:r>
              <a:rPr lang="en-US" altLang="zh-TW" dirty="0"/>
              <a:t>$ </a:t>
            </a:r>
            <a:r>
              <a:rPr lang="en-US" altLang="zh-TW" dirty="0" err="1"/>
              <a:t>git</a:t>
            </a:r>
            <a:r>
              <a:rPr lang="en-US" altLang="zh-TW" dirty="0"/>
              <a:t> log --decorate </a:t>
            </a:r>
            <a:r>
              <a:rPr lang="en-US" altLang="zh-TW" dirty="0" smtClean="0"/>
              <a:t>--graph [--</a:t>
            </a:r>
            <a:r>
              <a:rPr lang="en-US" altLang="zh-TW" dirty="0" err="1" smtClean="0"/>
              <a:t>oneline</a:t>
            </a:r>
            <a:r>
              <a:rPr lang="en-US" altLang="zh-TW" dirty="0" smtClean="0"/>
              <a:t>]</a:t>
            </a:r>
          </a:p>
          <a:p>
            <a:pPr lvl="2"/>
            <a:r>
              <a:rPr lang="en-US" altLang="zh-TW" dirty="0" smtClean="0"/>
              <a:t>$ </a:t>
            </a:r>
            <a:r>
              <a:rPr lang="en-US" altLang="zh-TW" dirty="0" err="1" smtClean="0"/>
              <a:t>git</a:t>
            </a:r>
            <a:r>
              <a:rPr lang="en-US" altLang="zh-TW" dirty="0" smtClean="0"/>
              <a:t> </a:t>
            </a:r>
            <a:r>
              <a:rPr lang="en-US" altLang="zh-TW" dirty="0"/>
              <a:t>log --graph --abbrev-commit --decorate --format=format:'%C(bold blue)%</a:t>
            </a:r>
            <a:r>
              <a:rPr lang="en-US" altLang="zh-TW" dirty="0" err="1"/>
              <a:t>h%C</a:t>
            </a:r>
            <a:r>
              <a:rPr lang="en-US" altLang="zh-TW" dirty="0"/>
              <a:t>(reset) - %C(bold green)(%</a:t>
            </a:r>
            <a:r>
              <a:rPr lang="en-US" altLang="zh-TW" dirty="0" err="1"/>
              <a:t>ar</a:t>
            </a:r>
            <a:r>
              <a:rPr lang="en-US" altLang="zh-TW" dirty="0"/>
              <a:t>)%C(reset) %C(white)%</a:t>
            </a:r>
            <a:r>
              <a:rPr lang="en-US" altLang="zh-TW" dirty="0" err="1"/>
              <a:t>s%C</a:t>
            </a:r>
            <a:r>
              <a:rPr lang="en-US" altLang="zh-TW" dirty="0"/>
              <a:t>(reset) %C(dim white)- %</a:t>
            </a:r>
            <a:r>
              <a:rPr lang="en-US" altLang="zh-TW" dirty="0" err="1"/>
              <a:t>an%C</a:t>
            </a:r>
            <a:r>
              <a:rPr lang="en-US" altLang="zh-TW" dirty="0"/>
              <a:t>(reset)%C(bold yellow)%</a:t>
            </a:r>
            <a:r>
              <a:rPr lang="en-US" altLang="zh-TW" dirty="0" err="1"/>
              <a:t>d%C</a:t>
            </a:r>
            <a:r>
              <a:rPr lang="en-US" altLang="zh-TW" dirty="0"/>
              <a:t>(reset)' --all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$ man </a:t>
            </a:r>
            <a:r>
              <a:rPr lang="en-US" altLang="zh-TW" dirty="0" err="1" smtClean="0"/>
              <a:t>git</a:t>
            </a:r>
            <a:r>
              <a:rPr lang="en-US" altLang="zh-TW" dirty="0" smtClean="0"/>
              <a:t>-log</a:t>
            </a:r>
          </a:p>
          <a:p>
            <a:pPr lvl="1"/>
            <a:endParaRPr lang="en-US" altLang="zh-TW" dirty="0"/>
          </a:p>
          <a:p>
            <a:pPr lvl="2"/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r="69309"/>
          <a:stretch/>
        </p:blipFill>
        <p:spPr>
          <a:xfrm>
            <a:off x="5943600" y="290830"/>
            <a:ext cx="2438400" cy="5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4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</a:t>
            </a:r>
            <a:r>
              <a:rPr lang="en-US" altLang="zh-TW" dirty="0" smtClean="0"/>
              <a:t>VCS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How the people do version control ?</a:t>
            </a:r>
          </a:p>
          <a:p>
            <a:pPr lvl="1"/>
            <a:r>
              <a:rPr lang="en-US" altLang="zh-TW" dirty="0" smtClean="0"/>
              <a:t>Share files with CD, USB or Network</a:t>
            </a:r>
          </a:p>
          <a:p>
            <a:pPr lvl="1"/>
            <a:r>
              <a:rPr lang="en-US" altLang="zh-TW" dirty="0" smtClean="0"/>
              <a:t>Patch</a:t>
            </a:r>
          </a:p>
          <a:p>
            <a:r>
              <a:rPr lang="en-US" altLang="zh-TW" dirty="0" smtClean="0"/>
              <a:t>What is the problem ?</a:t>
            </a:r>
          </a:p>
          <a:p>
            <a:pPr lvl="1"/>
            <a:r>
              <a:rPr lang="en-US" altLang="zh-TW" dirty="0" smtClean="0"/>
              <a:t>Many different version</a:t>
            </a:r>
          </a:p>
          <a:p>
            <a:pPr lvl="1"/>
            <a:r>
              <a:rPr lang="en-US" altLang="zh-TW" dirty="0" smtClean="0"/>
              <a:t>Hard to maintaining, debugging</a:t>
            </a:r>
          </a:p>
        </p:txBody>
      </p:sp>
    </p:spTree>
    <p:extLst>
      <p:ext uri="{BB962C8B-B14F-4D97-AF65-F5344CB8AC3E}">
        <p14:creationId xmlns:p14="http://schemas.microsoft.com/office/powerpoint/2010/main" val="3609976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Tips </a:t>
            </a:r>
            <a:r>
              <a:rPr lang="en-US" altLang="zh-TW" dirty="0" smtClean="0"/>
              <a:t>(3/3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History </a:t>
            </a:r>
            <a:r>
              <a:rPr lang="en-US" altLang="zh-TW" dirty="0" smtClean="0"/>
              <a:t>visualize (cont.)</a:t>
            </a:r>
            <a:endParaRPr lang="en-US" altLang="zh-TW" dirty="0"/>
          </a:p>
          <a:p>
            <a:pPr lvl="1"/>
            <a:r>
              <a:rPr lang="en-US" altLang="zh-TW" dirty="0" smtClean="0"/>
              <a:t>GitHub / Online tools</a:t>
            </a:r>
          </a:p>
          <a:p>
            <a:pPr lvl="1"/>
            <a:r>
              <a:rPr lang="en-US" altLang="zh-TW" dirty="0" err="1" smtClean="0"/>
              <a:t>Git</a:t>
            </a:r>
            <a:r>
              <a:rPr lang="en-US" altLang="zh-TW" dirty="0" smtClean="0"/>
              <a:t> GUI</a:t>
            </a:r>
            <a:endParaRPr lang="zh-TW" altLang="en-US" dirty="0"/>
          </a:p>
        </p:txBody>
      </p:sp>
      <p:pic>
        <p:nvPicPr>
          <p:cNvPr id="2052" name="Picture 4" descr="Repository network grap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52"/>
          <a:stretch/>
        </p:blipFill>
        <p:spPr bwMode="auto">
          <a:xfrm>
            <a:off x="4343400" y="1468582"/>
            <a:ext cx="4495800" cy="155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ãgit gui graph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63471"/>
            <a:ext cx="4225849" cy="238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9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VCS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tool help you manage you project</a:t>
            </a:r>
          </a:p>
          <a:p>
            <a:pPr lvl="1"/>
            <a:r>
              <a:rPr lang="en-US" altLang="zh-TW" dirty="0" smtClean="0"/>
              <a:t>Commit, Rollback, Checkout</a:t>
            </a:r>
          </a:p>
          <a:p>
            <a:pPr lvl="1"/>
            <a:r>
              <a:rPr lang="en-US" altLang="zh-TW" dirty="0" smtClean="0"/>
              <a:t>Branch, Tag</a:t>
            </a:r>
          </a:p>
          <a:p>
            <a:pPr lvl="1"/>
            <a:r>
              <a:rPr lang="en-US" altLang="zh-TW" dirty="0" smtClean="0"/>
              <a:t>Merge</a:t>
            </a:r>
          </a:p>
          <a:p>
            <a:pPr lvl="1"/>
            <a:r>
              <a:rPr lang="en-US" altLang="zh-TW" dirty="0" smtClean="0"/>
              <a:t>Clone, Push, Pull</a:t>
            </a:r>
          </a:p>
          <a:p>
            <a:r>
              <a:rPr lang="en-US" altLang="zh-TW" dirty="0" smtClean="0"/>
              <a:t>Common VCS</a:t>
            </a:r>
          </a:p>
          <a:p>
            <a:pPr lvl="1"/>
            <a:r>
              <a:rPr lang="en-US" altLang="zh-TW" dirty="0" smtClean="0"/>
              <a:t>CVS</a:t>
            </a:r>
          </a:p>
          <a:p>
            <a:pPr lvl="1"/>
            <a:r>
              <a:rPr lang="en-US" altLang="zh-TW" dirty="0" smtClean="0"/>
              <a:t>RCS</a:t>
            </a:r>
          </a:p>
          <a:p>
            <a:pPr lvl="1"/>
            <a:r>
              <a:rPr lang="en-US" altLang="zh-TW" dirty="0" smtClean="0"/>
              <a:t>SVN</a:t>
            </a:r>
          </a:p>
          <a:p>
            <a:pPr lvl="1"/>
            <a:r>
              <a:rPr lang="en-US" altLang="zh-TW" dirty="0" smtClean="0"/>
              <a:t>…</a:t>
            </a:r>
          </a:p>
          <a:p>
            <a:pPr lvl="1"/>
            <a:r>
              <a:rPr lang="en-US" altLang="zh-TW" dirty="0" err="1" smtClean="0"/>
              <a:t>Git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463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5029200" cy="4648200"/>
          </a:xfrm>
        </p:spPr>
        <p:txBody>
          <a:bodyPr/>
          <a:lstStyle/>
          <a:p>
            <a:r>
              <a:rPr lang="en-US" altLang="zh-TW" dirty="0" smtClean="0"/>
              <a:t>Not a software only for you to download code from </a:t>
            </a:r>
            <a:r>
              <a:rPr lang="en-US" altLang="zh-TW" dirty="0" err="1" smtClean="0"/>
              <a:t>Github</a:t>
            </a:r>
            <a:endParaRPr lang="en-US" altLang="zh-TW" dirty="0" smtClean="0"/>
          </a:p>
          <a:p>
            <a:r>
              <a:rPr lang="en-US" altLang="zh-TW" dirty="0" smtClean="0"/>
              <a:t>Distributed </a:t>
            </a:r>
            <a:r>
              <a:rPr lang="en-US" altLang="zh-TW" dirty="0"/>
              <a:t>revision</a:t>
            </a:r>
            <a:r>
              <a:rPr lang="en-US" altLang="zh-TW" dirty="0" smtClean="0"/>
              <a:t> control system (DVCS)</a:t>
            </a:r>
          </a:p>
          <a:p>
            <a:pPr lvl="1"/>
            <a:r>
              <a:rPr lang="en-US" altLang="zh-TW" dirty="0" smtClean="0"/>
              <a:t>P2P instead of Client-Server</a:t>
            </a:r>
          </a:p>
          <a:p>
            <a:pPr lvl="1"/>
            <a:r>
              <a:rPr lang="en-US" altLang="zh-TW" dirty="0" smtClean="0"/>
              <a:t>No Trunk (</a:t>
            </a:r>
            <a:r>
              <a:rPr lang="zh-TW" altLang="en-US" dirty="0" smtClean="0"/>
              <a:t>主幹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Fast</a:t>
            </a:r>
          </a:p>
          <a:p>
            <a:pPr lvl="2"/>
            <a:r>
              <a:rPr lang="en-US" altLang="zh-TW" dirty="0" smtClean="0"/>
              <a:t>Everything is at local, no need to sync with server</a:t>
            </a:r>
          </a:p>
          <a:p>
            <a:pPr lvl="1"/>
            <a:r>
              <a:rPr lang="en-US" altLang="zh-TW" dirty="0" smtClean="0"/>
              <a:t>Convenient</a:t>
            </a:r>
          </a:p>
          <a:p>
            <a:pPr lvl="2"/>
            <a:r>
              <a:rPr lang="en-US" altLang="zh-TW" dirty="0" smtClean="0"/>
              <a:t>You can easily create branch without modify the server side repository</a:t>
            </a:r>
          </a:p>
          <a:p>
            <a:pPr marL="0" indent="0">
              <a:buNone/>
            </a:pPr>
            <a:endParaRPr lang="en-US" altLang="zh-TW" dirty="0" smtClean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6" name="Picture 2" descr="https://upload.wikimedia.org/wikipedia/commons/thumb/a/af/Revision_controlled_project_visualization-2010-24-02.svg/170px-Revision_controlled_project_visualization-2010-24-0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076450" cy="50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637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Using </a:t>
            </a:r>
            <a:r>
              <a:rPr lang="en-US" altLang="zh-TW" dirty="0" err="1"/>
              <a:t>Git</a:t>
            </a:r>
            <a:r>
              <a:rPr lang="en-US" altLang="zh-TW" dirty="0"/>
              <a:t> Personally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Base version control</a:t>
            </a:r>
          </a:p>
          <a:p>
            <a:pPr lvl="1"/>
            <a:r>
              <a:rPr lang="en-US" altLang="zh-TW" dirty="0" err="1" smtClean="0"/>
              <a:t>Init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Status</a:t>
            </a:r>
          </a:p>
          <a:p>
            <a:pPr lvl="1"/>
            <a:r>
              <a:rPr lang="en-US" altLang="zh-TW" dirty="0" smtClean="0"/>
              <a:t>Add, Commit</a:t>
            </a:r>
          </a:p>
          <a:p>
            <a:pPr lvl="1"/>
            <a:r>
              <a:rPr lang="en-US" altLang="zh-TW" dirty="0" smtClean="0"/>
              <a:t>Reset</a:t>
            </a:r>
          </a:p>
          <a:p>
            <a:r>
              <a:rPr lang="en-US" altLang="zh-TW" dirty="0"/>
              <a:t>View history</a:t>
            </a:r>
          </a:p>
          <a:p>
            <a:pPr lvl="1"/>
            <a:r>
              <a:rPr lang="en-US" altLang="zh-TW" dirty="0"/>
              <a:t>Log</a:t>
            </a:r>
          </a:p>
          <a:p>
            <a:pPr lvl="1"/>
            <a:r>
              <a:rPr lang="en-US" altLang="zh-TW" dirty="0" smtClean="0"/>
              <a:t>Blame</a:t>
            </a:r>
          </a:p>
          <a:p>
            <a:r>
              <a:rPr lang="en-US" altLang="zh-TW" dirty="0"/>
              <a:t>Develop </a:t>
            </a:r>
            <a:r>
              <a:rPr lang="en-US" altLang="zh-TW" dirty="0" smtClean="0"/>
              <a:t>different feature</a:t>
            </a:r>
          </a:p>
          <a:p>
            <a:pPr lvl="1"/>
            <a:r>
              <a:rPr lang="en-US" altLang="zh-TW" dirty="0" smtClean="0"/>
              <a:t>Branch, Tag, Checkout</a:t>
            </a:r>
          </a:p>
          <a:p>
            <a:pPr lvl="1"/>
            <a:r>
              <a:rPr lang="en-US" altLang="zh-TW" dirty="0" smtClean="0"/>
              <a:t>Rebase, Merge</a:t>
            </a:r>
          </a:p>
        </p:txBody>
      </p:sp>
    </p:spTree>
    <p:extLst>
      <p:ext uri="{BB962C8B-B14F-4D97-AF65-F5344CB8AC3E}">
        <p14:creationId xmlns:p14="http://schemas.microsoft.com/office/powerpoint/2010/main" val="2410132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Config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You need to add basic </a:t>
            </a:r>
            <a:r>
              <a:rPr lang="en-US" altLang="zh-TW" dirty="0" err="1" smtClean="0"/>
              <a:t>config</a:t>
            </a:r>
            <a:r>
              <a:rPr lang="en-US" altLang="zh-TW" dirty="0" smtClean="0"/>
              <a:t> before using </a:t>
            </a:r>
            <a:r>
              <a:rPr lang="en-US" altLang="zh-TW" dirty="0" err="1" smtClean="0"/>
              <a:t>git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Position</a:t>
            </a:r>
          </a:p>
          <a:p>
            <a:pPr lvl="2"/>
            <a:r>
              <a:rPr lang="en-US" altLang="zh-TW" dirty="0"/>
              <a:t>Global (~/.</a:t>
            </a:r>
            <a:r>
              <a:rPr lang="en-US" altLang="zh-TW" dirty="0" err="1"/>
              <a:t>gitconfig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/>
              <a:t>Local (project-root/.</a:t>
            </a:r>
            <a:r>
              <a:rPr lang="en-US" altLang="zh-TW" dirty="0" err="1"/>
              <a:t>gitconfig</a:t>
            </a:r>
            <a:r>
              <a:rPr lang="en-US" altLang="zh-TW" dirty="0"/>
              <a:t>)</a:t>
            </a:r>
          </a:p>
          <a:p>
            <a:pPr lvl="2"/>
            <a:r>
              <a:rPr lang="en-US" altLang="zh-TW" dirty="0"/>
              <a:t>System (/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gitconfig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Basic </a:t>
            </a:r>
            <a:r>
              <a:rPr lang="en-US" altLang="zh-TW" dirty="0" err="1" smtClean="0"/>
              <a:t>config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$ </a:t>
            </a:r>
            <a:r>
              <a:rPr lang="en-US" altLang="zh-TW" dirty="0" err="1"/>
              <a:t>git</a:t>
            </a:r>
            <a:r>
              <a:rPr lang="en-US" altLang="zh-TW" dirty="0"/>
              <a:t> </a:t>
            </a:r>
            <a:r>
              <a:rPr lang="en-US" altLang="zh-TW" dirty="0" err="1"/>
              <a:t>config</a:t>
            </a:r>
            <a:r>
              <a:rPr lang="en-US" altLang="zh-TW" dirty="0"/>
              <a:t> --global user.name </a:t>
            </a:r>
            <a:r>
              <a:rPr lang="en-US" altLang="zh-TW" dirty="0" smtClean="0"/>
              <a:t>“</a:t>
            </a:r>
            <a:r>
              <a:rPr lang="en-US" altLang="zh-TW" dirty="0" err="1" smtClean="0"/>
              <a:t>zswu</a:t>
            </a:r>
            <a:r>
              <a:rPr lang="en-US" altLang="zh-TW" dirty="0" smtClean="0"/>
              <a:t>“</a:t>
            </a:r>
          </a:p>
          <a:p>
            <a:pPr lvl="2"/>
            <a:r>
              <a:rPr lang="en-US" altLang="zh-TW" dirty="0" smtClean="0"/>
              <a:t>$ </a:t>
            </a:r>
            <a:r>
              <a:rPr lang="en-US" altLang="zh-TW" dirty="0" err="1"/>
              <a:t>git</a:t>
            </a:r>
            <a:r>
              <a:rPr lang="en-US" altLang="zh-TW" dirty="0"/>
              <a:t> </a:t>
            </a:r>
            <a:r>
              <a:rPr lang="en-US" altLang="zh-TW" dirty="0" err="1"/>
              <a:t>config</a:t>
            </a:r>
            <a:r>
              <a:rPr lang="en-US" altLang="zh-TW" dirty="0"/>
              <a:t> --global </a:t>
            </a:r>
            <a:r>
              <a:rPr lang="en-US" altLang="zh-TW" dirty="0" err="1"/>
              <a:t>user.email</a:t>
            </a:r>
            <a:r>
              <a:rPr lang="en-US" altLang="zh-TW" dirty="0"/>
              <a:t> </a:t>
            </a:r>
            <a:r>
              <a:rPr lang="en-US" altLang="zh-TW" dirty="0" smtClean="0">
                <a:hlinkClick r:id="rId2"/>
              </a:rPr>
              <a:t>zswu@cs.nctu.edu.tw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Other </a:t>
            </a:r>
            <a:r>
              <a:rPr lang="en-US" altLang="zh-TW" dirty="0" err="1" smtClean="0"/>
              <a:t>config</a:t>
            </a:r>
            <a:endParaRPr lang="en-US" altLang="zh-TW" dirty="0" smtClean="0"/>
          </a:p>
          <a:p>
            <a:pPr lvl="2"/>
            <a:r>
              <a:rPr lang="en-US" altLang="zh-TW" dirty="0" err="1"/>
              <a:t>core.editor</a:t>
            </a:r>
            <a:r>
              <a:rPr lang="en-US" altLang="zh-TW" dirty="0"/>
              <a:t> </a:t>
            </a:r>
            <a:r>
              <a:rPr lang="en-US" altLang="zh-TW" dirty="0" smtClean="0"/>
              <a:t>vim</a:t>
            </a:r>
          </a:p>
          <a:p>
            <a:pPr lvl="2"/>
            <a:r>
              <a:rPr lang="en-US" altLang="zh-TW" dirty="0" err="1"/>
              <a:t>merge.tool</a:t>
            </a:r>
            <a:r>
              <a:rPr lang="en-US" altLang="zh-TW" dirty="0"/>
              <a:t> </a:t>
            </a:r>
            <a:r>
              <a:rPr lang="en-US" altLang="zh-TW" dirty="0" err="1"/>
              <a:t>vimdiff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8968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Init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Init</a:t>
            </a:r>
            <a:r>
              <a:rPr lang="en-US" altLang="zh-TW" dirty="0" smtClean="0"/>
              <a:t> a empty local repository</a:t>
            </a:r>
          </a:p>
          <a:p>
            <a:pPr lvl="1"/>
            <a:r>
              <a:rPr lang="en-US" altLang="zh-TW" dirty="0" smtClean="0"/>
              <a:t>Create a .</a:t>
            </a:r>
            <a:r>
              <a:rPr lang="en-US" altLang="zh-TW" dirty="0" err="1" smtClean="0"/>
              <a:t>git</a:t>
            </a:r>
            <a:r>
              <a:rPr lang="en-US" altLang="zh-TW" dirty="0" smtClean="0"/>
              <a:t> directory, everything about version control is inside this directory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21951"/>
          <a:stretch/>
        </p:blipFill>
        <p:spPr>
          <a:xfrm>
            <a:off x="1219341" y="2819401"/>
            <a:ext cx="7314917" cy="16763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403" y="4545792"/>
            <a:ext cx="6591300" cy="6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19497"/>
      </p:ext>
    </p:extLst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14237</TotalTime>
  <Words>1161</Words>
  <Application>Microsoft Office PowerPoint</Application>
  <PresentationFormat>如螢幕大小 (4:3)</PresentationFormat>
  <Paragraphs>255</Paragraphs>
  <Slides>40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50" baseType="lpstr">
      <vt:lpstr>Futura Md BT</vt:lpstr>
      <vt:lpstr>華康標楷體(P)</vt:lpstr>
      <vt:lpstr>華康儷中黑(P)</vt:lpstr>
      <vt:lpstr>華康儷粗黑(P)</vt:lpstr>
      <vt:lpstr>新細明體</vt:lpstr>
      <vt:lpstr>Arial</vt:lpstr>
      <vt:lpstr>Calibri</vt:lpstr>
      <vt:lpstr>Times New Roman</vt:lpstr>
      <vt:lpstr>Wingdings</vt:lpstr>
      <vt:lpstr>Computer Center</vt:lpstr>
      <vt:lpstr>Version Control System - Git</vt:lpstr>
      <vt:lpstr>Overview</vt:lpstr>
      <vt:lpstr>Why VCS (1/3)</vt:lpstr>
      <vt:lpstr>Why VCS (2/3)</vt:lpstr>
      <vt:lpstr>Why VCS (3/3)</vt:lpstr>
      <vt:lpstr>Git</vt:lpstr>
      <vt:lpstr>Using Git Personally</vt:lpstr>
      <vt:lpstr>Config</vt:lpstr>
      <vt:lpstr>Init</vt:lpstr>
      <vt:lpstr>Status</vt:lpstr>
      <vt:lpstr>Add</vt:lpstr>
      <vt:lpstr>Commit</vt:lpstr>
      <vt:lpstr>Reset</vt:lpstr>
      <vt:lpstr>Log</vt:lpstr>
      <vt:lpstr>Blame</vt:lpstr>
      <vt:lpstr>Branch</vt:lpstr>
      <vt:lpstr>Tag</vt:lpstr>
      <vt:lpstr>Checkout</vt:lpstr>
      <vt:lpstr>Merge</vt:lpstr>
      <vt:lpstr>Rebase</vt:lpstr>
      <vt:lpstr>Using Git with Others </vt:lpstr>
      <vt:lpstr>Clone</vt:lpstr>
      <vt:lpstr>Remote</vt:lpstr>
      <vt:lpstr>Fetch</vt:lpstr>
      <vt:lpstr>Push</vt:lpstr>
      <vt:lpstr>Pull</vt:lpstr>
      <vt:lpstr>Conflict</vt:lpstr>
      <vt:lpstr>Merge/Rebase Conflict</vt:lpstr>
      <vt:lpstr>Stash / Stash Pop</vt:lpstr>
      <vt:lpstr>Revert</vt:lpstr>
      <vt:lpstr>Etiquette Rules of Using Git (1/5)</vt:lpstr>
      <vt:lpstr>Etiquette Rules of Using Git (2/5)</vt:lpstr>
      <vt:lpstr>Etiquette Rules of Using Git (3/5)</vt:lpstr>
      <vt:lpstr>Etiquette Rules of Using Git (4/5)</vt:lpstr>
      <vt:lpstr>Etiquette Rules of Using Git (5/5)</vt:lpstr>
      <vt:lpstr>Tools &amp; Services (1/2)</vt:lpstr>
      <vt:lpstr>Tools &amp; Services (2/2)</vt:lpstr>
      <vt:lpstr>Tips (1/3)</vt:lpstr>
      <vt:lpstr>Tips (2/3)</vt:lpstr>
      <vt:lpstr>Tips (3/3)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</dc:title>
  <dc:creator>ywang</dc:creator>
  <cp:lastModifiedBy>Tse-Han Wang</cp:lastModifiedBy>
  <cp:revision>732</cp:revision>
  <cp:lastPrinted>1601-01-01T00:00:00Z</cp:lastPrinted>
  <dcterms:created xsi:type="dcterms:W3CDTF">1601-01-01T00:00:00Z</dcterms:created>
  <dcterms:modified xsi:type="dcterms:W3CDTF">2018-11-02T01:59:25Z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