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33"/>
  </p:notesMasterIdLst>
  <p:sldIdLst>
    <p:sldId id="256" r:id="rId2"/>
    <p:sldId id="261" r:id="rId3"/>
    <p:sldId id="288" r:id="rId4"/>
    <p:sldId id="263" r:id="rId5"/>
    <p:sldId id="284" r:id="rId6"/>
    <p:sldId id="285" r:id="rId7"/>
    <p:sldId id="283" r:id="rId8"/>
    <p:sldId id="262" r:id="rId9"/>
    <p:sldId id="260" r:id="rId10"/>
    <p:sldId id="258" r:id="rId11"/>
    <p:sldId id="259" r:id="rId12"/>
    <p:sldId id="290" r:id="rId13"/>
    <p:sldId id="291" r:id="rId14"/>
    <p:sldId id="266" r:id="rId15"/>
    <p:sldId id="268" r:id="rId16"/>
    <p:sldId id="269" r:id="rId17"/>
    <p:sldId id="270" r:id="rId18"/>
    <p:sldId id="272" r:id="rId19"/>
    <p:sldId id="279" r:id="rId20"/>
    <p:sldId id="271" r:id="rId21"/>
    <p:sldId id="273" r:id="rId22"/>
    <p:sldId id="289" r:id="rId23"/>
    <p:sldId id="267" r:id="rId24"/>
    <p:sldId id="287" r:id="rId25"/>
    <p:sldId id="274" r:id="rId26"/>
    <p:sldId id="275" r:id="rId27"/>
    <p:sldId id="293" r:id="rId28"/>
    <p:sldId id="294" r:id="rId29"/>
    <p:sldId id="295" r:id="rId30"/>
    <p:sldId id="278" r:id="rId31"/>
    <p:sldId id="282" r:id="rId32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68"/>
    <p:restoredTop sz="95179"/>
  </p:normalViewPr>
  <p:slideViewPr>
    <p:cSldViewPr>
      <p:cViewPr varScale="1">
        <p:scale>
          <a:sx n="116" d="100"/>
          <a:sy n="116" d="100"/>
        </p:scale>
        <p:origin x="156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9C294-4E2A-CA40-8BC8-06FC798FD460}" type="datetimeFigureOut">
              <a:rPr kumimoji="1" lang="zh-TW" altLang="en-US" smtClean="0"/>
              <a:t>2018/11/1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0652E-D671-A247-8397-21762F6E07E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70962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0652E-D671-A247-8397-21762F6E07E3}" type="slidenum">
              <a:rPr kumimoji="1" lang="zh-TW" altLang="en-US" smtClean="0"/>
              <a:t>1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222833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826984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4752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1426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7641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577958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4420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611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2419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1964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45352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70322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5F03DA25-4C1E-4664-AAD9-08691FA26D3E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mba.org/samba/docs/man/manpages/smbpasswd.5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NetBIOS_Frames_protocol" TargetMode="External"/><Relationship Id="rId2" Type="http://schemas.openxmlformats.org/officeDocument/2006/relationships/hyperlink" Target="http://en.wikipedia.org/wiki/Token_ri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Samba</a:t>
            </a:r>
          </a:p>
        </p:txBody>
      </p:sp>
      <p:sp>
        <p:nvSpPr>
          <p:cNvPr id="3075" name="副標題 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Install SAMBA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Using ports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% cd /</a:t>
            </a:r>
            <a:r>
              <a:rPr lang="en-US" altLang="zh-TW" dirty="0" err="1" smtClean="0">
                <a:ea typeface="新細明體" pitchFamily="18" charset="-120"/>
              </a:rPr>
              <a:t>usr</a:t>
            </a:r>
            <a:r>
              <a:rPr lang="en-US" altLang="zh-TW" dirty="0" smtClean="0">
                <a:ea typeface="新細明體" pitchFamily="18" charset="-120"/>
              </a:rPr>
              <a:t>/ports/net/samba4</a:t>
            </a:r>
            <a:r>
              <a:rPr lang="en-US" altLang="zh-TW" dirty="0">
                <a:ea typeface="新細明體" pitchFamily="18" charset="-120"/>
              </a:rPr>
              <a:t>6</a:t>
            </a:r>
            <a:endParaRPr lang="en-US" altLang="zh-TW" dirty="0" smtClean="0">
              <a:ea typeface="新細明體" pitchFamily="18" charset="-120"/>
            </a:endParaRP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Samba 4.6.8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% </a:t>
            </a:r>
            <a:r>
              <a:rPr lang="en-US" altLang="zh-TW" dirty="0" err="1" smtClean="0">
                <a:ea typeface="新細明體" pitchFamily="18" charset="-120"/>
              </a:rPr>
              <a:t>portmaster</a:t>
            </a:r>
            <a:r>
              <a:rPr lang="en-US" altLang="zh-TW" dirty="0" smtClean="0">
                <a:ea typeface="新細明體" pitchFamily="18" charset="-120"/>
              </a:rPr>
              <a:t> -BD net/samba46</a:t>
            </a:r>
          </a:p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Using package</a:t>
            </a:r>
          </a:p>
          <a:p>
            <a:pPr lvl="1" eaLnBrk="1" hangingPunct="1">
              <a:defRPr/>
            </a:pPr>
            <a:r>
              <a:rPr lang="en-US" altLang="zh-TW" dirty="0">
                <a:ea typeface="新細明體" pitchFamily="18" charset="-120"/>
              </a:rPr>
              <a:t>% </a:t>
            </a:r>
            <a:r>
              <a:rPr lang="en-US" altLang="zh-TW" dirty="0" err="1">
                <a:ea typeface="新細明體" pitchFamily="18" charset="-120"/>
              </a:rPr>
              <a:t>pkg</a:t>
            </a:r>
            <a:r>
              <a:rPr lang="en-US" altLang="zh-TW" dirty="0">
                <a:ea typeface="新細明體" pitchFamily="18" charset="-120"/>
              </a:rPr>
              <a:t> install </a:t>
            </a:r>
            <a:r>
              <a:rPr lang="en-US" altLang="zh-TW" dirty="0" smtClean="0">
                <a:ea typeface="新細明體" pitchFamily="18" charset="-120"/>
              </a:rPr>
              <a:t>samba46</a:t>
            </a:r>
            <a:endParaRPr lang="en-US" altLang="zh-TW" dirty="0">
              <a:ea typeface="新細明體" pitchFamily="18" charset="-120"/>
            </a:endParaRPr>
          </a:p>
          <a:p>
            <a:pPr eaLnBrk="1" hangingPunct="1">
              <a:defRPr/>
            </a:pPr>
            <a:endParaRPr lang="en-US" altLang="zh-TW" dirty="0" smtClean="0">
              <a:ea typeface="新細明體" pitchFamily="18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3810000"/>
            <a:ext cx="5638800" cy="3036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SAMBA components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20000" cy="42672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Configuration files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dirty="0" smtClean="0">
                <a:ea typeface="新細明體" panose="02020500000000000000" pitchFamily="18" charset="-120"/>
              </a:rPr>
              <a:t>/local/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smb.conf.sample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 /</a:t>
            </a:r>
            <a:r>
              <a:rPr lang="en-US" altLang="zh-TW" dirty="0" err="1" smtClean="0">
                <a:ea typeface="新細明體" panose="02020500000000000000" pitchFamily="18" charset="-120"/>
                <a:sym typeface="Wingdings" panose="05000000000000000000" pitchFamily="2" charset="2"/>
              </a:rPr>
              <a:t>usr</a:t>
            </a:r>
            <a:r>
              <a:rPr lang="en-US" altLang="zh-TW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/local/</a:t>
            </a:r>
            <a:r>
              <a:rPr lang="en-US" altLang="zh-TW" dirty="0" err="1" smtClean="0">
                <a:ea typeface="新細明體" panose="02020500000000000000" pitchFamily="18" charset="-120"/>
                <a:sym typeface="Wingdings" panose="05000000000000000000" pitchFamily="2" charset="2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  <a:sym typeface="Wingdings" panose="05000000000000000000" pitchFamily="2" charset="2"/>
              </a:rPr>
              <a:t>smb.conf</a:t>
            </a:r>
            <a:endParaRPr lang="en-US" altLang="zh-TW" dirty="0" smtClean="0">
              <a:ea typeface="新細明體" panose="02020500000000000000" pitchFamily="18" charset="-120"/>
              <a:sym typeface="Wingdings" panose="05000000000000000000" pitchFamily="2" charset="2"/>
            </a:endParaRPr>
          </a:p>
          <a:p>
            <a:pPr lvl="2" eaLnBrk="1" hangingPunct="1"/>
            <a:r>
              <a:rPr lang="en-US" altLang="zh-TW" dirty="0" err="1" smtClean="0">
                <a:ea typeface="新細明體" panose="02020500000000000000" pitchFamily="18" charset="-120"/>
                <a:sym typeface="Wingdings" panose="05000000000000000000" pitchFamily="2" charset="2"/>
              </a:rPr>
              <a:t>chmod</a:t>
            </a:r>
            <a:r>
              <a:rPr lang="en-US" altLang="zh-TW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 644 </a:t>
            </a:r>
            <a:r>
              <a:rPr lang="en-US" altLang="zh-TW" dirty="0" err="1" smtClean="0">
                <a:ea typeface="新細明體" panose="02020500000000000000" pitchFamily="18" charset="-120"/>
                <a:sym typeface="Wingdings" panose="05000000000000000000" pitchFamily="2" charset="2"/>
              </a:rPr>
              <a:t>smb.conf</a:t>
            </a:r>
            <a:endParaRPr lang="en-US" altLang="zh-TW" dirty="0" smtClean="0">
              <a:ea typeface="新細明體" panose="02020500000000000000" pitchFamily="18" charset="-120"/>
              <a:sym typeface="Wingdings" panose="05000000000000000000" pitchFamily="2" charset="2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  <a:sym typeface="Wingdings" panose="05000000000000000000" pitchFamily="2" charset="2"/>
              </a:rPr>
              <a:t>usr</a:t>
            </a:r>
            <a:r>
              <a:rPr lang="en-US" altLang="zh-TW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/local/</a:t>
            </a:r>
            <a:r>
              <a:rPr lang="en-US" altLang="zh-TW" dirty="0" err="1" smtClean="0">
                <a:ea typeface="新細明體" panose="02020500000000000000" pitchFamily="18" charset="-120"/>
                <a:sym typeface="Wingdings" panose="05000000000000000000" pitchFamily="2" charset="2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  <a:sym typeface="Wingdings" panose="05000000000000000000" pitchFamily="2" charset="2"/>
              </a:rPr>
              <a:t>lmhosts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Major execution files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smbd</a:t>
            </a:r>
            <a:r>
              <a:rPr lang="en-US" altLang="zh-TW" dirty="0" smtClean="0">
                <a:ea typeface="新細明體" panose="02020500000000000000" pitchFamily="18" charset="-120"/>
              </a:rPr>
              <a:t> (/</a:t>
            </a:r>
            <a:r>
              <a:rPr lang="en-US" altLang="zh-TW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dirty="0" smtClean="0">
                <a:ea typeface="新細明體" panose="02020500000000000000" pitchFamily="18" charset="-120"/>
              </a:rPr>
              <a:t>/local/</a:t>
            </a:r>
            <a:r>
              <a:rPr lang="en-US" altLang="zh-TW" dirty="0" err="1" smtClean="0">
                <a:ea typeface="新細明體" panose="02020500000000000000" pitchFamily="18" charset="-120"/>
              </a:rPr>
              <a:t>sbin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smbd</a:t>
            </a:r>
            <a:r>
              <a:rPr lang="en-US" altLang="zh-TW" dirty="0" smtClean="0">
                <a:ea typeface="新細明體" panose="02020500000000000000" pitchFamily="18" charset="-120"/>
              </a:rPr>
              <a:t>)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Management of sharing directories, files and printers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nmbd</a:t>
            </a:r>
            <a:r>
              <a:rPr lang="en-US" altLang="zh-TW" dirty="0" smtClean="0">
                <a:ea typeface="新細明體" panose="02020500000000000000" pitchFamily="18" charset="-120"/>
              </a:rPr>
              <a:t> (/</a:t>
            </a:r>
            <a:r>
              <a:rPr lang="en-US" altLang="zh-TW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dirty="0" smtClean="0">
                <a:ea typeface="新細明體" panose="02020500000000000000" pitchFamily="18" charset="-120"/>
              </a:rPr>
              <a:t>/local/</a:t>
            </a:r>
            <a:r>
              <a:rPr lang="en-US" altLang="zh-TW" dirty="0" err="1" smtClean="0">
                <a:ea typeface="新細明體" panose="02020500000000000000" pitchFamily="18" charset="-120"/>
              </a:rPr>
              <a:t>sbin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nmbd</a:t>
            </a:r>
            <a:r>
              <a:rPr lang="en-US" altLang="zh-TW" dirty="0" smtClean="0">
                <a:ea typeface="新細明體" panose="02020500000000000000" pitchFamily="18" charset="-120"/>
              </a:rPr>
              <a:t>)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Resolve NetBIOS name and manage workgroup</a:t>
            </a:r>
          </a:p>
          <a:p>
            <a:pPr lvl="1" eaLnBrk="1" hangingPunct="1">
              <a:defRPr/>
            </a:pPr>
            <a:r>
              <a:rPr lang="en-US" altLang="zh-TW" dirty="0" err="1">
                <a:ea typeface="新細明體" panose="02020500000000000000" pitchFamily="18" charset="-120"/>
              </a:rPr>
              <a:t>winbindd</a:t>
            </a:r>
            <a:r>
              <a:rPr lang="en-US" altLang="zh-TW" dirty="0">
                <a:ea typeface="新細明體" panose="02020500000000000000" pitchFamily="18" charset="-120"/>
              </a:rPr>
              <a:t> (/</a:t>
            </a:r>
            <a:r>
              <a:rPr lang="en-US" altLang="zh-TW" dirty="0" err="1">
                <a:ea typeface="新細明體" panose="02020500000000000000" pitchFamily="18" charset="-120"/>
              </a:rPr>
              <a:t>usr</a:t>
            </a:r>
            <a:r>
              <a:rPr lang="en-US" altLang="zh-TW" dirty="0">
                <a:ea typeface="新細明體" panose="02020500000000000000" pitchFamily="18" charset="-120"/>
              </a:rPr>
              <a:t>/local/</a:t>
            </a:r>
            <a:r>
              <a:rPr lang="en-US" altLang="zh-TW" dirty="0" err="1">
                <a:ea typeface="新細明體" panose="02020500000000000000" pitchFamily="18" charset="-120"/>
              </a:rPr>
              <a:t>sbin</a:t>
            </a:r>
            <a:r>
              <a:rPr lang="en-US" altLang="zh-TW" dirty="0">
                <a:ea typeface="新細明體" panose="02020500000000000000" pitchFamily="18" charset="-120"/>
              </a:rPr>
              <a:t>/</a:t>
            </a:r>
            <a:r>
              <a:rPr lang="en-US" altLang="zh-TW" dirty="0" err="1">
                <a:ea typeface="新細明體" panose="02020500000000000000" pitchFamily="18" charset="-120"/>
              </a:rPr>
              <a:t>winbindd</a:t>
            </a:r>
            <a:r>
              <a:rPr lang="en-US" altLang="zh-TW" dirty="0">
                <a:ea typeface="新細明體" panose="02020500000000000000" pitchFamily="18" charset="-120"/>
              </a:rPr>
              <a:t>)</a:t>
            </a:r>
          </a:p>
          <a:p>
            <a:pPr lvl="2" eaLnBrk="1" hangingPunct="1">
              <a:defRPr/>
            </a:pPr>
            <a:r>
              <a:rPr lang="en-US" altLang="zh-TW" dirty="0">
                <a:ea typeface="新細明體" panose="02020500000000000000" pitchFamily="18" charset="-120"/>
              </a:rPr>
              <a:t>WINS </a:t>
            </a:r>
            <a:r>
              <a:rPr lang="en-US" altLang="zh-TW" dirty="0" smtClean="0">
                <a:ea typeface="新細明體" panose="02020500000000000000" pitchFamily="18" charset="-120"/>
              </a:rPr>
              <a:t>services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pdbedit</a:t>
            </a:r>
            <a:r>
              <a:rPr lang="en-US" altLang="zh-TW" dirty="0" smtClean="0">
                <a:ea typeface="新細明體" panose="02020500000000000000" pitchFamily="18" charset="-120"/>
              </a:rPr>
              <a:t>  (/</a:t>
            </a:r>
            <a:r>
              <a:rPr lang="en-US" altLang="zh-TW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dirty="0" smtClean="0">
                <a:ea typeface="新細明體" panose="02020500000000000000" pitchFamily="18" charset="-120"/>
              </a:rPr>
              <a:t>/local/bin/</a:t>
            </a:r>
            <a:r>
              <a:rPr lang="en-US" altLang="zh-TW" dirty="0" err="1" smtClean="0">
                <a:ea typeface="新細明體" panose="02020500000000000000" pitchFamily="18" charset="-120"/>
              </a:rPr>
              <a:t>pdbedit</a:t>
            </a:r>
            <a:r>
              <a:rPr lang="en-US" altLang="zh-TW" dirty="0" smtClean="0">
                <a:ea typeface="新細明體" panose="02020500000000000000" pitchFamily="18" charset="-120"/>
              </a:rPr>
              <a:t>)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Manage the Samba user database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smbpasswd</a:t>
            </a:r>
            <a:r>
              <a:rPr lang="en-US" altLang="zh-TW" dirty="0" smtClean="0">
                <a:ea typeface="新細明體" panose="02020500000000000000" pitchFamily="18" charset="-120"/>
              </a:rPr>
              <a:t> (/</a:t>
            </a:r>
            <a:r>
              <a:rPr lang="en-US" altLang="zh-TW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dirty="0" smtClean="0">
                <a:ea typeface="新細明體" panose="02020500000000000000" pitchFamily="18" charset="-120"/>
              </a:rPr>
              <a:t>/local/bin/</a:t>
            </a:r>
            <a:r>
              <a:rPr lang="en-US" altLang="zh-TW" dirty="0" err="1" smtClean="0">
                <a:ea typeface="新細明體" panose="02020500000000000000" pitchFamily="18" charset="-120"/>
              </a:rPr>
              <a:t>smbpasswd</a:t>
            </a:r>
            <a:r>
              <a:rPr lang="en-US" altLang="zh-TW" dirty="0" smtClean="0">
                <a:ea typeface="新細明體" panose="02020500000000000000" pitchFamily="18" charset="-12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SAMBA password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914400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samba4 password file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Now samba stores accounts and passwords in </a:t>
            </a:r>
            <a:r>
              <a:rPr lang="en-US" altLang="zh-TW" dirty="0" err="1" smtClean="0">
                <a:ea typeface="新細明體" pitchFamily="18" charset="-120"/>
              </a:rPr>
              <a:t>tdb</a:t>
            </a:r>
            <a:endParaRPr lang="en-US" altLang="zh-TW" dirty="0" smtClean="0">
              <a:ea typeface="新細明體" pitchFamily="18" charset="-120"/>
            </a:endParaRP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Default database path: /</a:t>
            </a:r>
            <a:r>
              <a:rPr lang="en-US" altLang="zh-TW" dirty="0" err="1" smtClean="0">
                <a:ea typeface="新細明體" pitchFamily="18" charset="-120"/>
              </a:rPr>
              <a:t>var</a:t>
            </a:r>
            <a:r>
              <a:rPr lang="en-US" altLang="zh-TW" dirty="0" smtClean="0">
                <a:ea typeface="新細明體" pitchFamily="18" charset="-120"/>
              </a:rPr>
              <a:t>/</a:t>
            </a:r>
            <a:r>
              <a:rPr lang="en-US" altLang="zh-TW" dirty="0" err="1" smtClean="0">
                <a:ea typeface="新細明體" pitchFamily="18" charset="-120"/>
              </a:rPr>
              <a:t>db</a:t>
            </a:r>
            <a:r>
              <a:rPr lang="en-US" altLang="zh-TW" dirty="0" smtClean="0">
                <a:ea typeface="新細明體" pitchFamily="18" charset="-120"/>
              </a:rPr>
              <a:t>/samba4</a:t>
            </a:r>
          </a:p>
          <a:p>
            <a:pPr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tdb</a:t>
            </a:r>
            <a:r>
              <a:rPr lang="en-US" altLang="zh-TW" dirty="0" smtClean="0">
                <a:ea typeface="新細明體" pitchFamily="18" charset="-120"/>
              </a:rPr>
              <a:t> </a:t>
            </a:r>
            <a:r>
              <a:rPr lang="en-US" altLang="zh-TW" dirty="0" err="1" smtClean="0">
                <a:ea typeface="新細明體" pitchFamily="18" charset="-120"/>
              </a:rPr>
              <a:t>v.s</a:t>
            </a:r>
            <a:r>
              <a:rPr lang="en-US" altLang="zh-TW" dirty="0" smtClean="0">
                <a:ea typeface="新細明體" pitchFamily="18" charset="-120"/>
              </a:rPr>
              <a:t>. </a:t>
            </a:r>
            <a:r>
              <a:rPr lang="en-US" altLang="zh-TW" dirty="0" err="1" smtClean="0">
                <a:ea typeface="新細明體" pitchFamily="18" charset="-120"/>
              </a:rPr>
              <a:t>smbpasswd</a:t>
            </a:r>
            <a:endParaRPr lang="en-US" altLang="zh-TW" dirty="0" smtClean="0">
              <a:ea typeface="新細明體" pitchFamily="18" charset="-120"/>
            </a:endParaRPr>
          </a:p>
          <a:p>
            <a:pPr lvl="1" eaLnBrk="1" hangingPunct="1">
              <a:defRPr/>
            </a:pP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652462" y="2438400"/>
            <a:ext cx="4910138" cy="409416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derek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[~] -</a:t>
            </a: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chiahung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- </a:t>
            </a: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sudo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pdbedit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-L -v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---------------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Unix username:        </a:t>
            </a: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chiahung</a:t>
            </a:r>
            <a:endParaRPr lang="en-US" altLang="zh-TW" sz="1000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NT username: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Account Flags:        [U          ]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User SID:             S-1-5-21-3763889141-129722405-4261865294-1000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Primary Group SID:    S-1-5-21-3763889141-129722405-4261865294-513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Full Name:            Chia-Hung Tsai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Home Directory:       \\derek\chiahung</a:t>
            </a:r>
          </a:p>
          <a:p>
            <a:pPr>
              <a:defRPr/>
            </a:pP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HomeDir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Drive: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Logon Script: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Profile Path:         \\derek\chiahung\profile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Domain:               DEREK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Account </a:t>
            </a: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desc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: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Workstations:</a:t>
            </a:r>
          </a:p>
          <a:p>
            <a:pPr>
              <a:defRPr/>
            </a:pP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Munged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dial: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Logon time:           0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Logoff time:          never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Kickoff time:         never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Password last set:    Mon, 12 Jul 2010 00:03:29 CST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Password can change:  Mon, 12 Jul 2010 00:03:29 CST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Password must change: never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Last bad password   : 0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Bad password count  : 0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Logon hours         : FFFFFFFFFFFFFFFFFFFFFFFFFFFFFFFFFFFFFFFFFF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---------------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5181600" y="3810000"/>
            <a:ext cx="3922713" cy="101600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derek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[/</a:t>
            </a: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var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/</a:t>
            </a: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db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] -</a:t>
            </a: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chiahung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- </a:t>
            </a: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sudo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pdbedit</a:t>
            </a: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-w -u </a:t>
            </a:r>
            <a:r>
              <a:rPr lang="en-US" altLang="zh-TW" sz="1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chiahung</a:t>
            </a:r>
            <a:endParaRPr lang="en-US" altLang="zh-TW" sz="1000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chiahung:1000: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XXXXXXXXXXXXXXXXXXXXXXXXXXXXXXXX: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3CDEC7966A2F9837F9F628DC13CC02AE: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[U          ]: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LCT-4C39EB51: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761206" y="6488112"/>
            <a:ext cx="76215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/>
                <a:cs typeface="華康儷中黑(P)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/>
                <a:cs typeface="華康標楷體(P)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/>
                <a:cs typeface="華康標楷體(P)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/>
                <a:cs typeface="華康標楷體(P)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/>
                <a:cs typeface="華康標楷體(P)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/>
                <a:cs typeface="華康標楷體(P)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/>
                <a:cs typeface="華康標楷體(P)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/>
                <a:cs typeface="華康標楷體(P)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/>
                <a:cs typeface="華康標楷體(P)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Arial" panose="020B0604020202020204" pitchFamily="34" charset="0"/>
                <a:ea typeface="新細明體" panose="02020500000000000000" pitchFamily="18" charset="-120"/>
                <a:hlinkClick r:id="rId2"/>
              </a:rPr>
              <a:t>https://www.samba.org/samba/docs/man/manpages/smbpasswd.5.html</a:t>
            </a:r>
            <a:endParaRPr kumimoji="0" lang="zh-TW" altLang="en-US" sz="1800" dirty="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SAMBA password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smbpasswd</a:t>
            </a:r>
            <a:r>
              <a:rPr lang="en-US" altLang="zh-TW" dirty="0" smtClean="0">
                <a:ea typeface="新細明體" pitchFamily="18" charset="-120"/>
              </a:rPr>
              <a:t> command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-a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Add new user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-d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Let some account in </a:t>
            </a:r>
            <a:r>
              <a:rPr lang="en-US" altLang="zh-TW" dirty="0" err="1" smtClean="0">
                <a:ea typeface="新細明體" pitchFamily="18" charset="-120"/>
              </a:rPr>
              <a:t>smbpasswd</a:t>
            </a:r>
            <a:r>
              <a:rPr lang="en-US" altLang="zh-TW" dirty="0" smtClean="0">
                <a:ea typeface="新細明體" pitchFamily="18" charset="-120"/>
              </a:rPr>
              <a:t> file can not login (to disable)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-e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Let some disable account resume (to enable)</a:t>
            </a:r>
          </a:p>
          <a:p>
            <a:pPr>
              <a:defRPr/>
            </a:pPr>
            <a:r>
              <a:rPr lang="en-US" altLang="zh-TW" dirty="0" err="1" smtClean="0"/>
              <a:t>pdbedit</a:t>
            </a:r>
            <a:r>
              <a:rPr lang="en-US" altLang="zh-TW" dirty="0" smtClean="0"/>
              <a:t> command</a:t>
            </a:r>
          </a:p>
          <a:p>
            <a:pPr lvl="1">
              <a:defRPr/>
            </a:pPr>
            <a:r>
              <a:rPr lang="en-US" altLang="zh-TW" dirty="0" err="1"/>
              <a:t>p</a:t>
            </a:r>
            <a:r>
              <a:rPr lang="en-US" altLang="zh-TW" dirty="0" err="1" smtClean="0"/>
              <a:t>dbedit</a:t>
            </a:r>
            <a:r>
              <a:rPr lang="en-US" altLang="zh-TW" dirty="0" smtClean="0"/>
              <a:t> -a username</a:t>
            </a:r>
          </a:p>
          <a:p>
            <a:pPr lvl="2">
              <a:defRPr/>
            </a:pPr>
            <a:r>
              <a:rPr lang="en-US" altLang="zh-TW" dirty="0" smtClean="0"/>
              <a:t>Add new user</a:t>
            </a:r>
          </a:p>
          <a:p>
            <a:pPr lvl="1">
              <a:defRPr/>
            </a:pPr>
            <a:r>
              <a:rPr lang="en-US" altLang="zh-TW" dirty="0" err="1" smtClean="0"/>
              <a:t>pdbedit</a:t>
            </a:r>
            <a:r>
              <a:rPr lang="en-US" altLang="zh-TW" dirty="0" smtClean="0"/>
              <a:t> -x username</a:t>
            </a:r>
          </a:p>
          <a:p>
            <a:pPr lvl="2">
              <a:defRPr/>
            </a:pPr>
            <a:r>
              <a:rPr lang="en-US" altLang="zh-TW" dirty="0" smtClean="0"/>
              <a:t>delete user</a:t>
            </a:r>
          </a:p>
          <a:p>
            <a:pPr lvl="1">
              <a:defRPr/>
            </a:pPr>
            <a:r>
              <a:rPr lang="en-US" altLang="zh-TW" dirty="0" err="1"/>
              <a:t>pdbedit</a:t>
            </a:r>
            <a:r>
              <a:rPr lang="en-US" altLang="zh-TW" dirty="0"/>
              <a:t> </a:t>
            </a:r>
            <a:r>
              <a:rPr lang="en-US" altLang="zh-TW" dirty="0" smtClean="0"/>
              <a:t>-L </a:t>
            </a:r>
            <a:r>
              <a:rPr lang="en-US" altLang="zh-TW" dirty="0"/>
              <a:t>-v </a:t>
            </a:r>
          </a:p>
          <a:p>
            <a:pPr lvl="2">
              <a:defRPr/>
            </a:pPr>
            <a:r>
              <a:rPr lang="en-US" altLang="zh-TW" dirty="0"/>
              <a:t>List </a:t>
            </a:r>
            <a:r>
              <a:rPr lang="en-US" altLang="zh-TW" dirty="0" smtClean="0"/>
              <a:t>user</a:t>
            </a:r>
          </a:p>
          <a:p>
            <a:pPr lvl="1">
              <a:defRPr/>
            </a:pPr>
            <a:r>
              <a:rPr lang="en-US" altLang="zh-TW" dirty="0" err="1" smtClean="0"/>
              <a:t>pdbedit</a:t>
            </a:r>
            <a:r>
              <a:rPr lang="en-US" altLang="zh-TW" dirty="0" smtClean="0"/>
              <a:t> -r </a:t>
            </a:r>
            <a:r>
              <a:rPr lang="en-US" altLang="zh-TW" dirty="0"/>
              <a:t>-</a:t>
            </a:r>
            <a:r>
              <a:rPr lang="en-US" altLang="zh-TW" dirty="0" smtClean="0"/>
              <a:t>c username</a:t>
            </a:r>
          </a:p>
          <a:p>
            <a:pPr lvl="2">
              <a:defRPr/>
            </a:pPr>
            <a:r>
              <a:rPr lang="en-US" altLang="zh-TW" dirty="0" err="1" smtClean="0"/>
              <a:t>pdbedit</a:t>
            </a:r>
            <a:r>
              <a:rPr lang="en-US" altLang="zh-TW" dirty="0" smtClean="0"/>
              <a:t> -r </a:t>
            </a:r>
            <a:r>
              <a:rPr lang="en-US" altLang="zh-TW" dirty="0"/>
              <a:t>-</a:t>
            </a:r>
            <a:r>
              <a:rPr lang="en-US" altLang="zh-TW" dirty="0" smtClean="0"/>
              <a:t>c “[DX]” test</a:t>
            </a:r>
          </a:p>
          <a:p>
            <a:pPr lvl="2">
              <a:defRPr/>
            </a:pPr>
            <a:endParaRPr lang="zh-TW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SAMBA configuration file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smb.conf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Sections</a:t>
            </a:r>
          </a:p>
          <a:p>
            <a:pPr lvl="2" eaLnBrk="1" hangingPunct="1"/>
            <a:r>
              <a:rPr lang="en-US" altLang="zh-TW" smtClean="0"/>
              <a:t>Each section in the smb.conf file represents either a share or a meta-service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Global section is special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Global setting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Meta-service 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Printer Sharing Setting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Home Sharing Setting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5715000" y="2762250"/>
            <a:ext cx="1824038" cy="349567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comments</a:t>
            </a: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[</a:t>
            </a:r>
            <a:r>
              <a:rPr lang="en-US" altLang="zh-TW" sz="1400" b="1" dirty="0">
                <a:solidFill>
                  <a:schemeClr val="hlink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global</a:t>
            </a:r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]</a:t>
            </a: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para1 = value1</a:t>
            </a: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…</a:t>
            </a:r>
          </a:p>
          <a:p>
            <a:endParaRPr lang="en-US" altLang="zh-TW" sz="1400" b="1" dirty="0">
              <a:solidFill>
                <a:schemeClr val="bg1"/>
              </a:solidFill>
              <a:latin typeface="Verdana" panose="020B0604030504040204" pitchFamily="34" charset="0"/>
              <a:ea typeface="細明體" panose="02020509000000000000" pitchFamily="49" charset="-120"/>
            </a:endParaRP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[</a:t>
            </a:r>
            <a:r>
              <a:rPr lang="en-US" altLang="zh-TW" sz="1400" b="1" dirty="0">
                <a:solidFill>
                  <a:srgbClr val="FF9900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printers</a:t>
            </a:r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]</a:t>
            </a: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para2 = value2</a:t>
            </a: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…</a:t>
            </a:r>
          </a:p>
          <a:p>
            <a:endParaRPr lang="en-US" altLang="zh-TW" sz="1400" b="1" dirty="0">
              <a:solidFill>
                <a:schemeClr val="bg1"/>
              </a:solidFill>
              <a:latin typeface="Verdana" panose="020B0604030504040204" pitchFamily="34" charset="0"/>
              <a:ea typeface="細明體" panose="02020509000000000000" pitchFamily="49" charset="-120"/>
            </a:endParaRP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[</a:t>
            </a:r>
            <a:r>
              <a:rPr lang="en-US" altLang="zh-TW" sz="1400" b="1" dirty="0">
                <a:solidFill>
                  <a:srgbClr val="FF9900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homes</a:t>
            </a:r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]</a:t>
            </a: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para3 = value3</a:t>
            </a: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…</a:t>
            </a:r>
          </a:p>
          <a:p>
            <a:endParaRPr lang="en-US" altLang="zh-TW" sz="1400" b="1" dirty="0">
              <a:solidFill>
                <a:schemeClr val="bg1"/>
              </a:solidFill>
              <a:latin typeface="Verdana" panose="020B0604030504040204" pitchFamily="34" charset="0"/>
              <a:ea typeface="細明體" panose="02020509000000000000" pitchFamily="49" charset="-120"/>
            </a:endParaRP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[share-</a:t>
            </a:r>
            <a:r>
              <a:rPr lang="en-US" altLang="zh-TW" sz="1400" b="1" dirty="0" err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dir</a:t>
            </a:r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]</a:t>
            </a: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para4 = value4</a:t>
            </a:r>
          </a:p>
          <a:p>
            <a:r>
              <a:rPr lang="en-US" altLang="zh-TW" sz="1400" b="1" dirty="0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…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SAMBA configuration file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Global Setting (1)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419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Global Configuration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workgroup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Group name to join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Ex: workgroup = </a:t>
            </a:r>
            <a:r>
              <a:rPr lang="en-US" altLang="zh-TW" sz="1400" dirty="0" err="1" smtClean="0">
                <a:ea typeface="新細明體" panose="02020500000000000000" pitchFamily="18" charset="-120"/>
              </a:rPr>
              <a:t>chwong</a:t>
            </a:r>
            <a:endParaRPr lang="en-US" altLang="zh-TW" sz="14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server string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Description of this host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Ex: server string = Samba Server of SA Course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netbios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name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NetBIOS name of this host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Ex: </a:t>
            </a:r>
            <a:r>
              <a:rPr lang="en-US" altLang="zh-TW" sz="1400" dirty="0" err="1" smtClean="0">
                <a:ea typeface="新細明體" panose="02020500000000000000" pitchFamily="18" charset="-120"/>
              </a:rPr>
              <a:t>netbios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 name = </a:t>
            </a:r>
            <a:r>
              <a:rPr lang="en-US" altLang="zh-TW" sz="1400" dirty="0" err="1" smtClean="0">
                <a:ea typeface="新細明體" panose="02020500000000000000" pitchFamily="18" charset="-120"/>
              </a:rPr>
              <a:t>sabsd</a:t>
            </a:r>
            <a:endParaRPr lang="en-US" altLang="zh-TW" sz="14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Charset Settings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display charset</a:t>
            </a:r>
            <a:r>
              <a:rPr lang="en-US" altLang="zh-TW" sz="14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, </a:t>
            </a:r>
            <a:r>
              <a:rPr lang="en-US" altLang="zh-TW" sz="14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400" dirty="0" err="1" smtClean="0">
                <a:ea typeface="新細明體" panose="02020500000000000000" pitchFamily="18" charset="-120"/>
              </a:rPr>
              <a:t>unix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 charset</a:t>
            </a:r>
            <a:r>
              <a:rPr lang="en-US" altLang="zh-TW" sz="14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, </a:t>
            </a:r>
            <a:r>
              <a:rPr lang="en-US" altLang="zh-TW" sz="14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dos charset</a:t>
            </a:r>
            <a:r>
              <a:rPr lang="en-US" altLang="zh-TW" sz="14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endParaRPr lang="en-US" altLang="zh-TW" sz="1400" dirty="0" smtClean="0"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Ex:</a:t>
            </a:r>
          </a:p>
          <a:p>
            <a:pPr lvl="3" eaLnBrk="1" hangingPunct="1">
              <a:lnSpc>
                <a:spcPct val="80000"/>
              </a:lnSpc>
              <a:buFontTx/>
              <a:buNone/>
            </a:pPr>
            <a:r>
              <a:rPr lang="en-US" altLang="zh-TW" sz="1200" dirty="0" err="1" smtClean="0"/>
              <a:t>unix</a:t>
            </a:r>
            <a:r>
              <a:rPr lang="en-US" altLang="zh-TW" sz="1200" dirty="0" smtClean="0"/>
              <a:t> charset = </a:t>
            </a:r>
            <a:r>
              <a:rPr lang="pt-BR" altLang="zh-TW" sz="1200" dirty="0" smtClean="0"/>
              <a:t>CP850</a:t>
            </a:r>
          </a:p>
          <a:p>
            <a:pPr lvl="3" eaLnBrk="1" hangingPunct="1">
              <a:lnSpc>
                <a:spcPct val="80000"/>
              </a:lnSpc>
              <a:buFontTx/>
              <a:buNone/>
            </a:pPr>
            <a:r>
              <a:rPr lang="en-US" altLang="zh-TW" sz="1200" dirty="0" smtClean="0"/>
              <a:t>dos charset = </a:t>
            </a:r>
            <a:r>
              <a:rPr lang="pt-BR" altLang="zh-TW" sz="1200" dirty="0"/>
              <a:t>CP850</a:t>
            </a:r>
            <a:endParaRPr lang="en-US" altLang="zh-TW" sz="12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hosts allow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Apply to all services, regardless or individual service setting;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Ex: hosts allow = 140.113.235.  140.113.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SAMBA configuration file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Global Setting (2)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guest ok (or public = yes)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If this is yes, no password is required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Ex: guest ok = no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guest account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If guest can use this samba service, any guest request will map to this guest account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Ex: guest account = ftp</a:t>
            </a:r>
          </a:p>
          <a:p>
            <a:pPr lvl="3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Add this account into your /etc/</a:t>
            </a:r>
            <a:r>
              <a:rPr lang="en-US" altLang="zh-TW" dirty="0" err="1" smtClean="0">
                <a:ea typeface="新細明體" pitchFamily="18" charset="-120"/>
              </a:rPr>
              <a:t>passwd</a:t>
            </a:r>
            <a:endParaRPr lang="en-US" altLang="zh-TW" dirty="0" smtClean="0">
              <a:ea typeface="新細明體" pitchFamily="18" charset="-120"/>
            </a:endParaRP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Otherwise, the user nobody is used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log file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Full path of log file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Ex: log file = /</a:t>
            </a:r>
            <a:r>
              <a:rPr lang="en-US" altLang="zh-TW" dirty="0" err="1" smtClean="0">
                <a:ea typeface="新細明體" pitchFamily="18" charset="-120"/>
              </a:rPr>
              <a:t>var</a:t>
            </a:r>
            <a:r>
              <a:rPr lang="en-US" altLang="zh-TW" dirty="0" smtClean="0">
                <a:ea typeface="新細明體" pitchFamily="18" charset="-120"/>
              </a:rPr>
              <a:t>/log/samba/</a:t>
            </a:r>
            <a:r>
              <a:rPr lang="en-US" altLang="zh-TW" dirty="0" err="1" smtClean="0">
                <a:ea typeface="新細明體" pitchFamily="18" charset="-120"/>
              </a:rPr>
              <a:t>log.%m</a:t>
            </a:r>
            <a:endParaRPr lang="en-US" altLang="zh-TW" dirty="0" smtClean="0">
              <a:ea typeface="新細明體" pitchFamily="18" charset="-120"/>
            </a:endParaRP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max log size (KB)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Ex: max log size = 500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SAMBA configuration file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Global Setting (3)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20000" cy="4267200"/>
          </a:xfrm>
        </p:spPr>
        <p:txBody>
          <a:bodyPr/>
          <a:lstStyle/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security = [share/user/server/domain]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share: no need of id and password to login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user: default option, login with id and password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domain: check id and password by domain controller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ads: check id and password by AD server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server: check id and password by another server</a:t>
            </a:r>
          </a:p>
          <a:p>
            <a:pPr lvl="3" eaLnBrk="1" hangingPunct="1"/>
            <a:r>
              <a:rPr lang="en-US" altLang="zh-TW" dirty="0" smtClean="0"/>
              <a:t>It is highly recommended not to use this feature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Ex:</a:t>
            </a:r>
          </a:p>
          <a:p>
            <a:pPr lvl="3" eaLnBrk="1" hangingPunct="1"/>
            <a:r>
              <a:rPr lang="en-US" altLang="zh-TW" dirty="0" smtClean="0">
                <a:ea typeface="新細明體" panose="02020500000000000000" pitchFamily="18" charset="-120"/>
              </a:rPr>
              <a:t>security = user</a:t>
            </a:r>
          </a:p>
          <a:p>
            <a:pPr lvl="3" eaLnBrk="1" hangingPunct="1"/>
            <a:r>
              <a:rPr lang="en-US" altLang="zh-TW" dirty="0" err="1" smtClean="0"/>
              <a:t>passdb</a:t>
            </a:r>
            <a:r>
              <a:rPr lang="en-US" altLang="zh-TW" dirty="0" smtClean="0"/>
              <a:t> backend = </a:t>
            </a:r>
            <a:r>
              <a:rPr lang="en-US" altLang="zh-TW" dirty="0" err="1" smtClean="0"/>
              <a:t>tdbsam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SAMBA configuration file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Global Setting (4)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Example of global setting</a:t>
            </a: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355725" y="2190750"/>
            <a:ext cx="5928226" cy="2800767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cmpd="dbl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[global</a:t>
            </a:r>
            <a:r>
              <a:rPr lang="en-US" altLang="zh-TW" sz="1600" b="1" dirty="0" smtClean="0">
                <a:solidFill>
                  <a:schemeClr val="bg1"/>
                </a:solidFill>
                <a:latin typeface="Verdana" panose="020B0604030504040204" pitchFamily="34" charset="0"/>
              </a:rPr>
              <a:t>]</a:t>
            </a:r>
            <a:br>
              <a:rPr lang="en-US" altLang="zh-TW" sz="1600" b="1" dirty="0" smtClean="0">
                <a:solidFill>
                  <a:schemeClr val="bg1"/>
                </a:solidFill>
                <a:latin typeface="Verdana" panose="020B0604030504040204" pitchFamily="34" charset="0"/>
              </a:rPr>
            </a:br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	server string = Samba Server Version %</a:t>
            </a:r>
            <a:r>
              <a:rPr lang="en-US" altLang="zh-TW" sz="1600" b="1" dirty="0" smtClean="0">
                <a:solidFill>
                  <a:schemeClr val="bg1"/>
                </a:solidFill>
                <a:latin typeface="Verdana" panose="020B0604030504040204" pitchFamily="34" charset="0"/>
              </a:rPr>
              <a:t>v</a:t>
            </a:r>
          </a:p>
          <a:p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	</a:t>
            </a:r>
            <a:r>
              <a:rPr lang="en-US" altLang="zh-TW" sz="1600" b="1" dirty="0" err="1">
                <a:solidFill>
                  <a:schemeClr val="bg1"/>
                </a:solidFill>
                <a:latin typeface="Verdana" panose="020B0604030504040204" pitchFamily="34" charset="0"/>
              </a:rPr>
              <a:t>unix</a:t>
            </a:r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 charset = </a:t>
            </a:r>
            <a:r>
              <a:rPr lang="en-US" altLang="zh-TW" sz="1600" b="1" dirty="0" smtClean="0">
                <a:solidFill>
                  <a:schemeClr val="bg1"/>
                </a:solidFill>
                <a:latin typeface="Verdana" panose="020B0604030504040204" pitchFamily="34" charset="0"/>
              </a:rPr>
              <a:t>CP850</a:t>
            </a:r>
          </a:p>
          <a:p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	workgroup = </a:t>
            </a:r>
            <a:r>
              <a:rPr lang="en-US" altLang="zh-TW" sz="1600" b="1" dirty="0" smtClean="0">
                <a:solidFill>
                  <a:schemeClr val="bg1"/>
                </a:solidFill>
                <a:latin typeface="Verdana" panose="020B0604030504040204" pitchFamily="34" charset="0"/>
              </a:rPr>
              <a:t>MYGROUP</a:t>
            </a:r>
          </a:p>
          <a:p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	</a:t>
            </a:r>
            <a:r>
              <a:rPr lang="en-US" altLang="zh-TW" sz="1600" b="1" dirty="0" smtClean="0">
                <a:solidFill>
                  <a:schemeClr val="bg1"/>
                </a:solidFill>
                <a:latin typeface="Verdana" panose="020B0604030504040204" pitchFamily="34" charset="0"/>
              </a:rPr>
              <a:t>log file </a:t>
            </a:r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= /</a:t>
            </a:r>
            <a:r>
              <a:rPr lang="en-US" altLang="zh-TW" sz="1600" b="1" dirty="0" err="1">
                <a:solidFill>
                  <a:schemeClr val="bg1"/>
                </a:solidFill>
                <a:latin typeface="Verdana" panose="020B0604030504040204" pitchFamily="34" charset="0"/>
              </a:rPr>
              <a:t>var</a:t>
            </a:r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/log/samba/</a:t>
            </a:r>
            <a:r>
              <a:rPr lang="en-US" altLang="zh-TW" sz="1600" b="1" dirty="0" err="1">
                <a:solidFill>
                  <a:schemeClr val="bg1"/>
                </a:solidFill>
                <a:latin typeface="Verdana" panose="020B0604030504040204" pitchFamily="34" charset="0"/>
              </a:rPr>
              <a:t>log.%</a:t>
            </a:r>
            <a:r>
              <a:rPr lang="en-US" altLang="zh-TW" sz="1600" b="1" dirty="0" err="1" smtClean="0">
                <a:solidFill>
                  <a:schemeClr val="bg1"/>
                </a:solidFill>
                <a:latin typeface="Verdana" panose="020B0604030504040204" pitchFamily="34" charset="0"/>
              </a:rPr>
              <a:t>m</a:t>
            </a:r>
            <a:endParaRPr lang="en-US" altLang="zh-TW" sz="1600" b="1" dirty="0" smtClean="0">
              <a:solidFill>
                <a:schemeClr val="bg1"/>
              </a:solidFill>
              <a:latin typeface="Verdana" panose="020B0604030504040204" pitchFamily="34" charset="0"/>
            </a:endParaRPr>
          </a:p>
          <a:p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	max log size = </a:t>
            </a:r>
            <a:r>
              <a:rPr lang="en-US" altLang="zh-TW" sz="1600" b="1" dirty="0" smtClean="0">
                <a:solidFill>
                  <a:schemeClr val="bg1"/>
                </a:solidFill>
                <a:latin typeface="Verdana" panose="020B0604030504040204" pitchFamily="34" charset="0"/>
              </a:rPr>
              <a:t>50</a:t>
            </a:r>
          </a:p>
          <a:p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	</a:t>
            </a:r>
            <a:r>
              <a:rPr lang="en-US" altLang="zh-TW" sz="1600" b="1" dirty="0" err="1">
                <a:solidFill>
                  <a:schemeClr val="bg1"/>
                </a:solidFill>
                <a:latin typeface="Verdana" panose="020B0604030504040204" pitchFamily="34" charset="0"/>
              </a:rPr>
              <a:t>usershare</a:t>
            </a:r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 allow guests = </a:t>
            </a:r>
            <a:r>
              <a:rPr lang="en-US" altLang="zh-TW" sz="1600" b="1" dirty="0" smtClean="0">
                <a:solidFill>
                  <a:schemeClr val="bg1"/>
                </a:solidFill>
                <a:latin typeface="Verdana" panose="020B0604030504040204" pitchFamily="34" charset="0"/>
              </a:rPr>
              <a:t>Yes</a:t>
            </a:r>
          </a:p>
          <a:p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	guest account = </a:t>
            </a:r>
            <a:r>
              <a:rPr lang="en-US" altLang="zh-TW" sz="1600" b="1" dirty="0" err="1" smtClean="0">
                <a:solidFill>
                  <a:schemeClr val="bg1"/>
                </a:solidFill>
                <a:latin typeface="Verdana" panose="020B0604030504040204" pitchFamily="34" charset="0"/>
              </a:rPr>
              <a:t>pcguest</a:t>
            </a:r>
            <a:endParaRPr lang="en-US" altLang="zh-TW" sz="1600" b="1" dirty="0" smtClean="0">
              <a:solidFill>
                <a:schemeClr val="bg1"/>
              </a:solidFill>
              <a:latin typeface="Verdana" panose="020B0604030504040204" pitchFamily="34" charset="0"/>
            </a:endParaRPr>
          </a:p>
          <a:p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	security = </a:t>
            </a:r>
            <a:r>
              <a:rPr lang="en-US" altLang="zh-TW" sz="1600" b="1" dirty="0" smtClean="0">
                <a:solidFill>
                  <a:schemeClr val="bg1"/>
                </a:solidFill>
                <a:latin typeface="Verdana" panose="020B0604030504040204" pitchFamily="34" charset="0"/>
              </a:rPr>
              <a:t>USER</a:t>
            </a:r>
          </a:p>
          <a:p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	</a:t>
            </a:r>
            <a:r>
              <a:rPr lang="en-US" altLang="zh-TW" sz="1600" b="1" dirty="0" err="1">
                <a:solidFill>
                  <a:schemeClr val="bg1"/>
                </a:solidFill>
                <a:latin typeface="Verdana" panose="020B0604030504040204" pitchFamily="34" charset="0"/>
              </a:rPr>
              <a:t>idmap</a:t>
            </a:r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  <a:r>
              <a:rPr lang="en-US" altLang="zh-TW" sz="1600" b="1" dirty="0" err="1">
                <a:solidFill>
                  <a:schemeClr val="bg1"/>
                </a:solidFill>
                <a:latin typeface="Verdana" panose="020B0604030504040204" pitchFamily="34" charset="0"/>
              </a:rPr>
              <a:t>config</a:t>
            </a:r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 * : backend = </a:t>
            </a:r>
            <a:r>
              <a:rPr lang="en-US" altLang="zh-TW" sz="1600" b="1" dirty="0" err="1" smtClean="0">
                <a:solidFill>
                  <a:schemeClr val="bg1"/>
                </a:solidFill>
                <a:latin typeface="Verdana" panose="020B0604030504040204" pitchFamily="34" charset="0"/>
              </a:rPr>
              <a:t>tdb</a:t>
            </a:r>
            <a:endParaRPr lang="en-US" altLang="zh-TW" sz="1600" b="1" dirty="0" smtClean="0">
              <a:solidFill>
                <a:schemeClr val="bg1"/>
              </a:solidFill>
              <a:latin typeface="Verdana" panose="020B0604030504040204" pitchFamily="34" charset="0"/>
            </a:endParaRPr>
          </a:p>
          <a:p>
            <a:r>
              <a:rPr lang="en-US" altLang="zh-TW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	cups options = </a:t>
            </a:r>
            <a:r>
              <a:rPr lang="en-US" altLang="zh-TW" sz="1600" b="1" dirty="0" smtClean="0">
                <a:solidFill>
                  <a:schemeClr val="bg1"/>
                </a:solidFill>
                <a:latin typeface="Verdana" panose="020B0604030504040204" pitchFamily="34" charset="0"/>
              </a:rPr>
              <a:t>raw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Samba parameters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Default parameters in samba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%m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Client NetBIOS name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%M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Client Hostname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%I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Client IP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%L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Samba server NetBIOS name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%h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Samba server Hostname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%H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User home directory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%U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Login name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%T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Current Date time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Network-based File Sharing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FTP (File Transfer Protocol)</a:t>
            </a: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NFS (UNIX-based)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mountd</a:t>
            </a:r>
            <a:r>
              <a:rPr lang="en-US" altLang="zh-TW" dirty="0" smtClean="0">
                <a:ea typeface="新細明體" panose="02020500000000000000" pitchFamily="18" charset="-120"/>
              </a:rPr>
              <a:t> is responsible for mount request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nfsd</a:t>
            </a:r>
            <a:r>
              <a:rPr lang="en-US" altLang="zh-TW" dirty="0" smtClean="0">
                <a:ea typeface="新細明體" panose="02020500000000000000" pitchFamily="18" charset="-120"/>
              </a:rPr>
              <a:t> and </a:t>
            </a:r>
            <a:r>
              <a:rPr lang="en-US" altLang="zh-TW" dirty="0" err="1" smtClean="0">
                <a:ea typeface="新細明體" panose="02020500000000000000" pitchFamily="18" charset="-120"/>
              </a:rPr>
              <a:t>nfsiod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Based on RPC</a:t>
            </a: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CIFS (Microsoft)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Common Internet File System</a:t>
            </a:r>
          </a:p>
          <a:p>
            <a:pPr lvl="1" eaLnBrk="1" hangingPunct="1"/>
            <a:r>
              <a:rPr lang="zh-TW" altLang="en-US" dirty="0" smtClean="0">
                <a:ea typeface="新細明體" panose="02020500000000000000" pitchFamily="18" charset="-120"/>
              </a:rPr>
              <a:t>網路芳鄰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SMB (Server Message Block)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Share access to files, printers, …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Based on NetBIOS</a:t>
            </a:r>
            <a:endParaRPr lang="zh-TW" altLang="en-US" dirty="0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endParaRPr lang="en-US" altLang="zh-TW" dirty="0" smtClean="0">
              <a:ea typeface="新細明體" panose="02020500000000000000" pitchFamily="18" charset="-120"/>
            </a:endParaRPr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xmlns="" id="{731859F1-8CF1-41A7-AD28-54F6206F3E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46768"/>
              </p:ext>
            </p:extLst>
          </p:nvPr>
        </p:nvGraphicFramePr>
        <p:xfrm>
          <a:off x="5572124" y="2686050"/>
          <a:ext cx="3190875" cy="386715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63625">
                  <a:extLst>
                    <a:ext uri="{9D8B030D-6E8A-4147-A177-3AD203B41FA5}">
                      <a16:colId xmlns:a16="http://schemas.microsoft.com/office/drawing/2014/main" xmlns="" val="1113704043"/>
                    </a:ext>
                  </a:extLst>
                </a:gridCol>
                <a:gridCol w="1063625">
                  <a:extLst>
                    <a:ext uri="{9D8B030D-6E8A-4147-A177-3AD203B41FA5}">
                      <a16:colId xmlns:a16="http://schemas.microsoft.com/office/drawing/2014/main" xmlns="" val="1792267962"/>
                    </a:ext>
                  </a:extLst>
                </a:gridCol>
                <a:gridCol w="1063625">
                  <a:extLst>
                    <a:ext uri="{9D8B030D-6E8A-4147-A177-3AD203B41FA5}">
                      <a16:colId xmlns:a16="http://schemas.microsoft.com/office/drawing/2014/main" xmlns="" val="3412652157"/>
                    </a:ext>
                  </a:extLst>
                </a:gridCol>
              </a:tblGrid>
              <a:tr h="552450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b="0" dirty="0" err="1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Applikation</a:t>
                      </a:r>
                      <a:endParaRPr kumimoji="1" lang="zh-TW" altLang="en-US" sz="1400" b="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29624936"/>
                  </a:ext>
                </a:extLst>
              </a:tr>
              <a:tr h="552450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SMB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75993759"/>
                  </a:ext>
                </a:extLst>
              </a:tr>
              <a:tr h="552450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NetBIOS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19514924"/>
                  </a:ext>
                </a:extLst>
              </a:tr>
              <a:tr h="5524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NetBEUI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TCP/IP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/>
                        <a:t>IPX/SPX</a:t>
                      </a:r>
                      <a:endParaRPr lang="zh-TW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28507864"/>
                  </a:ext>
                </a:extLst>
              </a:tr>
              <a:tr h="552450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NDIS (2,3,3.1,4,5)-Interface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2192451"/>
                  </a:ext>
                </a:extLst>
              </a:tr>
              <a:tr h="5524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1400" dirty="0" err="1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Karten-Treiber</a:t>
                      </a:r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 (MAC)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11379553"/>
                  </a:ext>
                </a:extLst>
              </a:tr>
              <a:tr h="552450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zh-TW" sz="1400" dirty="0" err="1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Netzwerk-Karte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1440047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SAMBA configuration file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Home Sharing Setting (1)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Home sharing setting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comment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Description of this directory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path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Sharing directory path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err="1" smtClean="0">
                <a:ea typeface="新細明體" panose="02020500000000000000" pitchFamily="18" charset="-120"/>
              </a:rPr>
              <a:t>browseable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Display sharing name or not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read only , writeable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>
                <a:ea typeface="新細明體" panose="02020500000000000000" pitchFamily="18" charset="-120"/>
              </a:rPr>
              <a:t>admin users = $username 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valid users = %S 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(write list)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Only users on this can write content if read only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create mode / create mask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Default permission when file is created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directory mode / directory mask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Default permission when directory is created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guest ok (or public = yes)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SAMBA configuration file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Sharing Setting (2)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Example of image sharing 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006475" y="1981200"/>
            <a:ext cx="4784725" cy="204787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cmpd="dbl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 b="1">
                <a:solidFill>
                  <a:schemeClr val="bg1"/>
                </a:solidFill>
                <a:latin typeface="Verdana" panose="020B0604030504040204" pitchFamily="34" charset="0"/>
              </a:rPr>
              <a:t>[Image]</a:t>
            </a:r>
          </a:p>
          <a:p>
            <a:r>
              <a:rPr lang="en-US" altLang="zh-TW" sz="1600" b="1">
                <a:solidFill>
                  <a:schemeClr val="bg1"/>
                </a:solidFill>
                <a:latin typeface="Verdana" panose="020B0604030504040204" pitchFamily="34" charset="0"/>
              </a:rPr>
              <a:t>    comment		= Book Picture</a:t>
            </a:r>
          </a:p>
          <a:p>
            <a:r>
              <a:rPr lang="en-US" altLang="zh-TW" sz="1600" b="1">
                <a:solidFill>
                  <a:schemeClr val="bg1"/>
                </a:solidFill>
                <a:latin typeface="Verdana" panose="020B0604030504040204" pitchFamily="34" charset="0"/>
              </a:rPr>
              <a:t>    path        		= /home/image</a:t>
            </a:r>
          </a:p>
          <a:p>
            <a:r>
              <a:rPr lang="en-US" altLang="zh-TW" sz="1600" b="1">
                <a:solidFill>
                  <a:schemeClr val="bg1"/>
                </a:solidFill>
                <a:latin typeface="Verdana" panose="020B0604030504040204" pitchFamily="34" charset="0"/>
              </a:rPr>
              <a:t>    read only   		= no</a:t>
            </a:r>
          </a:p>
          <a:p>
            <a:r>
              <a:rPr lang="en-US" altLang="zh-TW" sz="1600" b="1">
                <a:solidFill>
                  <a:schemeClr val="bg1"/>
                </a:solidFill>
                <a:latin typeface="Verdana" panose="020B0604030504040204" pitchFamily="34" charset="0"/>
              </a:rPr>
              <a:t>    public      		= yes</a:t>
            </a:r>
          </a:p>
          <a:p>
            <a:r>
              <a:rPr lang="en-US" altLang="zh-TW" sz="1600" b="1">
                <a:solidFill>
                  <a:schemeClr val="bg1"/>
                </a:solidFill>
                <a:latin typeface="Verdana" panose="020B0604030504040204" pitchFamily="34" charset="0"/>
              </a:rPr>
              <a:t>    writable    		= yes</a:t>
            </a:r>
          </a:p>
          <a:p>
            <a:r>
              <a:rPr lang="en-US" altLang="zh-TW" sz="1600" b="1">
                <a:solidFill>
                  <a:schemeClr val="bg1"/>
                </a:solidFill>
                <a:latin typeface="Verdana" panose="020B0604030504040204" pitchFamily="34" charset="0"/>
              </a:rPr>
              <a:t>    create mode 		= 0664</a:t>
            </a:r>
          </a:p>
          <a:p>
            <a:r>
              <a:rPr lang="en-US" altLang="zh-TW" sz="1600" b="1">
                <a:solidFill>
                  <a:schemeClr val="bg1"/>
                </a:solidFill>
                <a:latin typeface="Verdana" panose="020B0604030504040204" pitchFamily="34" charset="0"/>
              </a:rPr>
              <a:t>    directory mode  	= 0775</a:t>
            </a:r>
          </a:p>
        </p:txBody>
      </p:sp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143375"/>
            <a:ext cx="4562475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sz="3200" dirty="0" smtClean="0">
                <a:ea typeface="新細明體" pitchFamily="18" charset="-120"/>
              </a:rPr>
              <a:t>SAMBA configuration file</a:t>
            </a:r>
            <a:br>
              <a:rPr lang="en-US" altLang="zh-TW" sz="3200" dirty="0" smtClean="0">
                <a:ea typeface="新細明體" pitchFamily="18" charset="-120"/>
              </a:rPr>
            </a:br>
            <a:r>
              <a:rPr lang="en-US" altLang="zh-TW" sz="3200" dirty="0" smtClean="0">
                <a:ea typeface="新細明體" pitchFamily="18" charset="-120"/>
              </a:rPr>
              <a:t>	</a:t>
            </a:r>
            <a:r>
              <a:rPr lang="en-US" altLang="zh-TW" sz="3200" dirty="0">
                <a:ea typeface="新細明體" pitchFamily="18" charset="-120"/>
              </a:rPr>
              <a:t>A</a:t>
            </a:r>
            <a:r>
              <a:rPr lang="en-US" altLang="zh-TW" sz="3200" dirty="0" smtClean="0">
                <a:ea typeface="新細明體" pitchFamily="18" charset="-120"/>
              </a:rPr>
              <a:t>dditional tuning 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altLang="zh-TW" dirty="0" smtClean="0"/>
              <a:t>Disable printer</a:t>
            </a:r>
          </a:p>
          <a:p>
            <a:pPr lvl="1">
              <a:defRPr/>
            </a:pPr>
            <a:r>
              <a:rPr lang="en-US" altLang="zh-TW" dirty="0" smtClean="0"/>
              <a:t>load printers = no</a:t>
            </a:r>
          </a:p>
          <a:p>
            <a:pPr lvl="1">
              <a:defRPr/>
            </a:pPr>
            <a:r>
              <a:rPr lang="en-US" altLang="zh-TW" dirty="0" smtClean="0"/>
              <a:t>printing = </a:t>
            </a:r>
            <a:r>
              <a:rPr lang="en-US" altLang="zh-TW" dirty="0" err="1" smtClean="0"/>
              <a:t>bsd</a:t>
            </a:r>
            <a:endParaRPr lang="en-US" altLang="zh-TW" dirty="0" smtClean="0"/>
          </a:p>
          <a:p>
            <a:pPr lvl="1">
              <a:defRPr/>
            </a:pPr>
            <a:r>
              <a:rPr lang="en-US" altLang="zh-TW" dirty="0" err="1" smtClean="0"/>
              <a:t>printcap</a:t>
            </a:r>
            <a:r>
              <a:rPr lang="en-US" altLang="zh-TW" dirty="0" smtClean="0"/>
              <a:t> name = /</a:t>
            </a:r>
            <a:r>
              <a:rPr lang="en-US" altLang="zh-TW" dirty="0" err="1" smtClean="0"/>
              <a:t>dev</a:t>
            </a:r>
            <a:r>
              <a:rPr lang="en-US" altLang="zh-TW" dirty="0" smtClean="0"/>
              <a:t>/null</a:t>
            </a:r>
          </a:p>
          <a:p>
            <a:pPr lvl="1">
              <a:defRPr/>
            </a:pPr>
            <a:r>
              <a:rPr lang="en-US" altLang="zh-TW" dirty="0" smtClean="0"/>
              <a:t>disable </a:t>
            </a:r>
            <a:r>
              <a:rPr lang="en-US" altLang="zh-TW" dirty="0" err="1" smtClean="0"/>
              <a:t>spoolss</a:t>
            </a:r>
            <a:r>
              <a:rPr lang="en-US" altLang="zh-TW" dirty="0" smtClean="0"/>
              <a:t> = yes</a:t>
            </a:r>
          </a:p>
          <a:p>
            <a:pPr>
              <a:defRPr/>
            </a:pPr>
            <a:endParaRPr lang="en-US" altLang="zh-TW" dirty="0"/>
          </a:p>
          <a:p>
            <a:pPr>
              <a:defRPr/>
            </a:pPr>
            <a:r>
              <a:rPr lang="en-US" altLang="zh-TW" dirty="0" smtClean="0"/>
              <a:t>Performance tuning </a:t>
            </a:r>
          </a:p>
          <a:p>
            <a:pPr lvl="1">
              <a:defRPr/>
            </a:pPr>
            <a:r>
              <a:rPr lang="en-US" altLang="zh-TW" dirty="0" smtClean="0"/>
              <a:t>max protocol = SMB2</a:t>
            </a:r>
          </a:p>
          <a:p>
            <a:pPr lvl="1">
              <a:defRPr/>
            </a:pPr>
            <a:r>
              <a:rPr lang="en-US" altLang="zh-TW" dirty="0" smtClean="0"/>
              <a:t>socket options = TCP_NODELAY</a:t>
            </a:r>
          </a:p>
          <a:p>
            <a:pPr lvl="1">
              <a:defRPr/>
            </a:pPr>
            <a:r>
              <a:rPr lang="en-US" altLang="zh-TW" dirty="0" smtClean="0"/>
              <a:t>socket options = TCP_NODELAY SO_RCVBUF=8192 SO_SNDBUF=8192</a:t>
            </a:r>
          </a:p>
          <a:p>
            <a:pPr lvl="1">
              <a:defRPr/>
            </a:pPr>
            <a:r>
              <a:rPr lang="en-US" altLang="zh-TW" dirty="0"/>
              <a:t>r</a:t>
            </a:r>
            <a:r>
              <a:rPr lang="en-US" altLang="zh-TW" dirty="0" smtClean="0"/>
              <a:t>ead size</a:t>
            </a:r>
          </a:p>
          <a:p>
            <a:pPr lvl="1">
              <a:defRPr/>
            </a:pPr>
            <a:r>
              <a:rPr lang="en-US" altLang="zh-TW" dirty="0"/>
              <a:t>r</a:t>
            </a:r>
            <a:r>
              <a:rPr lang="en-US" altLang="zh-TW" dirty="0" smtClean="0"/>
              <a:t>ead prediction </a:t>
            </a:r>
          </a:p>
          <a:p>
            <a:pPr lvl="1">
              <a:defRPr/>
            </a:pPr>
            <a:r>
              <a:rPr lang="en-US" altLang="zh-TW" dirty="0" smtClean="0"/>
              <a:t>… </a:t>
            </a:r>
          </a:p>
          <a:p>
            <a:pPr lvl="1">
              <a:defRPr/>
            </a:pPr>
            <a:endParaRPr lang="zh-TW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Starting SAMBA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Script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dirty="0" smtClean="0">
                <a:ea typeface="新細明體" panose="02020500000000000000" pitchFamily="18" charset="-120"/>
              </a:rPr>
              <a:t>/local/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rc.d</a:t>
            </a:r>
            <a:r>
              <a:rPr lang="en-US" altLang="zh-TW" dirty="0" smtClean="0">
                <a:ea typeface="新細明體" panose="02020500000000000000" pitchFamily="18" charset="-120"/>
              </a:rPr>
              <a:t>/samba {</a:t>
            </a:r>
            <a:r>
              <a:rPr lang="en-US" altLang="zh-TW" dirty="0" err="1" smtClean="0">
                <a:ea typeface="新細明體" panose="02020500000000000000" pitchFamily="18" charset="-120"/>
              </a:rPr>
              <a:t>start|stop</a:t>
            </a:r>
            <a:r>
              <a:rPr lang="en-US" altLang="zh-TW" dirty="0" smtClean="0">
                <a:ea typeface="新細明體" panose="02020500000000000000" pitchFamily="18" charset="-120"/>
              </a:rPr>
              <a:t>}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rc.conf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samba_enable</a:t>
            </a:r>
            <a:r>
              <a:rPr lang="en-US" altLang="zh-TW" dirty="0">
                <a:ea typeface="新細明體" panose="02020500000000000000" pitchFamily="18" charset="-120"/>
              </a:rPr>
              <a:t>="YES"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3" eaLnBrk="1" hangingPunct="1"/>
            <a:r>
              <a:rPr lang="en-US" altLang="zh-TW" dirty="0" err="1">
                <a:ea typeface="新細明體" panose="02020500000000000000" pitchFamily="18" charset="-120"/>
              </a:rPr>
              <a:t>smbd_enable</a:t>
            </a:r>
            <a:r>
              <a:rPr lang="en-US" altLang="zh-TW" dirty="0">
                <a:ea typeface="新細明體" panose="02020500000000000000" pitchFamily="18" charset="-120"/>
              </a:rPr>
              <a:t>="</a:t>
            </a:r>
            <a:r>
              <a:rPr lang="en-US" altLang="zh-TW" dirty="0" smtClean="0">
                <a:ea typeface="新細明體" panose="02020500000000000000" pitchFamily="18" charset="-120"/>
              </a:rPr>
              <a:t>YES"</a:t>
            </a:r>
          </a:p>
          <a:p>
            <a:pPr lvl="3" eaLnBrk="1" hangingPunct="1"/>
            <a:r>
              <a:rPr lang="en-US" altLang="zh-TW" dirty="0" err="1">
                <a:ea typeface="新細明體" panose="02020500000000000000" pitchFamily="18" charset="-120"/>
              </a:rPr>
              <a:t>nmbd_enable</a:t>
            </a:r>
            <a:r>
              <a:rPr lang="en-US" altLang="zh-TW" dirty="0">
                <a:ea typeface="新細明體" panose="02020500000000000000" pitchFamily="18" charset="-120"/>
              </a:rPr>
              <a:t>="</a:t>
            </a:r>
            <a:r>
              <a:rPr lang="en-US" altLang="zh-TW" dirty="0" smtClean="0">
                <a:ea typeface="新細明體" panose="02020500000000000000" pitchFamily="18" charset="-120"/>
              </a:rPr>
              <a:t>YES</a:t>
            </a:r>
            <a:r>
              <a:rPr lang="en-US" altLang="zh-TW" dirty="0">
                <a:ea typeface="新細明體" panose="02020500000000000000" pitchFamily="18" charset="-120"/>
              </a:rPr>
              <a:t>"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winbindd_enable</a:t>
            </a:r>
            <a:r>
              <a:rPr lang="en-US" altLang="zh-TW" dirty="0">
                <a:ea typeface="新細明體" panose="02020500000000000000" pitchFamily="18" charset="-120"/>
              </a:rPr>
              <a:t>="</a:t>
            </a:r>
            <a:r>
              <a:rPr lang="en-US" altLang="zh-TW" dirty="0" smtClean="0">
                <a:ea typeface="新細明體" panose="02020500000000000000" pitchFamily="18" charset="-120"/>
              </a:rPr>
              <a:t>YES</a:t>
            </a:r>
            <a:r>
              <a:rPr lang="en-US" altLang="zh-TW" dirty="0">
                <a:ea typeface="新細明體" panose="02020500000000000000" pitchFamily="18" charset="-120"/>
              </a:rPr>
              <a:t>"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smbstatus</a:t>
            </a:r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26627" name="內容版面配置區 2"/>
          <p:cNvSpPr>
            <a:spLocks noGrp="1"/>
          </p:cNvSpPr>
          <p:nvPr>
            <p:ph idx="1"/>
          </p:nvPr>
        </p:nvSpPr>
        <p:spPr>
          <a:xfrm>
            <a:off x="990600" y="1295400"/>
            <a:ext cx="7772400" cy="381000"/>
          </a:xfrm>
        </p:spPr>
        <p:txBody>
          <a:bodyPr/>
          <a:lstStyle/>
          <a:p>
            <a:r>
              <a:rPr lang="en-US" altLang="zh-TW" sz="2000" smtClean="0"/>
              <a:t>Report on current Samba connections 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112713" y="1676400"/>
            <a:ext cx="8955087" cy="501650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hscc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[~]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smbstatus</a:t>
            </a:r>
            <a:endParaRPr lang="en-US" altLang="zh-TW" sz="16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endParaRPr lang="en-US" altLang="zh-TW" sz="16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Samba version 3.0.37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PID     Username  	Group 	Machine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-------------------------------------------------------------------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47945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hscc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 	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hscc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 	hscc-d30aedc531 (140.113.240.124)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48533   Pegasus       	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hscc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 	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simba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-pc     (140.113.240.135)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47944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zn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  	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hscc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 bdeca39d90d4 (140.113.240.133)</a:t>
            </a:r>
          </a:p>
          <a:p>
            <a:pPr>
              <a:defRPr/>
            </a:pPr>
            <a:endParaRPr lang="en-US" altLang="zh-TW" sz="16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Service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pid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	machine       	Connected at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-------------------------------------------------------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zn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  	47944   	bdeca39d90d4 	Mon Oct 18 17:12:02 2010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hscc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	47945   	hscc-d30aedc531  	Mon Oct 18 17:12:02 2010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Pegasus   	48533   	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simba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-pc      	Mon Oct 18 17:58:46 2010</a:t>
            </a:r>
          </a:p>
          <a:p>
            <a:pPr>
              <a:defRPr/>
            </a:pPr>
            <a:endParaRPr lang="en-US" altLang="zh-TW" sz="16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Locked files: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Pid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Uid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DenyMode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Access      R/W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Oplock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SharePath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Name   Time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--------------------------------------------------------------------------------------------------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47947        509        DENY_NONE  0x100001    RDONLY     NONE             /home/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hscc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UG/Films/[USA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47946        509        DENY_NONE  0x100001    RDONLY     NONE             /home/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hscc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UG/Animation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Tool: smbclient (1)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924800" cy="42672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A client program that can talk to an SMB server</a:t>
            </a: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Usage: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-L [hostname]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List sharable resource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-U [username]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Login with username</a:t>
            </a:r>
          </a:p>
          <a:p>
            <a:pPr lvl="1" eaLnBrk="1" hangingPunct="1"/>
            <a:r>
              <a:rPr lang="en-US" altLang="zh-TW" dirty="0" err="1">
                <a:ea typeface="新細明體" panose="02020500000000000000" pitchFamily="18" charset="-120"/>
              </a:rPr>
              <a:t>smbclient</a:t>
            </a:r>
            <a:r>
              <a:rPr lang="en-US" altLang="zh-TW" dirty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-L </a:t>
            </a:r>
            <a:r>
              <a:rPr lang="en-US" altLang="zh-TW" dirty="0" err="1">
                <a:ea typeface="新細明體" panose="02020500000000000000" pitchFamily="18" charset="-120"/>
              </a:rPr>
              <a:t>host_IP</a:t>
            </a:r>
            <a:r>
              <a:rPr lang="en-US" altLang="zh-TW" dirty="0">
                <a:ea typeface="新細明體" panose="02020500000000000000" pitchFamily="18" charset="-120"/>
              </a:rPr>
              <a:t> -U </a:t>
            </a:r>
            <a:r>
              <a:rPr lang="en-US" altLang="zh-TW" dirty="0" err="1" smtClean="0">
                <a:ea typeface="新細明體" panose="02020500000000000000" pitchFamily="18" charset="-120"/>
              </a:rPr>
              <a:t>user_ID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Tool: </a:t>
            </a:r>
            <a:r>
              <a:rPr lang="en-US" altLang="zh-TW" dirty="0" err="1" smtClean="0">
                <a:ea typeface="新細明體" pitchFamily="18" charset="-120"/>
              </a:rPr>
              <a:t>smbclient</a:t>
            </a:r>
            <a:r>
              <a:rPr lang="en-US" altLang="zh-TW" dirty="0" smtClean="0">
                <a:ea typeface="新細明體" pitchFamily="18" charset="-120"/>
              </a:rPr>
              <a:t> (2)</a:t>
            </a:r>
          </a:p>
        </p:txBody>
      </p:sp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1876425" y="1390650"/>
            <a:ext cx="5133975" cy="4400550"/>
          </a:xfrm>
          <a:prstGeom prst="rect">
            <a:avLst/>
          </a:prstGeom>
          <a:solidFill>
            <a:schemeClr val="bg1">
              <a:lumMod val="50000"/>
            </a:schemeClr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hsccws5[~] -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chiahung</a:t>
            </a: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- 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smbclient</a:t>
            </a: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-L 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hscc</a:t>
            </a: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-U 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chiahung</a:t>
            </a:r>
            <a:endParaRPr lang="en-US" altLang="zh-TW" sz="14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Enter 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chiahung's</a:t>
            </a: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password: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Domain=[HSCCLAB] OS=[Unix] Server=[Samba 3.0.37]</a:t>
            </a:r>
          </a:p>
          <a:p>
            <a:pPr>
              <a:defRPr/>
            </a:pPr>
            <a:endParaRPr lang="en-US" altLang="zh-TW" sz="14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Sharename</a:t>
            </a: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	Type      	Comment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---------       	----      	-------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IPC$            	IPC       	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IPC</a:t>
            </a: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Service (HSCC SAMBA)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chiahung</a:t>
            </a: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	Disk      	Home Directories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Domain=[HSCCLAB] OS=[Unix] Server=[Samba 3.0.37]</a:t>
            </a:r>
          </a:p>
          <a:p>
            <a:pPr>
              <a:defRPr/>
            </a:pPr>
            <a:endParaRPr lang="en-US" altLang="zh-TW" sz="14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Server               	Comment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---------            	-------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HSCC                	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HSCC</a:t>
            </a: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SAMBA</a:t>
            </a:r>
          </a:p>
          <a:p>
            <a:pPr>
              <a:defRPr/>
            </a:pPr>
            <a:endParaRPr lang="en-US" altLang="zh-TW" sz="14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Workgroup            	Master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---------            	-------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EC219                	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EC219</a:t>
            </a:r>
            <a:endParaRPr lang="en-US" altLang="zh-TW" sz="14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HSCCLAB             	HSCC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LAB635               	JJSU-LABPC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       LAB636               	2AMW1GP6PMLTL77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Tool: </a:t>
            </a:r>
            <a:r>
              <a:rPr lang="en-US" altLang="zh-TW" dirty="0" err="1" smtClean="0"/>
              <a:t>smbtree</a:t>
            </a:r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2770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A smb browser program in text mode</a:t>
            </a:r>
          </a:p>
          <a:p>
            <a:r>
              <a:rPr lang="en-US" altLang="zh-TW" smtClean="0"/>
              <a:t>Usage:</a:t>
            </a:r>
          </a:p>
          <a:p>
            <a:pPr lvl="1"/>
            <a:r>
              <a:rPr lang="en-US" altLang="zh-TW" smtClean="0">
                <a:ea typeface="華康標楷體(P)"/>
              </a:rPr>
              <a:t>-b  </a:t>
            </a:r>
            <a:r>
              <a:rPr lang="en-US" altLang="zh-TW" sz="1400" smtClean="0">
                <a:ea typeface="華康標楷體(P)"/>
              </a:rPr>
              <a:t>Query network nodes by sending requests as broadcasts instead of querying the local master browser.</a:t>
            </a:r>
          </a:p>
          <a:p>
            <a:pPr lvl="1"/>
            <a:r>
              <a:rPr lang="en-US" altLang="zh-TW" smtClean="0">
                <a:ea typeface="華康標楷體(P)"/>
              </a:rPr>
              <a:t>-D  </a:t>
            </a:r>
            <a:r>
              <a:rPr lang="en-US" altLang="zh-TW" sz="1400" smtClean="0">
                <a:ea typeface="華康標楷體(P)"/>
              </a:rPr>
              <a:t>Only print a list of all the domains known on broadcast or by the master browser</a:t>
            </a:r>
          </a:p>
          <a:p>
            <a:pPr lvl="1"/>
            <a:r>
              <a:rPr lang="en-US" altLang="zh-TW" smtClean="0">
                <a:ea typeface="華康標楷體(P)"/>
              </a:rPr>
              <a:t>-S   </a:t>
            </a:r>
            <a:r>
              <a:rPr lang="en-US" altLang="zh-TW" sz="1400" smtClean="0">
                <a:ea typeface="華康標楷體(P)"/>
              </a:rPr>
              <a:t>Only print a list of all the domains and servers responding on broadcast or known by the master browser.</a:t>
            </a:r>
          </a:p>
          <a:p>
            <a:r>
              <a:rPr lang="en-US" altLang="zh-TW" smtClean="0"/>
              <a:t>smbtree -b</a:t>
            </a:r>
          </a:p>
          <a:p>
            <a:pPr lvl="2"/>
            <a:endParaRPr lang="en-US" altLang="zh-TW" smtClean="0">
              <a:ea typeface="華康標楷體(P)"/>
            </a:endParaRPr>
          </a:p>
          <a:p>
            <a:endParaRPr lang="zh-TW" altLang="en-US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400300" y="4572000"/>
            <a:ext cx="4953000" cy="2032000"/>
          </a:xfrm>
          <a:prstGeom prst="rect">
            <a:avLst/>
          </a:prstGeom>
          <a:solidFill>
            <a:schemeClr val="bg1">
              <a:lumMod val="50000"/>
            </a:schemeClr>
          </a:solidFill>
          <a:ln w="38100" cmpd="dbl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mango@mango</a:t>
            </a: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:~ $ 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smbtree</a:t>
            </a:r>
            <a:endParaRPr lang="en-US" altLang="zh-TW" sz="14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WORKGORUP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	\\MANGOCOLD      		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SANA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	\\SATA           		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sata</a:t>
            </a: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server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		\\SATA\IPC$           	IPC Service (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</a:rPr>
              <a:t>sata</a:t>
            </a: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 server)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		\\SATA\Video          	ftp directory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</a:rPr>
              <a:t>		\\SATA\Image          	test directory</a:t>
            </a:r>
          </a:p>
        </p:txBody>
      </p:sp>
    </p:spTree>
    <p:extLst>
      <p:ext uri="{BB962C8B-B14F-4D97-AF65-F5344CB8AC3E}">
        <p14:creationId xmlns:p14="http://schemas.microsoft.com/office/powerpoint/2010/main" val="234923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Tool: </a:t>
            </a:r>
            <a:r>
              <a:rPr lang="en-US" altLang="zh-TW" dirty="0" err="1" smtClean="0"/>
              <a:t>mount_smbfs</a:t>
            </a:r>
            <a:endParaRPr lang="zh-TW" altLang="en-US" dirty="0"/>
          </a:p>
        </p:txBody>
      </p:sp>
      <p:sp>
        <p:nvSpPr>
          <p:cNvPr id="33794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Mount a shared resource from an SMB file server</a:t>
            </a:r>
          </a:p>
          <a:p>
            <a:r>
              <a:rPr lang="en-US" altLang="zh-TW" dirty="0" smtClean="0"/>
              <a:t>Usage:</a:t>
            </a:r>
          </a:p>
          <a:p>
            <a:pPr lvl="1"/>
            <a:r>
              <a:rPr lang="en-US" altLang="zh-TW" dirty="0" smtClean="0">
                <a:ea typeface="華康標楷體(P)"/>
              </a:rPr>
              <a:t>-I</a:t>
            </a:r>
          </a:p>
          <a:p>
            <a:pPr lvl="2"/>
            <a:r>
              <a:rPr lang="en-US" altLang="zh-TW" dirty="0" smtClean="0">
                <a:ea typeface="華康標楷體(P)"/>
              </a:rPr>
              <a:t>Do not use NetBIOS name resolver and connect directly to host, which can be either a valid DNS name or an IP address.</a:t>
            </a:r>
          </a:p>
          <a:p>
            <a:pPr lvl="1"/>
            <a:r>
              <a:rPr lang="en-US" altLang="zh-TW" dirty="0" smtClean="0">
                <a:ea typeface="華康標楷體(P)"/>
              </a:rPr>
              <a:t>-N</a:t>
            </a:r>
          </a:p>
          <a:p>
            <a:pPr lvl="2"/>
            <a:r>
              <a:rPr lang="en-US" altLang="zh-TW" dirty="0" smtClean="0">
                <a:ea typeface="華康標楷體(P)"/>
              </a:rPr>
              <a:t>Do not ask for a password.</a:t>
            </a:r>
          </a:p>
          <a:p>
            <a:r>
              <a:rPr lang="en-US" altLang="zh-TW" sz="1800" dirty="0" err="1" smtClean="0"/>
              <a:t>Mount_smbfs</a:t>
            </a:r>
            <a:r>
              <a:rPr lang="en-US" altLang="zh-TW" sz="1800" dirty="0" smtClean="0"/>
              <a:t> (-I IP or host name) -N ‘//NetBIOS name/</a:t>
            </a:r>
            <a:r>
              <a:rPr lang="en-US" altLang="zh-TW" sz="1800" dirty="0" err="1" smtClean="0"/>
              <a:t>dir</a:t>
            </a:r>
            <a:r>
              <a:rPr lang="en-US" altLang="zh-TW" sz="1800" dirty="0" smtClean="0"/>
              <a:t>’ </a:t>
            </a:r>
            <a:r>
              <a:rPr lang="en-US" altLang="zh-TW" sz="1800" dirty="0" err="1" smtClean="0"/>
              <a:t>mount_point</a:t>
            </a:r>
            <a:endParaRPr lang="zh-TW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46859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Tool: </a:t>
            </a:r>
            <a:r>
              <a:rPr lang="en-US" altLang="zh-TW" dirty="0" err="1" smtClean="0">
                <a:effectLst/>
              </a:rPr>
              <a:t>testparm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check an </a:t>
            </a:r>
            <a:r>
              <a:rPr lang="en-US" altLang="zh-TW" dirty="0" err="1"/>
              <a:t>smb.conf</a:t>
            </a:r>
            <a:r>
              <a:rPr lang="en-US" altLang="zh-TW" dirty="0"/>
              <a:t> configuration file for internal </a:t>
            </a:r>
            <a:r>
              <a:rPr lang="en-US" altLang="zh-TW" dirty="0" smtClean="0"/>
              <a:t>correctness</a:t>
            </a:r>
          </a:p>
          <a:p>
            <a:r>
              <a:rPr kumimoji="1" lang="en-US" altLang="zh-TW" dirty="0" smtClean="0"/>
              <a:t>Usage</a:t>
            </a:r>
          </a:p>
          <a:p>
            <a:pPr lvl="1"/>
            <a:r>
              <a:rPr lang="en-US" altLang="zh-TW" dirty="0" err="1"/>
              <a:t>testparm</a:t>
            </a:r>
            <a:r>
              <a:rPr lang="en-US" altLang="zh-TW" dirty="0"/>
              <a:t> 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/local/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/smb4.conf</a:t>
            </a:r>
          </a:p>
          <a:p>
            <a:pPr lvl="1"/>
            <a:r>
              <a:rPr lang="en-US" altLang="zh-TW" dirty="0"/>
              <a:t>Load </a:t>
            </a:r>
            <a:r>
              <a:rPr lang="en-US" altLang="zh-TW" dirty="0" err="1"/>
              <a:t>smb</a:t>
            </a:r>
            <a:r>
              <a:rPr lang="en-US" altLang="zh-TW" dirty="0"/>
              <a:t> </a:t>
            </a:r>
            <a:r>
              <a:rPr lang="en-US" altLang="zh-TW" dirty="0" err="1"/>
              <a:t>config</a:t>
            </a:r>
            <a:r>
              <a:rPr lang="en-US" altLang="zh-TW" dirty="0"/>
              <a:t> files from 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/local/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/smb4.conf</a:t>
            </a:r>
            <a:br>
              <a:rPr lang="en-US" altLang="zh-TW" dirty="0" smtClean="0"/>
            </a:br>
            <a:r>
              <a:rPr lang="en-US" altLang="zh-TW" dirty="0" smtClean="0"/>
              <a:t>Processing </a:t>
            </a:r>
            <a:r>
              <a:rPr lang="en-US" altLang="zh-TW" dirty="0"/>
              <a:t>section "[homes</a:t>
            </a:r>
            <a:r>
              <a:rPr lang="en-US" altLang="zh-TW" dirty="0" smtClean="0"/>
              <a:t>]”</a:t>
            </a:r>
            <a:br>
              <a:rPr lang="en-US" altLang="zh-TW" dirty="0" smtClean="0"/>
            </a:br>
            <a:r>
              <a:rPr lang="en-US" altLang="zh-TW" dirty="0" smtClean="0"/>
              <a:t>Processing </a:t>
            </a:r>
            <a:r>
              <a:rPr lang="en-US" altLang="zh-TW" dirty="0"/>
              <a:t>section "[printers</a:t>
            </a:r>
            <a:r>
              <a:rPr lang="en-US" altLang="zh-TW" dirty="0" smtClean="0"/>
              <a:t>]”</a:t>
            </a:r>
            <a:br>
              <a:rPr lang="en-US" altLang="zh-TW" dirty="0" smtClean="0"/>
            </a:br>
            <a:r>
              <a:rPr lang="en-US" altLang="zh-TW" dirty="0" smtClean="0"/>
              <a:t>Processing </a:t>
            </a:r>
            <a:r>
              <a:rPr lang="en-US" altLang="zh-TW" dirty="0"/>
              <a:t>section "[public</a:t>
            </a:r>
            <a:r>
              <a:rPr lang="en-US" altLang="zh-TW" dirty="0" smtClean="0"/>
              <a:t>]”</a:t>
            </a:r>
            <a:br>
              <a:rPr lang="en-US" altLang="zh-TW" dirty="0" smtClean="0"/>
            </a:br>
            <a:r>
              <a:rPr lang="en-US" altLang="zh-TW" dirty="0" smtClean="0"/>
              <a:t>Loaded </a:t>
            </a:r>
            <a:r>
              <a:rPr lang="en-US" altLang="zh-TW" dirty="0"/>
              <a:t>services file OK</a:t>
            </a:r>
            <a:r>
              <a:rPr lang="en-US" altLang="zh-TW" dirty="0" smtClean="0"/>
              <a:t>.</a:t>
            </a:r>
            <a:br>
              <a:rPr lang="en-US" altLang="zh-TW" dirty="0" smtClean="0"/>
            </a:br>
            <a:r>
              <a:rPr lang="en-US" altLang="zh-TW" dirty="0" smtClean="0"/>
              <a:t>Server </a:t>
            </a:r>
            <a:r>
              <a:rPr lang="en-US" altLang="zh-TW" dirty="0"/>
              <a:t>role: </a:t>
            </a:r>
            <a:r>
              <a:rPr lang="en-US" altLang="zh-TW" dirty="0" smtClean="0"/>
              <a:t>ROLE_STANDALONE</a:t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Press </a:t>
            </a:r>
            <a:r>
              <a:rPr lang="en-US" altLang="zh-TW" dirty="0"/>
              <a:t>enter to see a dump of your service definitions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27104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Service of SMB and NetBIOS</a:t>
            </a:r>
            <a:endParaRPr lang="zh-TW" altLang="en-US" dirty="0"/>
          </a:p>
        </p:txBody>
      </p:sp>
      <p:sp>
        <p:nvSpPr>
          <p:cNvPr id="512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NetBIOS</a:t>
            </a:r>
            <a:r>
              <a:rPr lang="zh-TW" altLang="en-US" dirty="0" smtClean="0"/>
              <a:t> </a:t>
            </a:r>
            <a:r>
              <a:rPr lang="en-US" altLang="zh-TW" dirty="0" smtClean="0">
                <a:cs typeface="華康儷中黑(P)" charset="0"/>
              </a:rPr>
              <a:t>(</a:t>
            </a:r>
            <a:r>
              <a:rPr lang="en-US" altLang="zh-TW" dirty="0">
                <a:cs typeface="華康儷中黑(P)" charset="0"/>
              </a:rPr>
              <a:t>Network Basic </a:t>
            </a:r>
            <a:r>
              <a:rPr lang="en-US" altLang="zh-TW" dirty="0" err="1" smtClean="0">
                <a:cs typeface="華康儷中黑(P)" charset="0"/>
              </a:rPr>
              <a:t>Input/Output</a:t>
            </a:r>
            <a:r>
              <a:rPr lang="en-US" altLang="zh-TW" dirty="0" smtClean="0">
                <a:cs typeface="華康儷中黑(P)" charset="0"/>
              </a:rPr>
              <a:t> </a:t>
            </a:r>
            <a:r>
              <a:rPr lang="en-US" altLang="zh-TW" dirty="0">
                <a:cs typeface="華康儷中黑(P)" charset="0"/>
              </a:rPr>
              <a:t>System</a:t>
            </a:r>
            <a:r>
              <a:rPr lang="en-US" altLang="zh-TW" dirty="0" smtClean="0">
                <a:cs typeface="華康儷中黑(P)" charset="0"/>
              </a:rPr>
              <a:t>)</a:t>
            </a:r>
            <a:endParaRPr lang="en-US" altLang="zh-TW" dirty="0" smtClean="0"/>
          </a:p>
          <a:p>
            <a:pPr lvl="1"/>
            <a:r>
              <a:rPr lang="en-US" altLang="zh-TW" dirty="0"/>
              <a:t>API related to the session </a:t>
            </a:r>
            <a:r>
              <a:rPr lang="en-US" altLang="zh-TW" dirty="0" smtClean="0"/>
              <a:t>layer </a:t>
            </a:r>
            <a:r>
              <a:rPr lang="en-US" altLang="zh-TW" dirty="0"/>
              <a:t>allowing applications to communicate over a local area network</a:t>
            </a:r>
          </a:p>
          <a:p>
            <a:pPr lvl="1"/>
            <a:r>
              <a:rPr lang="en-US" altLang="zh-TW" dirty="0" smtClean="0"/>
              <a:t>Name Service for name registration and resolution</a:t>
            </a:r>
          </a:p>
          <a:p>
            <a:pPr lvl="1"/>
            <a:r>
              <a:rPr lang="en-US" altLang="zh-TW" dirty="0" smtClean="0"/>
              <a:t>Session service for connection-oriented communication</a:t>
            </a:r>
          </a:p>
          <a:p>
            <a:pPr lvl="1"/>
            <a:r>
              <a:rPr lang="en-US" altLang="zh-TW" dirty="0" smtClean="0"/>
              <a:t>Datagram distribution service for connectionless communication</a:t>
            </a:r>
          </a:p>
          <a:p>
            <a:r>
              <a:rPr lang="en-US" altLang="zh-TW" dirty="0" smtClean="0"/>
              <a:t>SMB</a:t>
            </a:r>
          </a:p>
          <a:p>
            <a:pPr lvl="1"/>
            <a:r>
              <a:rPr lang="en-US" altLang="zh-TW" dirty="0" smtClean="0"/>
              <a:t>File and printer sharing service</a:t>
            </a:r>
          </a:p>
          <a:p>
            <a:pPr lvl="1"/>
            <a:r>
              <a:rPr lang="en-US" altLang="zh-TW" dirty="0" smtClean="0"/>
              <a:t>Authentication </a:t>
            </a:r>
          </a:p>
          <a:p>
            <a:pPr lvl="1"/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SWAT (1)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Edit /etc/inetd.conf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Unmark 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Restart inetd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Browse http://sabsd.cs.nctu.edu.tw:901/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2963863" y="1828800"/>
            <a:ext cx="6103937" cy="33655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 b="1">
                <a:solidFill>
                  <a:schemeClr val="bg1"/>
                </a:solidFill>
                <a:latin typeface="Times New Roman" panose="02020603050405020304" pitchFamily="18" charset="0"/>
              </a:rPr>
              <a:t>swat    stream  tcp     nowait/400      root    /usr/local/sbin/swat    swat</a:t>
            </a:r>
          </a:p>
        </p:txBody>
      </p:sp>
      <p:pic>
        <p:nvPicPr>
          <p:cNvPr id="29701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590800"/>
            <a:ext cx="6248400" cy="413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SWAT (2)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Root access</a:t>
            </a:r>
          </a:p>
        </p:txBody>
      </p:sp>
      <p:pic>
        <p:nvPicPr>
          <p:cNvPr id="30724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28800"/>
            <a:ext cx="6781800" cy="448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NetBIOS – Network Basic </a:t>
            </a:r>
            <a:r>
              <a:rPr lang="en-US" altLang="zh-TW" dirty="0" err="1" smtClean="0">
                <a:ea typeface="新細明體" pitchFamily="18" charset="-120"/>
              </a:rPr>
              <a:t>Input/Output</a:t>
            </a:r>
            <a:r>
              <a:rPr lang="en-US" altLang="zh-TW" dirty="0" smtClean="0">
                <a:ea typeface="新細明體" pitchFamily="18" charset="-120"/>
              </a:rPr>
              <a:t> System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03860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NetBIOS (API)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1983 – developed as an </a:t>
            </a:r>
            <a:r>
              <a:rPr lang="en-US" altLang="zh-TW" dirty="0" smtClean="0">
                <a:solidFill>
                  <a:srgbClr val="FF0000"/>
                </a:solidFill>
                <a:ea typeface="新細明體" pitchFamily="18" charset="-120"/>
              </a:rPr>
              <a:t>API</a:t>
            </a:r>
            <a:r>
              <a:rPr lang="en-US" altLang="zh-TW" dirty="0" smtClean="0">
                <a:ea typeface="新細明體" pitchFamily="18" charset="-120"/>
              </a:rPr>
              <a:t> for software communication over IBM’s PC-Network LAN</a:t>
            </a:r>
          </a:p>
          <a:p>
            <a:pPr lvl="2" eaLnBrk="1" hangingPunct="1">
              <a:defRPr/>
            </a:pPr>
            <a:r>
              <a:rPr lang="en-US" altLang="zh-TW" dirty="0"/>
              <a:t>NetBIOS relied on proprietary </a:t>
            </a:r>
            <a:r>
              <a:rPr lang="en-US" altLang="zh-TW" dirty="0" err="1"/>
              <a:t>Sytek</a:t>
            </a:r>
            <a:r>
              <a:rPr lang="en-US" altLang="zh-TW" dirty="0"/>
              <a:t> networking protocols </a:t>
            </a:r>
            <a:endParaRPr lang="en-US" altLang="zh-TW" dirty="0" smtClean="0">
              <a:ea typeface="新細明體" pitchFamily="18" charset="-120"/>
            </a:endParaRPr>
          </a:p>
          <a:p>
            <a:pPr lvl="1" eaLnBrk="1" hangingPunct="1">
              <a:defRPr/>
            </a:pPr>
            <a:r>
              <a:rPr lang="en-US" altLang="zh-TW" dirty="0"/>
              <a:t>In 1985, IBM went forward with the </a:t>
            </a:r>
            <a:r>
              <a:rPr lang="en-US" altLang="zh-TW" dirty="0">
                <a:hlinkClick r:id="rId2" tooltip="Token ring"/>
              </a:rPr>
              <a:t>token ring</a:t>
            </a:r>
            <a:r>
              <a:rPr lang="en-US" altLang="zh-TW" dirty="0"/>
              <a:t> network scheme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NetBEUI – NetBIOS Extended User Interface</a:t>
            </a:r>
          </a:p>
          <a:p>
            <a:pPr lvl="2" eaLnBrk="1" hangingPunct="1">
              <a:defRPr/>
            </a:pPr>
            <a:r>
              <a:rPr lang="en-US" altLang="zh-TW" dirty="0"/>
              <a:t>using the </a:t>
            </a:r>
            <a:r>
              <a:rPr lang="en-US" altLang="zh-TW" dirty="0">
                <a:hlinkClick r:id="rId3" tooltip="NetBIOS Frames protocol"/>
              </a:rPr>
              <a:t>NetBIOS Frames</a:t>
            </a:r>
            <a:r>
              <a:rPr lang="en-US" altLang="zh-TW" dirty="0"/>
              <a:t> (NBF</a:t>
            </a:r>
            <a:r>
              <a:rPr lang="en-US" altLang="zh-TW" dirty="0" smtClean="0"/>
              <a:t>) routing protocol</a:t>
            </a:r>
            <a:endParaRPr lang="en-US" altLang="zh-TW" dirty="0" smtClean="0">
              <a:ea typeface="新細明體" pitchFamily="18" charset="-120"/>
            </a:endParaRP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1985 – Microsoft created a NetBIOS implementation for its MS-Net network topology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By NBF protocol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Difference between local </a:t>
            </a:r>
            <a:r>
              <a:rPr lang="en-US" altLang="zh-TW" dirty="0" err="1" smtClean="0">
                <a:ea typeface="新細明體" pitchFamily="18" charset="-120"/>
              </a:rPr>
              <a:t>filesystem</a:t>
            </a:r>
            <a:r>
              <a:rPr lang="en-US" altLang="zh-TW" dirty="0" smtClean="0">
                <a:ea typeface="新細明體" pitchFamily="18" charset="-120"/>
              </a:rPr>
              <a:t> and network </a:t>
            </a:r>
            <a:r>
              <a:rPr lang="en-US" altLang="zh-TW" dirty="0" err="1" smtClean="0">
                <a:ea typeface="新細明體" pitchFamily="18" charset="-120"/>
              </a:rPr>
              <a:t>filesystem</a:t>
            </a:r>
            <a:r>
              <a:rPr lang="en-US" altLang="zh-TW" dirty="0" smtClean="0">
                <a:ea typeface="新細明體" pitchFamily="18" charset="-120"/>
              </a:rPr>
              <a:t> when accessing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Used to share or access network-based </a:t>
            </a:r>
            <a:r>
              <a:rPr lang="en-US" altLang="zh-TW" dirty="0" err="1" smtClean="0">
                <a:ea typeface="新細明體" pitchFamily="18" charset="-120"/>
              </a:rPr>
              <a:t>filesystem</a:t>
            </a:r>
            <a:r>
              <a:rPr lang="en-US" altLang="zh-TW" dirty="0" smtClean="0">
                <a:ea typeface="新細明體" pitchFamily="18" charset="-120"/>
              </a:rPr>
              <a:t> just as BIOS does in local </a:t>
            </a:r>
            <a:r>
              <a:rPr lang="en-US" altLang="zh-TW" dirty="0" err="1" smtClean="0">
                <a:ea typeface="新細明體" pitchFamily="18" charset="-120"/>
              </a:rPr>
              <a:t>filesystem</a:t>
            </a:r>
            <a:endParaRPr lang="en-US" altLang="zh-TW" dirty="0" smtClean="0">
              <a:ea typeface="新細明體" pitchFamily="18" charset="-120"/>
            </a:endParaRPr>
          </a:p>
          <a:p>
            <a:pPr marL="914400" lvl="2" indent="0" eaLnBrk="1" hangingPunct="1">
              <a:buFont typeface="Wingdings" panose="05000000000000000000" pitchFamily="2" charset="2"/>
              <a:buNone/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NetBIOS over TCP/IP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In 1987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NBT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NetBIOS Naming Service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5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Peer to peer (Workgroup model)</a:t>
            </a:r>
          </a:p>
        </p:txBody>
      </p:sp>
      <p:pic>
        <p:nvPicPr>
          <p:cNvPr id="7172" name="Picture 5" descr="Figure 1.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7" t="1945" r="2667" b="51378"/>
          <a:stretch>
            <a:fillRect/>
          </a:stretch>
        </p:blipFill>
        <p:spPr bwMode="auto">
          <a:xfrm>
            <a:off x="838200" y="1981200"/>
            <a:ext cx="57531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7" descr="Figure 1.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7" t="2046" r="2817" b="50896"/>
          <a:stretch>
            <a:fillRect/>
          </a:stretch>
        </p:blipFill>
        <p:spPr bwMode="auto">
          <a:xfrm>
            <a:off x="3124200" y="4343400"/>
            <a:ext cx="5689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NetBIOS Naming Service </a:t>
            </a:r>
          </a:p>
        </p:txBody>
      </p:sp>
      <p:pic>
        <p:nvPicPr>
          <p:cNvPr id="8195" name="Picture 5" descr="Figure 1.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0" t="48935" r="2380" b="4007"/>
          <a:stretch>
            <a:fillRect/>
          </a:stretch>
        </p:blipFill>
        <p:spPr bwMode="auto">
          <a:xfrm>
            <a:off x="533400" y="2133600"/>
            <a:ext cx="5638800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7" descr="Figure 1.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2" t="49786" r="3333" b="3154"/>
          <a:stretch>
            <a:fillRect/>
          </a:stretch>
        </p:blipFill>
        <p:spPr bwMode="auto">
          <a:xfrm>
            <a:off x="457200" y="4343400"/>
            <a:ext cx="6096000" cy="236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90600" y="1447800"/>
            <a:ext cx="77724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r>
              <a:rPr kumimoji="1" lang="en-US" altLang="zh-TW" sz="2400" kern="0" dirty="0">
                <a:latin typeface="+mn-lt"/>
              </a:rPr>
              <a:t>WINS</a:t>
            </a:r>
          </a:p>
          <a:p>
            <a:pPr marL="742950" lvl="1" indent="-285750" eaLnBrk="1" hangingPunct="1">
              <a:spcBef>
                <a:spcPct val="25000"/>
              </a:spcBef>
              <a:buFontTx/>
              <a:buChar char="•"/>
              <a:defRPr/>
            </a:pPr>
            <a:endParaRPr kumimoji="1" lang="en-US" altLang="zh-TW" sz="2000" kern="0" dirty="0">
              <a:latin typeface="+mn-lt"/>
            </a:endParaRPr>
          </a:p>
        </p:txBody>
      </p:sp>
      <p:pic>
        <p:nvPicPr>
          <p:cNvPr id="8198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73025"/>
            <a:ext cx="2933700" cy="305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217863"/>
            <a:ext cx="2971800" cy="333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SMB – Server Message Block</a:t>
            </a:r>
            <a:endParaRPr lang="zh-TW" altLang="en-US" dirty="0"/>
          </a:p>
        </p:txBody>
      </p:sp>
      <p:sp>
        <p:nvSpPr>
          <p:cNvPr id="9219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SMB 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Original designed by IBM with the aim of turning DOS interrupt local file access into a network </a:t>
            </a:r>
            <a:r>
              <a:rPr lang="en-US" altLang="zh-TW" dirty="0" err="1" smtClean="0">
                <a:ea typeface="新細明體" pitchFamily="18" charset="-120"/>
              </a:rPr>
              <a:t>filesystem</a:t>
            </a:r>
            <a:r>
              <a:rPr lang="en-US" altLang="zh-TW" dirty="0" smtClean="0">
                <a:ea typeface="新細明體" pitchFamily="18" charset="-120"/>
              </a:rPr>
              <a:t> 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Run on top of </a:t>
            </a:r>
            <a:r>
              <a:rPr lang="en-US" altLang="zh-TW" dirty="0" err="1" smtClean="0">
                <a:ea typeface="新細明體" pitchFamily="18" charset="-120"/>
              </a:rPr>
              <a:t>netbios</a:t>
            </a:r>
            <a:r>
              <a:rPr lang="en-US" altLang="zh-TW" dirty="0" smtClean="0">
                <a:ea typeface="新細明體" pitchFamily="18" charset="-120"/>
              </a:rPr>
              <a:t> 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Microsoft has made considerable modifications to the most common used version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1990 – Microsoft merged the SMB protocol with LAN Manager 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1992 – Microsoft merged and add features to SMB protocol in Windows for Workgroup 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1996 – Microsoft renames SMB as CIFS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Support for symbolic link, hard link, larger file sizes, …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Initial attempt at supporting direct connections over TCP port 445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2006 – Microsoft introduced SMB2 with Windows vista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Windows 7 – SMB 2.1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Performance enhancement with a new opportunistic locking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Windows 8/Windows Server 2012 – SMB 3.0 (Previously named SMB 2.2)</a:t>
            </a:r>
          </a:p>
          <a:p>
            <a:pPr lvl="2" eaLnBrk="1" hangingPunct="1">
              <a:defRPr/>
            </a:pPr>
            <a:r>
              <a:rPr lang="en-US" altLang="zh-TW" dirty="0" smtClean="0"/>
              <a:t>Enables the use of multiple physical network interfaces </a:t>
            </a:r>
            <a:endParaRPr lang="en-US" altLang="zh-TW" dirty="0" smtClean="0">
              <a:ea typeface="新細明體" pitchFamily="18" charset="-120"/>
            </a:endParaRPr>
          </a:p>
          <a:p>
            <a:pPr>
              <a:defRPr/>
            </a:pPr>
            <a:endParaRPr lang="zh-TW" alt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UNIX-Windows communication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SAMBA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1991 – Andrew Tridgwell developed the first version of Samba 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Using a packet sniffer on DEC Pathworks server software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 UNIX application that speak SMB protocol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Can not use the Original Name: Server Message Block (SMB)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Samba </a:t>
            </a:r>
          </a:p>
          <a:p>
            <a:pPr lvl="2" eaLnBrk="1" hangingPunct="1"/>
            <a:r>
              <a:rPr lang="en-US" altLang="zh-TW" smtClean="0"/>
              <a:t>grep -i '^s.*m.*b' /usr/share/dict/words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Napster, Simba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Why samba ?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xmlns="" id="{731859F1-8CF1-41A7-AD28-54F6206F3E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856108"/>
              </p:ext>
            </p:extLst>
          </p:nvPr>
        </p:nvGraphicFramePr>
        <p:xfrm>
          <a:off x="6019799" y="3429002"/>
          <a:ext cx="2743200" cy="312419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xmlns="" val="111370404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179226796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3412652157"/>
                    </a:ext>
                  </a:extLst>
                </a:gridCol>
              </a:tblGrid>
              <a:tr h="446314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b="0" dirty="0" err="1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Applikation</a:t>
                      </a:r>
                      <a:endParaRPr kumimoji="1" lang="zh-TW" altLang="en-US" sz="1400" b="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29624936"/>
                  </a:ext>
                </a:extLst>
              </a:tr>
              <a:tr h="446314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SMB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75993759"/>
                  </a:ext>
                </a:extLst>
              </a:tr>
              <a:tr h="446314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NetBIOS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19514924"/>
                  </a:ext>
                </a:extLst>
              </a:tr>
              <a:tr h="44631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NetBEUI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TCP/IP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/>
                        <a:t>IPX/SPX</a:t>
                      </a:r>
                      <a:endParaRPr lang="zh-TW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28507864"/>
                  </a:ext>
                </a:extLst>
              </a:tr>
              <a:tr h="446314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NDIS (2,3,3.1,4,5)-Interface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2192451"/>
                  </a:ext>
                </a:extLst>
              </a:tr>
              <a:tr h="446314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1400" dirty="0" err="1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Karten-Treiber</a:t>
                      </a:r>
                      <a:r>
                        <a:rPr kumimoji="1" lang="en-US" altLang="zh-TW" sz="1400" dirty="0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 (MAC)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11379553"/>
                  </a:ext>
                </a:extLst>
              </a:tr>
              <a:tr h="446314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zh-TW" sz="1400" dirty="0" err="1">
                          <a:solidFill>
                            <a:schemeClr val="tx1"/>
                          </a:solidFill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Netzwerk-Karte</a:t>
                      </a:r>
                      <a:endParaRPr kumimoji="1" lang="zh-TW" altLang="en-US" sz="1400" dirty="0">
                        <a:solidFill>
                          <a:schemeClr val="tx1"/>
                        </a:solidFill>
                        <a:latin typeface="+mn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1440047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What SAMBA can do?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Sharing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Sharing files or printers just like Microsoft does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Authenticate user identity just like Microsoft does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Resolve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NetBIOS</a:t>
            </a:r>
            <a:r>
              <a:rPr lang="en-US" altLang="zh-TW" dirty="0" smtClean="0">
                <a:ea typeface="新細明體" panose="02020500000000000000" pitchFamily="18" charset="-120"/>
              </a:rPr>
              <a:t> name just like Microsoft does</a:t>
            </a:r>
          </a:p>
        </p:txBody>
      </p:sp>
      <p:pic>
        <p:nvPicPr>
          <p:cNvPr id="1126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505200"/>
            <a:ext cx="4562475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1_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2660</TotalTime>
  <Words>1629</Words>
  <Application>Microsoft Office PowerPoint</Application>
  <PresentationFormat>如螢幕大小 (4:3)</PresentationFormat>
  <Paragraphs>403</Paragraphs>
  <Slides>31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31</vt:i4>
      </vt:variant>
    </vt:vector>
  </HeadingPairs>
  <TitlesOfParts>
    <vt:vector size="44" baseType="lpstr">
      <vt:lpstr>Futura Md BT</vt:lpstr>
      <vt:lpstr>細明體</vt:lpstr>
      <vt:lpstr>華康標楷體(P)</vt:lpstr>
      <vt:lpstr>華康儷中黑(P)</vt:lpstr>
      <vt:lpstr>華康儷粗黑(P)</vt:lpstr>
      <vt:lpstr>新細明體</vt:lpstr>
      <vt:lpstr>Arial</vt:lpstr>
      <vt:lpstr>Calibri</vt:lpstr>
      <vt:lpstr>Consolas</vt:lpstr>
      <vt:lpstr>Times New Roman</vt:lpstr>
      <vt:lpstr>Verdana</vt:lpstr>
      <vt:lpstr>Wingdings</vt:lpstr>
      <vt:lpstr>1_Computer Center</vt:lpstr>
      <vt:lpstr>Samba</vt:lpstr>
      <vt:lpstr>Network-based File Sharing</vt:lpstr>
      <vt:lpstr>Service of SMB and NetBIOS</vt:lpstr>
      <vt:lpstr>NetBIOS – Network Basic Input/Output System</vt:lpstr>
      <vt:lpstr>NetBIOS Naming Service </vt:lpstr>
      <vt:lpstr>NetBIOS Naming Service </vt:lpstr>
      <vt:lpstr>SMB – Server Message Block</vt:lpstr>
      <vt:lpstr>UNIX-Windows communication</vt:lpstr>
      <vt:lpstr>What SAMBA can do?</vt:lpstr>
      <vt:lpstr>Install SAMBA</vt:lpstr>
      <vt:lpstr>SAMBA components</vt:lpstr>
      <vt:lpstr>SAMBA password</vt:lpstr>
      <vt:lpstr>SAMBA password</vt:lpstr>
      <vt:lpstr>SAMBA configuration file</vt:lpstr>
      <vt:lpstr>SAMBA configuration file –  Global Setting (1)</vt:lpstr>
      <vt:lpstr>SAMBA configuration file –  Global Setting (2)</vt:lpstr>
      <vt:lpstr>SAMBA configuration file –  Global Setting (3)</vt:lpstr>
      <vt:lpstr>SAMBA configuration file –  Global Setting (4)</vt:lpstr>
      <vt:lpstr>Samba parameters</vt:lpstr>
      <vt:lpstr>SAMBA configuration file –  Home Sharing Setting (1)</vt:lpstr>
      <vt:lpstr>SAMBA configuration file –  Sharing Setting (2)</vt:lpstr>
      <vt:lpstr>SAMBA configuration file  Additional tuning </vt:lpstr>
      <vt:lpstr>Starting SAMBA</vt:lpstr>
      <vt:lpstr>smbstatus </vt:lpstr>
      <vt:lpstr>Tool: smbclient (1)</vt:lpstr>
      <vt:lpstr>Tool: smbclient (2)</vt:lpstr>
      <vt:lpstr>Tool: smbtree </vt:lpstr>
      <vt:lpstr>Tool: mount_smbfs</vt:lpstr>
      <vt:lpstr>Tool: testparm</vt:lpstr>
      <vt:lpstr>SWAT (1)</vt:lpstr>
      <vt:lpstr>SWAT (2)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Samba</dc:title>
  <dc:creator>Tse-Han Wang</dc:creator>
  <cp:lastModifiedBy>Tse-Han Wang</cp:lastModifiedBy>
  <cp:revision>544</cp:revision>
  <cp:lastPrinted>1601-01-01T00:00:00Z</cp:lastPrinted>
  <dcterms:created xsi:type="dcterms:W3CDTF">1601-01-01T00:00:00Z</dcterms:created>
  <dcterms:modified xsi:type="dcterms:W3CDTF">2018-11-01T07:36:07Z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