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7" r:id="rId8"/>
    <p:sldId id="261" r:id="rId9"/>
    <p:sldId id="262" r:id="rId10"/>
    <p:sldId id="263" r:id="rId11"/>
    <p:sldId id="265" r:id="rId12"/>
    <p:sldId id="268" r:id="rId13"/>
    <p:sldId id="269" r:id="rId14"/>
    <p:sldId id="266" r:id="rId15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FF00"/>
    <a:srgbClr val="85FF85"/>
    <a:srgbClr val="71FF71"/>
    <a:srgbClr val="66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8233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18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417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12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6792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87998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76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36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835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18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7845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9894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lIns="0" tIns="0" rIns="0" bIns="0">
            <a:spAutoFit/>
          </a:bodyPr>
          <a:lstStyle/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 w="22225" cap="rnd">
            <a:noFill/>
            <a:prstDash val="sysDot"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8F1BCF9A-2CF5-4FF3-9E02-D11353353691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Periodic Processes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endParaRPr lang="zh-TW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System crontab: /etc/crontab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System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77477" y="2514600"/>
            <a:ext cx="8466523" cy="3139321"/>
          </a:xfrm>
          <a:prstGeom prst="rect">
            <a:avLst/>
          </a:prstGeom>
          <a:solidFill>
            <a:schemeClr val="bg2"/>
          </a:solidFill>
          <a:ln w="38100" cmpd="dbl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SHELL=/bin/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sh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PATH=/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etc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:/bin:/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sbin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/bin:/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sbin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HOME=/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var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/log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#minute hour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mday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month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wday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</a:t>
            </a:r>
            <a:r>
              <a:rPr lang="en-US" altLang="zh-TW" i="1" dirty="0">
                <a:solidFill>
                  <a:srgbClr val="FFCC00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who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    command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*/5     *     *     *     *     root    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libexec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atrun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*/11    *     *     *     *     operator 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libexec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/save-entropy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0       *     *     *     *     root  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newsyslog</a:t>
            </a:r>
            <a:endParaRPr lang="en-US" altLang="zh-TW" dirty="0">
              <a:solidFill>
                <a:schemeClr val="bg1"/>
              </a:solidFill>
              <a:latin typeface="Consolas" panose="020B0609020204030204" pitchFamily="49" charset="0"/>
              <a:ea typeface="細明體" panose="02020509000000000000" pitchFamily="49" charset="-120"/>
              <a:cs typeface="Consolas" panose="020B0609020204030204" pitchFamily="49" charset="0"/>
            </a:endParaRP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       3     *     *     *     root    periodic daily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15      4     *     *     6     root    periodic weekly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30      5     1     *     *     root    periodic monthly</a:t>
            </a:r>
          </a:p>
          <a:p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1,31    0-5   *     *     *     root    </a:t>
            </a:r>
            <a:r>
              <a:rPr lang="en-US" altLang="zh-TW" dirty="0" err="1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adjkerntz</a:t>
            </a:r>
            <a:r>
              <a:rPr lang="en-US" altLang="zh-TW" dirty="0">
                <a:solidFill>
                  <a:schemeClr val="bg1"/>
                </a:solidFill>
                <a:latin typeface="Consolas" panose="020B0609020204030204" pitchFamily="49" charset="0"/>
                <a:ea typeface="細明體" panose="02020509000000000000" pitchFamily="49" charset="-120"/>
                <a:cs typeface="Consolas" panose="020B0609020204030204" pitchFamily="49" charset="0"/>
              </a:rPr>
              <a:t> -a</a:t>
            </a:r>
          </a:p>
        </p:txBody>
      </p:sp>
      <p:sp>
        <p:nvSpPr>
          <p:cNvPr id="5" name="橢圓 4"/>
          <p:cNvSpPr/>
          <p:nvPr/>
        </p:nvSpPr>
        <p:spPr bwMode="auto">
          <a:xfrm>
            <a:off x="4419600" y="3276600"/>
            <a:ext cx="1219200" cy="2421771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6" name="橢圓 5"/>
          <p:cNvSpPr/>
          <p:nvPr/>
        </p:nvSpPr>
        <p:spPr bwMode="auto">
          <a:xfrm>
            <a:off x="5410200" y="4419600"/>
            <a:ext cx="2743200" cy="10668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2" name="橢圓 1"/>
          <p:cNvSpPr/>
          <p:nvPr/>
        </p:nvSpPr>
        <p:spPr bwMode="auto">
          <a:xfrm>
            <a:off x="5305425" y="3149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新細明體" pitchFamily="18" charset="-120"/>
              </a:rPr>
              <a:t>1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新細明體" pitchFamily="18" charset="-120"/>
            </a:endParaRPr>
          </a:p>
        </p:txBody>
      </p:sp>
      <p:sp>
        <p:nvSpPr>
          <p:cNvPr id="10" name="橢圓 9"/>
          <p:cNvSpPr/>
          <p:nvPr/>
        </p:nvSpPr>
        <p:spPr bwMode="auto">
          <a:xfrm>
            <a:off x="7772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新細明體" pitchFamily="18" charset="-120"/>
              </a:rPr>
              <a:t>2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periodic utility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Run periodic system function under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/periodic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/defaults/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371600" y="2057400"/>
            <a:ext cx="7162800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sabsd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[/home/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-ld /etc/periodic/*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1024 Sep 26 21:43 /etc/periodic/daily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/etc/periodic/monthly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/etc/periodic/security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512 Sep 27 03:49 /etc/periodic/weekly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90154" y="3285777"/>
            <a:ext cx="784860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sabsd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[/home/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] 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chwong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ls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/etc/periodic/daily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100.clean-disks         200.backup-passwd       405.status-ata-raid     430.status-rwho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110.clean-tmps          210.backup-aliases      406.status-gmirror      440.status-mailq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120.clean-preserve      300.calendar            407.status-graid3       450.status-security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130.clean-msgs          310.accounting          408.status-gstripe      470.status-named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140.clean-rwho          330.news                409.status-gconcat      500.queuerun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150.clean-hoststat      400.status-disks        420.status-network      999.local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700625" y="5562600"/>
            <a:ext cx="5367175" cy="120032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-al 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/periodic/security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18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   4 Apr 12  2017 .</a:t>
            </a:r>
          </a:p>
          <a:p>
            <a:pPr>
              <a:defRPr/>
            </a:pP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8 root  wheel     8 Aug 20  2016 ..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4944 Apr  2  2017 410.pkg-audit</a:t>
            </a:r>
          </a:p>
          <a:p>
            <a:pPr>
              <a:defRPr/>
            </a:pP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2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2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1686 Apr  2  2017 460.pkg-checksum</a:t>
            </a:r>
            <a:endParaRPr lang="zh-TW" altLang="en-US" sz="12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periodic utility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For custom system programs: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/periodic</a:t>
            </a:r>
            <a:endParaRPr lang="en-US" altLang="zh-TW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71600" y="2057400"/>
            <a:ext cx="716280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-l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19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6 Apr 12  2017 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Aug 20  2016 hourly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Aug 20  2016 monthly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3 Aug 20  2016 reboot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4 Apr 12  2017 security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drwxr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2 root  wheel  6 Apr 12  2017 weekly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373777" y="4101405"/>
            <a:ext cx="7162800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ls -l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/local/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/periodic/daily/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total 18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1512 Jul 29  2016 402.zfSnap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1073 Jul 29  2016 403.zfSnap_delete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2746 Apr  2  2017 411.pkg-backup</a:t>
            </a:r>
          </a:p>
          <a:p>
            <a:pPr>
              <a:defRPr/>
            </a:pP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-r-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xr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-x  1 root  wheel  2506 Apr  2  2017 490.status-pkg-changes</a:t>
            </a:r>
          </a:p>
        </p:txBody>
      </p:sp>
    </p:spTree>
    <p:extLst>
      <p:ext uri="{BB962C8B-B14F-4D97-AF65-F5344CB8AC3E}">
        <p14:creationId xmlns:p14="http://schemas.microsoft.com/office/powerpoint/2010/main" val="344457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periodic utility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7772400" cy="52578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Execution order depends on filenames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 number as prefix to control the order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All scripts under that directory will be executed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Unlike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Even though there is no “YES” in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periodic.conf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Driven by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38200" y="3746718"/>
            <a:ext cx="777240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- cat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etc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periodic.conf</a:t>
            </a:r>
            <a:endParaRPr lang="en-US" altLang="zh-TW" sz="1400" dirty="0">
              <a:solidFill>
                <a:schemeClr val="bg1"/>
              </a:solidFill>
              <a:latin typeface="Consolas" panose="020B0609020204030204" pitchFamily="49" charset="0"/>
              <a:ea typeface="細明體" pitchFamily="49" charset="-120"/>
              <a:cs typeface="Consolas" panose="020B0609020204030204" pitchFamily="49" charset="0"/>
            </a:endParaRP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 # Delete stuff daily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daily_clean_tmps_dirs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 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var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/</a:t>
            </a: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tmp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"                   # Delete under here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daily_clean_tmps_days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="3"                               # If not accessed for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daily_status_zfs_enable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 # Check ZFS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daily_status_ntpd_enable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="YES"                          # Check NTP status</a:t>
            </a:r>
          </a:p>
          <a:p>
            <a:pPr>
              <a:defRPr/>
            </a:pPr>
            <a:r>
              <a:rPr lang="en-US" altLang="zh-TW" sz="1400" dirty="0" err="1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weekly_dehydrated_enable</a:t>
            </a:r>
            <a:r>
              <a:rPr lang="en-US" altLang="zh-TW" sz="1400" dirty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="</a:t>
            </a:r>
            <a:r>
              <a:rPr lang="en-US" altLang="zh-TW" sz="1400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YES“</a:t>
            </a:r>
          </a:p>
          <a:p>
            <a:pPr>
              <a:defRPr/>
            </a:pPr>
            <a:r>
              <a:rPr lang="en-US" altLang="zh-TW" sz="1400" dirty="0" smtClean="0">
                <a:solidFill>
                  <a:schemeClr val="bg1"/>
                </a:solidFill>
                <a:latin typeface="Consolas" panose="020B0609020204030204" pitchFamily="49" charset="0"/>
                <a:ea typeface="細明體" pitchFamily="49" charset="-120"/>
                <a:cs typeface="Consolas" panose="020B06090202040302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1975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at command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at command</a:t>
            </a:r>
          </a:p>
          <a:p>
            <a:pPr lvl="1" eaLnBrk="1" hangingPunct="1"/>
            <a:r>
              <a:rPr lang="en-US" altLang="zh-TW" dirty="0" smtClean="0"/>
              <a:t>executes commands at a </a:t>
            </a:r>
            <a:r>
              <a:rPr lang="en-US" altLang="zh-TW" u="sng" dirty="0" smtClean="0"/>
              <a:t>specified time</a:t>
            </a:r>
          </a:p>
          <a:p>
            <a:pPr lvl="1" eaLnBrk="1" hangingPunct="1">
              <a:buFontTx/>
              <a:buNone/>
            </a:pPr>
            <a:r>
              <a:rPr lang="en-US" altLang="zh-TW" dirty="0" smtClean="0"/>
              <a:t>	at [-q queue] [-f file] [-</a:t>
            </a:r>
            <a:r>
              <a:rPr lang="en-US" altLang="zh-TW" dirty="0" err="1" smtClean="0"/>
              <a:t>mldbv</a:t>
            </a:r>
            <a:r>
              <a:rPr lang="en-US" altLang="zh-TW" dirty="0" smtClean="0"/>
              <a:t>] time</a:t>
            </a:r>
          </a:p>
          <a:p>
            <a:pPr lvl="1" eaLnBrk="1" hangingPunct="1">
              <a:buFontTx/>
              <a:buNone/>
            </a:pPr>
            <a:r>
              <a:rPr lang="en-US" altLang="zh-TW" dirty="0" smtClean="0"/>
              <a:t>or at [-q queue] [-f file] [-</a:t>
            </a:r>
            <a:r>
              <a:rPr lang="en-US" altLang="zh-TW" dirty="0" err="1" smtClean="0"/>
              <a:t>mldbv</a:t>
            </a:r>
            <a:r>
              <a:rPr lang="en-US" altLang="zh-TW" dirty="0" smtClean="0"/>
              <a:t>] -t [[CC]YY]</a:t>
            </a:r>
            <a:r>
              <a:rPr lang="en-US" altLang="zh-TW" dirty="0" err="1" smtClean="0"/>
              <a:t>MMDDhhmm</a:t>
            </a:r>
            <a:r>
              <a:rPr lang="en-US" altLang="zh-TW" dirty="0" smtClean="0"/>
              <a:t>[.SS]</a:t>
            </a:r>
          </a:p>
          <a:p>
            <a:pPr eaLnBrk="1" hangingPunct="1"/>
            <a:r>
              <a:rPr lang="en-US" altLang="zh-TW" dirty="0" smtClean="0"/>
              <a:t>at management</a:t>
            </a:r>
          </a:p>
          <a:p>
            <a:pPr lvl="1" eaLnBrk="1" hangingPunct="1"/>
            <a:r>
              <a:rPr lang="en-US" altLang="zh-TW" dirty="0" err="1" smtClean="0"/>
              <a:t>atq</a:t>
            </a:r>
            <a:r>
              <a:rPr lang="en-US" altLang="zh-TW" dirty="0"/>
              <a:t>: View job </a:t>
            </a:r>
            <a:r>
              <a:rPr lang="en-US" altLang="zh-TW" dirty="0" smtClean="0"/>
              <a:t>queue</a:t>
            </a:r>
          </a:p>
          <a:p>
            <a:pPr lvl="1" eaLnBrk="1" hangingPunct="1"/>
            <a:r>
              <a:rPr lang="en-US" altLang="zh-TW" dirty="0" err="1" smtClean="0"/>
              <a:t>atrm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/>
              <a:t>Remove jobs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/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/at/at.{</a:t>
            </a:r>
            <a:r>
              <a:rPr lang="en-US" altLang="zh-TW" dirty="0" err="1" smtClean="0"/>
              <a:t>allow,deny</a:t>
            </a:r>
            <a:r>
              <a:rPr lang="en-US" altLang="zh-TW" dirty="0" smtClean="0"/>
              <a:t>}</a:t>
            </a:r>
          </a:p>
          <a:p>
            <a:pPr lvl="2" eaLnBrk="1" hangingPunct="1"/>
            <a:r>
              <a:rPr lang="en-US" altLang="zh-TW" dirty="0" smtClean="0"/>
              <a:t>By default, only root can execute “at” command</a:t>
            </a:r>
          </a:p>
          <a:p>
            <a:pPr eaLnBrk="1" hangingPunct="1"/>
            <a:r>
              <a:rPr lang="en-US" altLang="zh-TW" dirty="0" smtClean="0"/>
              <a:t>Driven by </a:t>
            </a:r>
            <a:r>
              <a:rPr lang="en-US" altLang="zh-TW" dirty="0" err="1" smtClean="0"/>
              <a:t>crontab</a:t>
            </a:r>
            <a:r>
              <a:rPr lang="en-US" altLang="zh-TW" dirty="0" smtClean="0"/>
              <a:t>(1)</a:t>
            </a:r>
          </a:p>
          <a:p>
            <a:pPr lvl="1" eaLnBrk="1" hangingPunct="1"/>
            <a:r>
              <a:rPr lang="en-US" altLang="zh-TW" dirty="0" smtClean="0"/>
              <a:t>Invoked </a:t>
            </a:r>
            <a:r>
              <a:rPr lang="en-US" altLang="zh-TW" dirty="0"/>
              <a:t>every 5 minutes</a:t>
            </a:r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6405563" y="6000750"/>
            <a:ext cx="17319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/>
              <a:t>at(1), atrun(8)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What we want?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Do things at right time automatically</a:t>
            </a: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daemon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The daemon that handles periodic execution</a:t>
            </a:r>
          </a:p>
          <a:p>
            <a:pPr lvl="1"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daemon reads configuration file and executes commands on time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5105400" y="6019800"/>
            <a:ext cx="3578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/>
              <a:t>cron(8), crontab(1), crontab(5)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315200" cy="48006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Configuration file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So called: </a:t>
            </a:r>
            <a:r>
              <a:rPr lang="en-US" altLang="zh-TW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table)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Location of user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configuration file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Every user can have at most one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file and this file will be named the user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login ID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Edit using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 command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Location of System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dirty="0" smtClean="0">
                <a:ea typeface="新細明體" panose="02020500000000000000" pitchFamily="18" charset="-120"/>
              </a:rPr>
              <a:t> Configuration file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  <p:graphicFrame>
        <p:nvGraphicFramePr>
          <p:cNvPr id="10278" name="Group 3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628844"/>
              </p:ext>
            </p:extLst>
          </p:nvPr>
        </p:nvGraphicFramePr>
        <p:xfrm>
          <a:off x="2133600" y="3598800"/>
          <a:ext cx="5105400" cy="1887600"/>
        </p:xfrm>
        <a:graphic>
          <a:graphicData uri="http://schemas.openxmlformats.org/drawingml/2006/table">
            <a:tbl>
              <a:tblPr/>
              <a:tblGrid>
                <a:gridCol w="1447800"/>
                <a:gridCol w="3657600"/>
              </a:tblGrid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 Dir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/tabs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/var/spool/cron/crontabs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/spool/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crontabs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(3)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Configuration File Format 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Ignored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Blank lines or leading spaces and tabs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Comments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pound-sign Lines whose first non-space character is a  </a:t>
            </a:r>
            <a:r>
              <a:rPr lang="en-US" altLang="zh-TW" b="1" dirty="0" smtClean="0"/>
              <a:t>#</a:t>
            </a:r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smtClean="0"/>
              <a:t>environment setting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name = value</a:t>
            </a:r>
          </a:p>
          <a:p>
            <a:pPr marL="1257300" lvl="2" indent="-342900" eaLnBrk="1" hangingPunct="1">
              <a:buFontTx/>
              <a:buChar char="•"/>
            </a:pPr>
            <a:r>
              <a:rPr lang="en-US" altLang="zh-TW" dirty="0" smtClean="0"/>
              <a:t>Default environment variables</a:t>
            </a:r>
          </a:p>
          <a:p>
            <a:pPr marL="1676400" lvl="3" indent="-304800" eaLnBrk="1" hangingPunct="1">
              <a:buFontTx/>
              <a:buChar char="•"/>
            </a:pPr>
            <a:r>
              <a:rPr lang="en-US" altLang="zh-TW" dirty="0" smtClean="0"/>
              <a:t>LOGNAME, </a:t>
            </a:r>
            <a:r>
              <a:rPr lang="en-US" altLang="zh-TW" dirty="0" smtClean="0">
                <a:solidFill>
                  <a:schemeClr val="accent2"/>
                </a:solidFill>
              </a:rPr>
              <a:t>SHELL, PATH, HOME, MAILTO</a:t>
            </a:r>
          </a:p>
          <a:p>
            <a:pPr marL="1676400" lvl="3" indent="-304800" eaLnBrk="1" hangingPunct="1">
              <a:buFontTx/>
              <a:buChar char="•"/>
            </a:pPr>
            <a:endParaRPr lang="en-US" altLang="zh-TW" dirty="0" smtClean="0">
              <a:solidFill>
                <a:schemeClr val="accent2"/>
              </a:solidFill>
            </a:endParaRPr>
          </a:p>
          <a:p>
            <a:pPr marL="1676400" lvl="3" indent="-304800" eaLnBrk="1" hangingPunct="1">
              <a:buFontTx/>
              <a:buChar char="•"/>
            </a:pPr>
            <a:endParaRPr lang="en-US" altLang="zh-TW" dirty="0" smtClean="0"/>
          </a:p>
          <a:p>
            <a:pPr marL="838200" lvl="1" indent="-381000" eaLnBrk="1" hangingPunct="1">
              <a:buFontTx/>
              <a:buAutoNum type="arabicPeriod"/>
            </a:pPr>
            <a:r>
              <a:rPr lang="en-US" altLang="zh-TW" dirty="0" err="1" smtClean="0"/>
              <a:t>cron</a:t>
            </a:r>
            <a:r>
              <a:rPr lang="en-US" altLang="zh-TW" dirty="0" smtClean="0"/>
              <a:t> command</a:t>
            </a:r>
          </a:p>
          <a:p>
            <a:pPr marL="1257300" lvl="2" indent="-342900" eaLnBrk="1" hangingPunct="1">
              <a:buFontTx/>
              <a:buNone/>
            </a:pPr>
            <a:r>
              <a:rPr lang="en-US" altLang="zh-TW" dirty="0" smtClean="0"/>
              <a:t>Format: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90600" y="5982712"/>
            <a:ext cx="7858241" cy="5847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000">
                <a:solidFill>
                  <a:schemeClr val="bg1"/>
                </a:solidFill>
                <a:latin typeface="Consolas" pitchFamily="49" charset="0"/>
                <a:cs typeface="Consolas" pitchFamily="49" charset="0"/>
              </a:defRPr>
            </a:lvl1pPr>
          </a:lstStyle>
          <a:p>
            <a:r>
              <a:rPr lang="en-US" altLang="zh-TW" sz="1600" dirty="0">
                <a:latin typeface="+mn-lt"/>
              </a:rPr>
              <a:t># </a:t>
            </a:r>
            <a:r>
              <a:rPr lang="en-US" altLang="en-US" sz="1600" dirty="0">
                <a:latin typeface="+mn-lt"/>
              </a:rPr>
              <a:t>minute hour day  month weekday command</a:t>
            </a:r>
          </a:p>
          <a:p>
            <a:r>
              <a:rPr lang="en-US" altLang="zh-TW" sz="1600" dirty="0">
                <a:latin typeface="+mn-lt"/>
              </a:rPr>
              <a:t>  </a:t>
            </a:r>
            <a:r>
              <a:rPr lang="en-US" altLang="zh-TW" sz="1600" dirty="0" smtClean="0">
                <a:latin typeface="+mn-lt"/>
              </a:rPr>
              <a:t>33</a:t>
            </a:r>
            <a:r>
              <a:rPr lang="en-US" altLang="en-US" sz="1600" dirty="0" smtClean="0">
                <a:latin typeface="+mn-lt"/>
              </a:rPr>
              <a:t>         7        *      *          *          </a:t>
            </a:r>
            <a:r>
              <a:rPr lang="en-US" altLang="en-US" sz="1600" dirty="0">
                <a:latin typeface="+mn-lt"/>
              </a:rPr>
              <a:t>/</a:t>
            </a:r>
            <a:r>
              <a:rPr lang="en-US" altLang="en-US" sz="1600" dirty="0" err="1">
                <a:latin typeface="+mn-lt"/>
              </a:rPr>
              <a:t>usr</a:t>
            </a:r>
            <a:r>
              <a:rPr lang="en-US" altLang="en-US" sz="1600" dirty="0">
                <a:latin typeface="+mn-lt"/>
              </a:rPr>
              <a:t>/local/bin/</a:t>
            </a:r>
            <a:r>
              <a:rPr lang="en-US" altLang="en-US" sz="1600" dirty="0" err="1">
                <a:latin typeface="+mn-lt"/>
              </a:rPr>
              <a:t>rsync</a:t>
            </a:r>
            <a:r>
              <a:rPr lang="en-US" altLang="en-US" sz="1600" dirty="0">
                <a:latin typeface="+mn-lt"/>
              </a:rPr>
              <a:t> -al </a:t>
            </a:r>
            <a:r>
              <a:rPr lang="en-US" altLang="en-US" sz="1600" dirty="0">
                <a:latin typeface="+mn-lt"/>
              </a:rPr>
              <a:t>-delete </a:t>
            </a:r>
            <a:r>
              <a:rPr lang="en-US" altLang="en-US" sz="1600" dirty="0">
                <a:latin typeface="+mn-lt"/>
              </a:rPr>
              <a:t>/home/ backup:/raid/</a:t>
            </a:r>
            <a:r>
              <a:rPr lang="en-US" altLang="zh-TW" sz="1600" dirty="0">
                <a:latin typeface="+mn-lt"/>
              </a:rPr>
              <a:t>home</a:t>
            </a:r>
            <a:r>
              <a:rPr lang="en-US" altLang="zh-TW" sz="1600" dirty="0" smtClean="0">
                <a:latin typeface="+mn-lt"/>
              </a:rPr>
              <a:t>/</a:t>
            </a:r>
            <a:endParaRPr lang="en-US" altLang="en-US" sz="1600" dirty="0">
              <a:latin typeface="+mn-lt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4724400"/>
            <a:ext cx="4695825" cy="428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CRON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Schedule Commands (4)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cron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command format </a:t>
            </a:r>
            <a:r>
              <a:rPr lang="en-US" altLang="zh-TW" sz="20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</a:t>
            </a:r>
            <a:r>
              <a:rPr lang="en-US" altLang="zh-TW" sz="2000" i="1" dirty="0" smtClean="0">
                <a:ea typeface="新細明體" panose="02020500000000000000" pitchFamily="18" charset="-120"/>
              </a:rPr>
              <a:t>minute  hour  day  month  weekday  command</a:t>
            </a:r>
          </a:p>
        </p:txBody>
      </p:sp>
      <p:graphicFrame>
        <p:nvGraphicFramePr>
          <p:cNvPr id="12350" name="Group 62"/>
          <p:cNvGraphicFramePr>
            <a:graphicFrameLocks noGrp="1"/>
          </p:cNvGraphicFramePr>
          <p:nvPr>
            <p:ph sz="half" idx="2"/>
          </p:nvPr>
        </p:nvGraphicFramePr>
        <p:xfrm>
          <a:off x="1219200" y="1906588"/>
          <a:ext cx="7162800" cy="2057398"/>
        </p:xfrm>
        <a:graphic>
          <a:graphicData uri="http://schemas.openxmlformats.org/drawingml/2006/table">
            <a:tbl>
              <a:tblPr/>
              <a:tblGrid>
                <a:gridCol w="1741488"/>
                <a:gridCol w="2601912"/>
                <a:gridCol w="2819400"/>
              </a:tblGrid>
              <a:tr h="3384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Field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Range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minute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Minute of the hour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59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hour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Hour of the day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23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 of the month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 ~ 31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month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Month of the year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1 ~ 12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weekday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Day of the week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0 ~ 6  (0 = Sunday)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2" name="Rectangle 61"/>
          <p:cNvSpPr>
            <a:spLocks noChangeArrowheads="1"/>
          </p:cNvSpPr>
          <p:nvPr/>
        </p:nvSpPr>
        <p:spPr bwMode="auto">
          <a:xfrm>
            <a:off x="990600" y="4343400"/>
            <a:ext cx="7162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 eaLnBrk="1" hangingPunct="1">
              <a:spcBef>
                <a:spcPct val="25000"/>
              </a:spcBef>
              <a:buFont typeface="Wingdings" panose="05000000000000000000" pitchFamily="2" charset="2"/>
              <a:buChar char="q"/>
            </a:pPr>
            <a:r>
              <a:rPr kumimoji="1" lang="en-US" altLang="zh-TW" sz="2000" dirty="0">
                <a:latin typeface="+mn-lt"/>
              </a:rPr>
              <a:t>Rule Matching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i="1" dirty="0">
                <a:latin typeface="Times New Roman" panose="02020603050405020304" pitchFamily="18" charset="0"/>
              </a:rPr>
              <a:t>* </a:t>
            </a:r>
            <a:r>
              <a:rPr kumimoji="1" lang="en-US" altLang="zh-TW" dirty="0">
                <a:latin typeface="Times New Roman" panose="02020603050405020304" pitchFamily="18" charset="0"/>
              </a:rPr>
              <a:t>matches everything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dirty="0">
                <a:latin typeface="Times New Roman" panose="02020603050405020304" pitchFamily="18" charset="0"/>
              </a:rPr>
              <a:t>Single character matches exactly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dirty="0">
                <a:latin typeface="Times New Roman" panose="02020603050405020304" pitchFamily="18" charset="0"/>
              </a:rPr>
              <a:t>Dash(-) matches range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dirty="0">
                <a:latin typeface="Times New Roman" panose="02020603050405020304" pitchFamily="18" charset="0"/>
              </a:rPr>
              <a:t>Comma(,) matches any listed value</a:t>
            </a:r>
          </a:p>
          <a:p>
            <a:pPr lvl="1" eaLnBrk="1" hangingPunct="1">
              <a:spcBef>
                <a:spcPct val="25000"/>
              </a:spcBef>
              <a:buFontTx/>
              <a:buChar char="•"/>
            </a:pPr>
            <a:r>
              <a:rPr kumimoji="1" lang="en-US" altLang="zh-TW" dirty="0">
                <a:latin typeface="Times New Roman" panose="02020603050405020304" pitchFamily="18" charset="0"/>
              </a:rPr>
              <a:t>Slash(/) matches </a:t>
            </a:r>
            <a:r>
              <a:rPr kumimoji="1" lang="en-US" altLang="zh-TW" dirty="0">
                <a:latin typeface="Times New Roman" panose="02020603050405020304" pitchFamily="18" charset="0"/>
                <a:ea typeface="華康標楷體(P)" pitchFamily="66" charset="-120"/>
              </a:rPr>
              <a:t>skips of the number's value through the range.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(5)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9530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time format example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45	  10   *  *  1-5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AM 10:45, from Mon. to Fri.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10    *   *   *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On 10 minutes of each hour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*/3   *   *   *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Every three minutes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30  15  5   *  *		 PM 3:30 of each 5-th day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0   0   14   2   *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On the Midnight of Valentine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’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s day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5  0-6   *   *   *	 On 5 minutes, from 0 to 6 o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’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clock.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0,30   *  13  *  5	</a:t>
            </a: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 every half-hour on Fri. and every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				      half-hour on the 13-th day</a:t>
            </a:r>
          </a:p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example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20  1  *  *  *  		find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tmp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atime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+3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exec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rm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f {}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‘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;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55  23  *  *  0-3,6	/home/chwong/cputemp-check.sh</a:t>
            </a:r>
          </a:p>
        </p:txBody>
      </p:sp>
      <p:sp>
        <p:nvSpPr>
          <p:cNvPr id="8196" name="矩形 5"/>
          <p:cNvSpPr>
            <a:spLocks noChangeArrowheads="1"/>
          </p:cNvSpPr>
          <p:nvPr/>
        </p:nvSpPr>
        <p:spPr bwMode="auto">
          <a:xfrm>
            <a:off x="6350000" y="2286000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Times" panose="02020603050405020304" pitchFamily="18" charset="0"/>
              </a:rPr>
              <a:t>periodic</a:t>
            </a:r>
            <a:endParaRPr lang="zh-TW" altLang="en-US"/>
          </a:p>
        </p:txBody>
      </p:sp>
      <p:sp>
        <p:nvSpPr>
          <p:cNvPr id="8198" name="矩形 8"/>
          <p:cNvSpPr>
            <a:spLocks noChangeArrowheads="1"/>
          </p:cNvSpPr>
          <p:nvPr/>
        </p:nvSpPr>
        <p:spPr bwMode="auto">
          <a:xfrm>
            <a:off x="6654800" y="2590800"/>
            <a:ext cx="210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  <a:t>e.g. 1-59/2 = 1, 3, 5, 7, </a:t>
            </a:r>
            <a:b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</a:br>
            <a:r>
              <a:rPr lang="en-US" altLang="zh-TW" sz="1600">
                <a:solidFill>
                  <a:srgbClr val="FF0000"/>
                </a:solidFill>
                <a:latin typeface="Times" panose="02020603050405020304" pitchFamily="18" charset="0"/>
              </a:rPr>
              <a:t>9, …, 59</a:t>
            </a:r>
            <a:endParaRPr lang="zh-TW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CRON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> Schedule Commands (6)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Special strings to specify the time</a:t>
            </a:r>
          </a:p>
        </p:txBody>
      </p:sp>
      <p:graphicFrame>
        <p:nvGraphicFramePr>
          <p:cNvPr id="36926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963691"/>
              </p:ext>
            </p:extLst>
          </p:nvPr>
        </p:nvGraphicFramePr>
        <p:xfrm>
          <a:off x="1696879" y="1905000"/>
          <a:ext cx="5750243" cy="3995664"/>
        </p:xfrm>
        <a:graphic>
          <a:graphicData uri="http://schemas.openxmlformats.org/drawingml/2006/table">
            <a:tbl>
              <a:tblPr/>
              <a:tblGrid>
                <a:gridCol w="1708468"/>
                <a:gridCol w="2276475"/>
                <a:gridCol w="1765300"/>
              </a:tblGrid>
              <a:tr h="338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meaning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 5 fields format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@reboot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once, </a:t>
                      </a:r>
                      <a:r>
                        <a:rPr kumimoji="0" lang="en-US" altLang="zh-TW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at startup.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N/A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@yearly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year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1 1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@annually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(same as @yearly)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@monthly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month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1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@weekly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week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* * 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@daily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day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0 *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@midnight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(same as @daily)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@hourly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an hour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0 * *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every_minute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minute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*/1 * * * *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every_second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華康儷中黑(P)" pitchFamily="34" charset="-120"/>
                        </a:rPr>
                        <a:t>Run once a second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華康儷中黑(P)" pitchFamily="34" charset="-12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crontab command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(1)</a:t>
            </a: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e [-u user]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Edit the [user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s]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using editor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dirty="0" smtClean="0">
                <a:ea typeface="新細明體" panose="02020500000000000000" pitchFamily="18" charset="-120"/>
              </a:rPr>
              <a:t>l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List the content of the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ea typeface="新細明體" panose="02020500000000000000" pitchFamily="18" charset="-120"/>
              </a:rPr>
              <a:t> -r 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Remove the current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% </a:t>
            </a:r>
            <a:r>
              <a:rPr lang="en-US" altLang="zh-TW" dirty="0" err="1" smtClean="0">
                <a:solidFill>
                  <a:schemeClr val="hlink"/>
                </a:solidFill>
                <a:ea typeface="新細明體" panose="02020500000000000000" pitchFamily="18" charset="-120"/>
              </a:rPr>
              <a:t>crontab</a:t>
            </a: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i="1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filename</a:t>
            </a:r>
          </a:p>
          <a:p>
            <a:pPr lvl="1" eaLnBrk="1" hangingPunct="1"/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Install </a:t>
            </a:r>
            <a:r>
              <a:rPr lang="en-US" altLang="zh-TW" i="1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filename</a:t>
            </a:r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 as your </a:t>
            </a:r>
            <a:r>
              <a:rPr lang="en-US" altLang="zh-TW" dirty="0" err="1" smtClean="0">
                <a:solidFill>
                  <a:schemeClr val="hlink"/>
                </a:solidFill>
                <a:ea typeface="新細明體" panose="02020500000000000000" pitchFamily="18" charset="-120"/>
              </a:rPr>
              <a:t>crontab</a:t>
            </a:r>
            <a:endParaRPr lang="en-US" altLang="zh-TW" dirty="0" smtClean="0">
              <a:solidFill>
                <a:schemeClr val="hlink"/>
              </a:solidFill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crontab management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1628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To Allow or </a:t>
            </a:r>
            <a:r>
              <a:rPr lang="en-US" altLang="zh-TW" sz="2000" dirty="0" smtClean="0"/>
              <a:t>deny user from using </a:t>
            </a:r>
            <a:r>
              <a:rPr lang="en-US" altLang="zh-TW" sz="2000" dirty="0" err="1" smtClean="0"/>
              <a:t>cron</a:t>
            </a:r>
            <a:r>
              <a:rPr lang="en-US" altLang="zh-TW" sz="2000" dirty="0" smtClean="0"/>
              <a:t> daemon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By default, all users can have their own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crontab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allow file</a:t>
            </a:r>
          </a:p>
          <a:p>
            <a:pPr lvl="2" eaLnBrk="1" hangingPunct="1"/>
            <a:r>
              <a:rPr lang="en-US" altLang="zh-TW" sz="1600" u="sng" dirty="0" smtClean="0">
                <a:ea typeface="新細明體" panose="02020500000000000000" pitchFamily="18" charset="-120"/>
              </a:rPr>
              <a:t>A list of users that may use </a:t>
            </a:r>
            <a:r>
              <a:rPr lang="en-US" altLang="zh-TW" sz="1600" u="sng" dirty="0" err="1" smtClean="0">
                <a:ea typeface="新細明體" panose="02020500000000000000" pitchFamily="18" charset="-120"/>
              </a:rPr>
              <a:t>crontab</a:t>
            </a:r>
            <a:r>
              <a:rPr lang="en-US" altLang="zh-TW" sz="1600" u="sng" dirty="0" smtClean="0">
                <a:ea typeface="新細明體" panose="02020500000000000000" pitchFamily="18" charset="-120"/>
              </a:rPr>
              <a:t>, any other not in the list can not use it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deny file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Reverse meaning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log</a:t>
            </a:r>
          </a:p>
        </p:txBody>
      </p:sp>
      <p:graphicFrame>
        <p:nvGraphicFramePr>
          <p:cNvPr id="20538" name="Group 58"/>
          <p:cNvGraphicFramePr>
            <a:graphicFrameLocks noGrp="1"/>
          </p:cNvGraphicFramePr>
          <p:nvPr>
            <p:ph sz="half" idx="2"/>
          </p:nvPr>
        </p:nvGraphicFramePr>
        <p:xfrm>
          <a:off x="1600200" y="4114800"/>
          <a:ext cx="6019800" cy="1676400"/>
        </p:xfrm>
        <a:graphic>
          <a:graphicData uri="http://schemas.openxmlformats.org/drawingml/2006/table">
            <a:tbl>
              <a:tblPr/>
              <a:tblGrid>
                <a:gridCol w="1308100"/>
                <a:gridCol w="3263900"/>
                <a:gridCol w="1447800"/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or deny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/var/cron/{allow,deny}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By syslogd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Red Hat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/var/log/cron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/etc/cron.d/cron.{allow,deny}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/var/cron/log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/var/spool/cron/cron.{allow,deny}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By syslogd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564</TotalTime>
  <Words>1052</Words>
  <Application>Microsoft Office PowerPoint</Application>
  <PresentationFormat>如螢幕大小 (4:3)</PresentationFormat>
  <Paragraphs>250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8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</vt:lpstr>
      <vt:lpstr>Times New Roman</vt:lpstr>
      <vt:lpstr>Verdana</vt:lpstr>
      <vt:lpstr>Wingdings</vt:lpstr>
      <vt:lpstr>Computer Center</vt:lpstr>
      <vt:lpstr>Periodic Processes</vt:lpstr>
      <vt:lpstr>CRON – Schedule Commands (1)</vt:lpstr>
      <vt:lpstr>CRON – Schedule Commands (2)</vt:lpstr>
      <vt:lpstr>CRON – Schedule Commands (3)</vt:lpstr>
      <vt:lpstr>CRON – Schedule Commands (4)</vt:lpstr>
      <vt:lpstr>CRON – Schedule Commands (5)</vt:lpstr>
      <vt:lpstr>CRON – Schedule Commands (6)</vt:lpstr>
      <vt:lpstr>crontab command </vt:lpstr>
      <vt:lpstr>crontab management</vt:lpstr>
      <vt:lpstr>System crontab: /etc/crontab</vt:lpstr>
      <vt:lpstr>periodic utility (1)</vt:lpstr>
      <vt:lpstr>periodic utility (2)</vt:lpstr>
      <vt:lpstr>periodic utility (3)</vt:lpstr>
      <vt:lpstr>at command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Periodic Processes</dc:title>
  <dc:creator>Tse-Han Wang</dc:creator>
  <cp:lastModifiedBy>Tse-Han Wang</cp:lastModifiedBy>
  <cp:revision>217</cp:revision>
  <cp:lastPrinted>2010-10-26T09:21:40Z</cp:lastPrinted>
  <dcterms:created xsi:type="dcterms:W3CDTF">1601-01-01T00:00:00Z</dcterms:created>
  <dcterms:modified xsi:type="dcterms:W3CDTF">2018-10-25T07:07:55Z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