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4" r:id="rId13"/>
    <p:sldId id="31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1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178" autoAdjust="0"/>
  </p:normalViewPr>
  <p:slideViewPr>
    <p:cSldViewPr snapToGrid="0">
      <p:cViewPr>
        <p:scale>
          <a:sx n="85" d="100"/>
          <a:sy n="85" d="100"/>
        </p:scale>
        <p:origin x="12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12304-ED30-4E03-8B04-79B981EA1809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1A90-D99B-4A95-88CD-FBBC290EB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0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循序使用硬碟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1 / 1</a:t>
            </a:r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59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 </a:t>
            </a:r>
            <a:r>
              <a:rPr lang="en-US" altLang="zh-TW" dirty="0" smtClean="0"/>
              <a:t>RAID 1 </a:t>
            </a:r>
            <a:r>
              <a:rPr lang="zh-TW" altLang="en-US" dirty="0" smtClean="0"/>
              <a:t>的基礎上建立 </a:t>
            </a:r>
            <a:r>
              <a:rPr lang="en-US" altLang="zh-TW" dirty="0" smtClean="0"/>
              <a:t>RAID</a:t>
            </a:r>
            <a:r>
              <a:rPr lang="en-US" altLang="zh-TW" baseline="0" dirty="0" smtClean="0"/>
              <a:t> 0</a:t>
            </a:r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/ 2</a:t>
            </a:r>
            <a:endParaRPr lang="en-US" altLang="zh-TW" dirty="0" smtClean="0"/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(N / 2) /</a:t>
            </a:r>
            <a:r>
              <a:rPr lang="en-US" altLang="zh-TW" baseline="0" dirty="0" smtClean="0"/>
              <a:t> (N / 2)</a:t>
            </a:r>
            <a:endParaRPr lang="en-US" altLang="zh-TW" dirty="0" smtClean="0"/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– 1 / per RAID 1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06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32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22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551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58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34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594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altLang="en-US" dirty="0" smtClean="0"/>
              <a:t>大小</a:t>
            </a:r>
            <a:endParaRPr lang="en-US" altLang="zh-TW" dirty="0" smtClean="0"/>
          </a:p>
          <a:p>
            <a:pPr>
              <a:spcBef>
                <a:spcPts val="0"/>
              </a:spcBef>
              <a:buNone/>
            </a:pPr>
            <a:r>
              <a:rPr lang="zh-TW" altLang="en-US" dirty="0" smtClean="0"/>
              <a:t>使用率</a:t>
            </a:r>
            <a:endParaRPr lang="en-US" altLang="zh-TW" dirty="0" smtClean="0"/>
          </a:p>
          <a:p>
            <a:pPr>
              <a:spcBef>
                <a:spcPts val="0"/>
              </a:spcBef>
              <a:buNone/>
            </a:pPr>
            <a:r>
              <a:rPr lang="zh-TW" altLang="en-US" dirty="0" smtClean="0"/>
              <a:t>掛載點 </a:t>
            </a:r>
            <a:r>
              <a:rPr lang="en-US" altLang="zh-TW" dirty="0" smtClean="0"/>
              <a:t>root</a:t>
            </a:r>
          </a:p>
          <a:p>
            <a:pPr>
              <a:spcBef>
                <a:spcPts val="0"/>
              </a:spcBef>
              <a:buNone/>
            </a:pPr>
            <a:r>
              <a:rPr lang="zh-TW" altLang="en-US" dirty="0" smtClean="0"/>
              <a:t>狀態</a:t>
            </a:r>
            <a:endParaRPr lang="en-US" altLang="zh-TW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default bootable dataset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Auto `replace`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698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63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4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分散資料至不同硬碟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/ N</a:t>
            </a:r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19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508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3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602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filesystem</a:t>
            </a:r>
            <a:r>
              <a:rPr lang="en-US" dirty="0" smtClean="0"/>
              <a:t>, volume, or snapshot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271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549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932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153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63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056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4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分散資料至不同硬碟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/ N</a:t>
            </a:r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0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87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804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732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73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21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277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585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560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143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805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04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完全拷貝資料至所有硬碟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/ 1</a:t>
            </a:r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- 1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851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954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51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7418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786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982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51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22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626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6175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89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完全拷貝資料至所有硬碟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/ 1</a:t>
            </a:r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- 1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404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93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分散資料及校驗碼至所有硬碟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- 1</a:t>
            </a:r>
            <a:endParaRPr lang="en-US" altLang="zh-TW" dirty="0" smtClean="0"/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- 1 /</a:t>
            </a:r>
            <a:r>
              <a:rPr lang="en-US" altLang="zh-TW" baseline="0" dirty="0" smtClean="0"/>
              <a:t> N - 1</a:t>
            </a:r>
            <a:endParaRPr lang="en-US" altLang="zh-TW" dirty="0" smtClean="0"/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1</a:t>
            </a: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69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分散資料及校驗碼至所有硬碟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- 1</a:t>
            </a:r>
            <a:endParaRPr lang="en-US" altLang="zh-TW" dirty="0" smtClean="0"/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- 1 /</a:t>
            </a:r>
            <a:r>
              <a:rPr lang="en-US" altLang="zh-TW" baseline="0" dirty="0" smtClean="0"/>
              <a:t> N - 1</a:t>
            </a:r>
            <a:endParaRPr lang="en-US" altLang="zh-TW" dirty="0" smtClean="0"/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1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66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分散資料及兩種校驗碼至所有硬碟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- 2</a:t>
            </a:r>
            <a:endParaRPr lang="en-US" altLang="zh-TW" dirty="0" smtClean="0"/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- 2 /</a:t>
            </a:r>
            <a:r>
              <a:rPr lang="en-US" altLang="zh-TW" baseline="0" dirty="0" smtClean="0"/>
              <a:t> N - 2</a:t>
            </a:r>
            <a:endParaRPr lang="en-US" altLang="zh-TW" dirty="0" smtClean="0"/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2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31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分散資料及兩種校驗碼至所有硬碟</a:t>
            </a:r>
            <a:endParaRPr lang="en-US" altLang="zh-TW" dirty="0" smtClean="0"/>
          </a:p>
          <a:p>
            <a:r>
              <a:rPr lang="zh-TW" altLang="en-US" dirty="0" smtClean="0"/>
              <a:t>空間：</a:t>
            </a:r>
            <a:r>
              <a:rPr lang="en-US" altLang="zh-TW" dirty="0" smtClean="0"/>
              <a:t>N</a:t>
            </a:r>
            <a:r>
              <a:rPr lang="en-US" altLang="zh-TW" baseline="0" dirty="0" smtClean="0"/>
              <a:t> - 2</a:t>
            </a:r>
            <a:endParaRPr lang="en-US" altLang="zh-TW" dirty="0" smtClean="0"/>
          </a:p>
          <a:p>
            <a:r>
              <a:rPr lang="zh-TW" altLang="en-US" dirty="0" smtClean="0"/>
              <a:t>速度：</a:t>
            </a:r>
            <a:r>
              <a:rPr lang="en-US" altLang="zh-TW" dirty="0" smtClean="0"/>
              <a:t>N - 2 /</a:t>
            </a:r>
            <a:r>
              <a:rPr lang="en-US" altLang="zh-TW" baseline="0" dirty="0" smtClean="0"/>
              <a:t> N - 2</a:t>
            </a:r>
            <a:endParaRPr lang="en-US" altLang="zh-TW" dirty="0" smtClean="0"/>
          </a:p>
          <a:p>
            <a:r>
              <a:rPr lang="zh-TW" altLang="en-US" dirty="0" smtClean="0"/>
              <a:t>容錯：</a:t>
            </a:r>
            <a:r>
              <a:rPr lang="en-US" altLang="zh-TW" dirty="0" smtClean="0"/>
              <a:t>2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8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65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0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3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61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429184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3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0419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63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2658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50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43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1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697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5854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63E32057-A15D-4239-B76B-FC7A9A8415D7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007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zh-tw/RAI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c-usa.com/wp-content/themes/icc_solutions/images/raid-calculator/raid-50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c-usa.com/wp-content/themes/icc_solutions/images/raid-calculator/raid-6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uddletech.com/blog/pivot/entry.php?id=101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zh-tw/RAID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usam.de/?p=70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ZFS</a:t>
            </a:r>
            <a:br>
              <a:rPr lang="en-US" altLang="zh-TW" dirty="0"/>
            </a:br>
            <a:r>
              <a:rPr lang="en-US" altLang="zh-TW" dirty="0"/>
              <a:t>The Last Word in Filesystem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smtClean="0"/>
              <a:t>tzute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71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5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zh.wikipedia.org/zh-tw/RAID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96" y="1403350"/>
            <a:ext cx="5946404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Slower </a:t>
            </a:r>
            <a:r>
              <a:rPr lang="en-US" altLang="zh-TW" dirty="0" smtClean="0"/>
              <a:t>than RAID </a:t>
            </a:r>
            <a:r>
              <a:rPr lang="en-US" altLang="zh-TW" dirty="0"/>
              <a:t>0 / </a:t>
            </a:r>
            <a:r>
              <a:rPr lang="en-US" altLang="zh-TW" dirty="0" smtClean="0"/>
              <a:t>RAID </a:t>
            </a:r>
            <a:r>
              <a:rPr lang="en-US" altLang="zh-TW" dirty="0"/>
              <a:t>1</a:t>
            </a:r>
          </a:p>
          <a:p>
            <a:r>
              <a:rPr lang="en-US" altLang="zh-TW" dirty="0"/>
              <a:t>Higher </a:t>
            </a:r>
            <a:r>
              <a:rPr lang="en-US" altLang="zh-TW" dirty="0" smtClean="0"/>
              <a:t>CPU </a:t>
            </a:r>
            <a:r>
              <a:rPr lang="en-US" altLang="zh-TW" dirty="0" smtClean="0"/>
              <a:t>usage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82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zh.wikipedia.org/zh-tw/RAID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1" y="1403350"/>
            <a:ext cx="6888854" cy="40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Slower </a:t>
            </a:r>
            <a:r>
              <a:rPr lang="en-US" altLang="zh-TW" dirty="0" smtClean="0"/>
              <a:t>than RAID 5</a:t>
            </a:r>
            <a:endParaRPr lang="en-US" altLang="zh-TW" dirty="0"/>
          </a:p>
          <a:p>
            <a:r>
              <a:rPr lang="en-US" altLang="zh-TW" dirty="0" smtClean="0"/>
              <a:t>Use two different correcting algorithm</a:t>
            </a:r>
          </a:p>
          <a:p>
            <a:r>
              <a:rPr lang="en-US" altLang="zh-TW" dirty="0" smtClean="0"/>
              <a:t>Usually implemented via hardware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</a:t>
            </a:r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RAID </a:t>
            </a:r>
            <a:r>
              <a:rPr lang="en-US" altLang="zh-TW" dirty="0" smtClean="0"/>
              <a:t>1+0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23" y="1403350"/>
            <a:ext cx="4431754" cy="44317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zh.wikipedia.org/zh-tw/RAID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45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50?</a:t>
            </a:r>
            <a:endParaRPr lang="zh-TW" altLang="en-US" dirty="0"/>
          </a:p>
        </p:txBody>
      </p:sp>
      <p:pic>
        <p:nvPicPr>
          <p:cNvPr id="4" name="Shape 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541" y="2360934"/>
            <a:ext cx="7392919" cy="21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17488" y="6488668"/>
            <a:ext cx="790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hlinkClick r:id="rId3"/>
              </a:rPr>
              <a:t>https://www.icc-usa.com/wp-content/themes/icc_solutions/images/raid-calculator/raid-50.png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7573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60?</a:t>
            </a:r>
            <a:endParaRPr lang="zh-TW" altLang="en-US" dirty="0"/>
          </a:p>
        </p:txBody>
      </p:sp>
      <p:pic>
        <p:nvPicPr>
          <p:cNvPr id="4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0910" y="2531133"/>
            <a:ext cx="6582180" cy="183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17488" y="6488668"/>
            <a:ext cx="790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hlinkClick r:id="rId3"/>
              </a:rPr>
              <a:t>https://www.icc-usa.com/wp-content/themes/icc_solutions/images/raid-calculator/raid-60.png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16807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Here comes ZFS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9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ZFS?</a:t>
            </a:r>
            <a:endParaRPr lang="zh-TW" altLang="en-US" dirty="0"/>
          </a:p>
        </p:txBody>
      </p: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dirty="0"/>
              <a:t>Easy adminstration</a:t>
            </a:r>
          </a:p>
          <a:p>
            <a:r>
              <a:rPr lang="en-US" altLang="zh-TW" dirty="0"/>
              <a:t>Highly scalable (128 bit)</a:t>
            </a:r>
          </a:p>
          <a:p>
            <a:r>
              <a:rPr lang="en-US" altLang="zh-TW" dirty="0"/>
              <a:t>Transactional Copy-on-Write</a:t>
            </a:r>
          </a:p>
          <a:p>
            <a:r>
              <a:rPr lang="en-US" altLang="zh-TW" dirty="0"/>
              <a:t>Fully checksummed</a:t>
            </a:r>
          </a:p>
          <a:p>
            <a:r>
              <a:rPr lang="en-US" altLang="zh-TW" dirty="0"/>
              <a:t>Revolutionary and modern</a:t>
            </a:r>
          </a:p>
          <a:p>
            <a:r>
              <a:rPr lang="en-US" altLang="zh-TW" dirty="0"/>
              <a:t>SSD and Memory friendly</a:t>
            </a:r>
          </a:p>
        </p:txBody>
      </p:sp>
    </p:spTree>
    <p:extLst>
      <p:ext uri="{BB962C8B-B14F-4D97-AF65-F5344CB8AC3E}">
        <p14:creationId xmlns:p14="http://schemas.microsoft.com/office/powerpoint/2010/main" val="26372433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Pools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is not just filesystem</a:t>
            </a:r>
          </a:p>
          <a:p>
            <a:r>
              <a:rPr lang="en-US" altLang="zh-TW" dirty="0"/>
              <a:t>ZFS = filesystem + </a:t>
            </a:r>
            <a:r>
              <a:rPr lang="en-US" altLang="zh-TW" dirty="0" smtClean="0"/>
              <a:t>volume </a:t>
            </a:r>
            <a:r>
              <a:rPr lang="en-US" altLang="zh-TW" dirty="0"/>
              <a:t>manager</a:t>
            </a:r>
          </a:p>
          <a:p>
            <a:endParaRPr lang="en-US" altLang="zh-TW" dirty="0"/>
          </a:p>
          <a:p>
            <a:r>
              <a:rPr lang="en-US" altLang="zh-TW" dirty="0"/>
              <a:t>Work out of the box</a:t>
            </a:r>
          </a:p>
          <a:p>
            <a:r>
              <a:rPr lang="en-US" altLang="zh-TW" dirty="0" err="1"/>
              <a:t>Zuper</a:t>
            </a:r>
            <a:r>
              <a:rPr lang="en-US" altLang="zh-TW" dirty="0"/>
              <a:t> </a:t>
            </a:r>
            <a:r>
              <a:rPr lang="en-US" altLang="zh-TW" dirty="0" err="1"/>
              <a:t>zimple</a:t>
            </a:r>
            <a:r>
              <a:rPr lang="en-US" altLang="zh-TW" dirty="0"/>
              <a:t> to create</a:t>
            </a:r>
          </a:p>
          <a:p>
            <a:r>
              <a:rPr lang="en-US" altLang="zh-TW" dirty="0"/>
              <a:t>Controlled with single command</a:t>
            </a:r>
          </a:p>
          <a:p>
            <a:pPr lvl="1"/>
            <a:r>
              <a:rPr lang="en-US" altLang="zh-TW" dirty="0" err="1"/>
              <a:t>zpool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733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RAID?</a:t>
            </a:r>
            <a:endParaRPr lang="zh-TW" altLang="en-US" dirty="0"/>
          </a:p>
        </p:txBody>
      </p:sp>
      <p:pic>
        <p:nvPicPr>
          <p:cNvPr id="4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34515" y="1403350"/>
            <a:ext cx="4074971" cy="3725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Pools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Pool is create from </a:t>
            </a:r>
            <a:r>
              <a:rPr lang="en-US" altLang="zh-TW" dirty="0" err="1"/>
              <a:t>vdevs</a:t>
            </a:r>
            <a:r>
              <a:rPr lang="en-US" altLang="zh-TW" dirty="0"/>
              <a:t> (Virtual Devices)</a:t>
            </a:r>
          </a:p>
          <a:p>
            <a:r>
              <a:rPr lang="en-US" altLang="zh-TW" dirty="0"/>
              <a:t>What is </a:t>
            </a:r>
            <a:r>
              <a:rPr lang="en-US" altLang="zh-TW" dirty="0" err="1"/>
              <a:t>vdevs</a:t>
            </a:r>
            <a:r>
              <a:rPr lang="en-US" altLang="zh-TW" dirty="0"/>
              <a:t>?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disk</a:t>
            </a:r>
            <a:r>
              <a:rPr lang="en-US" altLang="zh-TW" dirty="0"/>
              <a:t>: A real disk (</a:t>
            </a:r>
            <a:r>
              <a:rPr lang="en-US" altLang="zh-TW" dirty="0" err="1"/>
              <a:t>sda</a:t>
            </a:r>
            <a:r>
              <a:rPr lang="en-US" altLang="zh-TW" dirty="0"/>
              <a:t>)</a:t>
            </a:r>
          </a:p>
          <a:p>
            <a:r>
              <a:rPr lang="en-US" altLang="zh-TW" b="1" dirty="0"/>
              <a:t>file</a:t>
            </a:r>
            <a:r>
              <a:rPr lang="en-US" altLang="zh-TW" dirty="0"/>
              <a:t>: A </a:t>
            </a:r>
            <a:r>
              <a:rPr lang="en-US" altLang="zh-TW" dirty="0" smtClean="0"/>
              <a:t>file</a:t>
            </a:r>
            <a:endParaRPr lang="en-US" altLang="zh-TW" dirty="0"/>
          </a:p>
          <a:p>
            <a:r>
              <a:rPr lang="en-US" altLang="zh-TW" b="1" dirty="0"/>
              <a:t>mirror</a:t>
            </a:r>
            <a:r>
              <a:rPr lang="en-US" altLang="zh-TW" dirty="0"/>
              <a:t>: Two or more disks mirrored together </a:t>
            </a:r>
          </a:p>
          <a:p>
            <a:r>
              <a:rPr lang="en-US" altLang="zh-TW" b="1" dirty="0" smtClean="0"/>
              <a:t>raidz1/2</a:t>
            </a:r>
            <a:r>
              <a:rPr lang="en-US" altLang="zh-TW" dirty="0" smtClean="0"/>
              <a:t>: </a:t>
            </a:r>
            <a:r>
              <a:rPr lang="en-US" altLang="zh-TW" dirty="0"/>
              <a:t>Three or more disks in RAID5/6</a:t>
            </a:r>
            <a:r>
              <a:rPr lang="en-US" altLang="zh-TW" dirty="0" smtClean="0"/>
              <a:t>*</a:t>
            </a:r>
            <a:endParaRPr lang="en-US" altLang="zh-TW" dirty="0"/>
          </a:p>
          <a:p>
            <a:r>
              <a:rPr lang="en-US" altLang="zh-TW" b="1" dirty="0"/>
              <a:t>spare</a:t>
            </a:r>
            <a:r>
              <a:rPr lang="en-US" altLang="zh-TW" dirty="0"/>
              <a:t>: A spare drive </a:t>
            </a:r>
          </a:p>
          <a:p>
            <a:r>
              <a:rPr lang="en-US" altLang="zh-TW" b="1" dirty="0"/>
              <a:t>log</a:t>
            </a:r>
            <a:r>
              <a:rPr lang="en-US" altLang="zh-TW" dirty="0"/>
              <a:t>: A write log device (ZIL SLOG; typically SSD) </a:t>
            </a:r>
          </a:p>
          <a:p>
            <a:r>
              <a:rPr lang="en-US" altLang="zh-TW" b="1" dirty="0"/>
              <a:t>cache</a:t>
            </a:r>
            <a:r>
              <a:rPr lang="en-US" altLang="zh-TW" dirty="0"/>
              <a:t>: A read cache device (L2ARC; typically SSD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308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in ZFS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/>
              <a:t>Dynamic</a:t>
            </a:r>
            <a:r>
              <a:rPr lang="en-US" altLang="zh-TW" b="1" dirty="0"/>
              <a:t> Stripe</a:t>
            </a:r>
            <a:r>
              <a:rPr lang="en-US" altLang="zh-TW" dirty="0"/>
              <a:t>: Intelligent </a:t>
            </a:r>
            <a:r>
              <a:rPr lang="en-US" altLang="zh-TW" dirty="0" smtClean="0"/>
              <a:t>RAID 0</a:t>
            </a:r>
            <a:endParaRPr lang="en-US" altLang="zh-TW" dirty="0"/>
          </a:p>
          <a:p>
            <a:r>
              <a:rPr lang="en-US" altLang="zh-TW" b="1" dirty="0"/>
              <a:t>Mirror</a:t>
            </a:r>
            <a:r>
              <a:rPr lang="en-US" altLang="zh-TW" dirty="0"/>
              <a:t>: RAID 1</a:t>
            </a:r>
          </a:p>
          <a:p>
            <a:r>
              <a:rPr lang="en-US" altLang="zh-TW" b="1" dirty="0"/>
              <a:t>Raidz1</a:t>
            </a:r>
            <a:r>
              <a:rPr lang="en-US" altLang="zh-TW" dirty="0"/>
              <a:t>: Improved from RAID5 (parity)</a:t>
            </a:r>
          </a:p>
          <a:p>
            <a:r>
              <a:rPr lang="en-US" altLang="zh-TW" b="1" dirty="0"/>
              <a:t>Raidz2</a:t>
            </a:r>
            <a:r>
              <a:rPr lang="en-US" altLang="zh-TW" dirty="0"/>
              <a:t>: Improved from RAID6 (double parity)</a:t>
            </a:r>
          </a:p>
          <a:p>
            <a:r>
              <a:rPr lang="en-US" altLang="zh-TW" b="1" dirty="0"/>
              <a:t>Raidz3</a:t>
            </a:r>
            <a:r>
              <a:rPr lang="en-US" altLang="zh-TW" dirty="0"/>
              <a:t>: triple parity</a:t>
            </a:r>
          </a:p>
          <a:p>
            <a:r>
              <a:rPr lang="en-US" altLang="zh-TW" dirty="0"/>
              <a:t>Combined as dynamic </a:t>
            </a:r>
            <a:r>
              <a:rPr lang="en-US" altLang="zh-TW" dirty="0" smtClean="0"/>
              <a:t>stripe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47062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Create a simple </a:t>
            </a:r>
            <a:r>
              <a:rPr lang="en-US" altLang="zh-TW" dirty="0" err="1"/>
              <a:t>zpool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create </a:t>
            </a:r>
            <a:r>
              <a:rPr lang="en-US" altLang="zh-TW" dirty="0" err="1"/>
              <a:t>mypool</a:t>
            </a:r>
            <a:r>
              <a:rPr lang="en-US" altLang="zh-TW" dirty="0"/>
              <a:t> /dev/</a:t>
            </a:r>
            <a:r>
              <a:rPr lang="en-US" altLang="zh-TW" dirty="0" err="1"/>
              <a:t>sda</a:t>
            </a:r>
            <a:r>
              <a:rPr lang="en-US" altLang="zh-TW" dirty="0"/>
              <a:t> /</a:t>
            </a:r>
            <a:r>
              <a:rPr lang="en-US" altLang="zh-TW" dirty="0" smtClean="0"/>
              <a:t>dev/</a:t>
            </a:r>
            <a:r>
              <a:rPr lang="en-US" altLang="zh-TW" dirty="0" err="1" smtClean="0"/>
              <a:t>sdb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/>
              <a:t>zpool</a:t>
            </a:r>
            <a:r>
              <a:rPr lang="en-US" altLang="zh-TW" dirty="0"/>
              <a:t> create </a:t>
            </a:r>
            <a:r>
              <a:rPr lang="en-US" altLang="zh-TW" dirty="0" err="1"/>
              <a:t>mypool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mirror /dev/</a:t>
            </a:r>
            <a:r>
              <a:rPr lang="en-US" altLang="zh-TW" dirty="0" err="1"/>
              <a:t>sda</a:t>
            </a:r>
            <a:r>
              <a:rPr lang="en-US" altLang="zh-TW" dirty="0"/>
              <a:t> /dev/</a:t>
            </a:r>
            <a:r>
              <a:rPr lang="en-US" altLang="zh-TW" dirty="0" err="1"/>
              <a:t>sdb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mirror /dev/</a:t>
            </a:r>
            <a:r>
              <a:rPr lang="en-US" altLang="zh-TW" dirty="0" err="1"/>
              <a:t>sdc</a:t>
            </a:r>
            <a:r>
              <a:rPr lang="en-US" altLang="zh-TW" dirty="0"/>
              <a:t> /dev/</a:t>
            </a:r>
            <a:r>
              <a:rPr lang="en-US" altLang="zh-TW" dirty="0" err="1"/>
              <a:t>sdd</a:t>
            </a:r>
            <a:endParaRPr lang="en-US" altLang="zh-TW" dirty="0"/>
          </a:p>
          <a:p>
            <a:r>
              <a:rPr lang="en-US" altLang="zh-TW" dirty="0" smtClean="0"/>
              <a:t>What </a:t>
            </a:r>
            <a:r>
              <a:rPr lang="en-US" altLang="zh-TW" dirty="0"/>
              <a:t>is this?</a:t>
            </a:r>
          </a:p>
          <a:p>
            <a:endParaRPr lang="zh-TW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4806" y="2082628"/>
            <a:ext cx="2589170" cy="9233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Dynamic Stripe (RAID 0)</a:t>
            </a:r>
          </a:p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|- /dev/sda</a:t>
            </a:r>
          </a:p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|- /dev/sdb</a:t>
            </a:r>
          </a:p>
        </p:txBody>
      </p:sp>
    </p:spTree>
    <p:extLst>
      <p:ext uri="{BB962C8B-B14F-4D97-AF65-F5344CB8AC3E}">
        <p14:creationId xmlns:p14="http://schemas.microsoft.com/office/powerpoint/2010/main" val="40948910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WT* is this</a:t>
            </a:r>
            <a:endParaRPr lang="zh-TW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8013" y="2413338"/>
            <a:ext cx="6227026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zpool create mypool </a:t>
            </a:r>
          </a:p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</a:t>
            </a:r>
            <a:r>
              <a:rPr lang="nl-NL" altLang="zh-TW" dirty="0" smtClean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mirror </a:t>
            </a:r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/dev/sda /dev/sdb </a:t>
            </a:r>
          </a:p>
          <a:p>
            <a:r>
              <a:rPr lang="nl-NL" altLang="zh-TW" dirty="0" smtClean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mirror </a:t>
            </a:r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/dev/sdc /dev/sdd</a:t>
            </a:r>
          </a:p>
          <a:p>
            <a:r>
              <a:rPr lang="nl-NL" altLang="zh-TW" dirty="0" smtClean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	raidz </a:t>
            </a:r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/dev/sde /dev/sdf /dev/sdg </a:t>
            </a:r>
          </a:p>
          <a:p>
            <a:r>
              <a:rPr lang="nl-NL" altLang="zh-TW" dirty="0" smtClean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		log </a:t>
            </a:r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mirror /dev/sdh /dev/sdi</a:t>
            </a:r>
          </a:p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   </a:t>
            </a:r>
            <a:r>
              <a:rPr lang="nl-NL" altLang="zh-TW" dirty="0" smtClean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			cache </a:t>
            </a:r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/dev/sdj /dev/sdk</a:t>
            </a:r>
          </a:p>
          <a:p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      </a:t>
            </a:r>
            <a:r>
              <a:rPr lang="nl-NL" altLang="zh-TW" dirty="0" smtClean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				 </a:t>
            </a:r>
            <a:r>
              <a:rPr lang="nl-NL" altLang="zh-TW" dirty="0">
                <a:solidFill>
                  <a:schemeClr val="bg1"/>
                </a:solidFill>
                <a:latin typeface="+mn-lt"/>
                <a:ea typeface="細明體" panose="02020509000000000000" pitchFamily="49" charset="-120"/>
              </a:rPr>
              <a:t>spare /dev/sdl /dev/sdm</a:t>
            </a:r>
          </a:p>
        </p:txBody>
      </p:sp>
    </p:spTree>
    <p:extLst>
      <p:ext uri="{BB962C8B-B14F-4D97-AF65-F5344CB8AC3E}">
        <p14:creationId xmlns:p14="http://schemas.microsoft.com/office/powerpoint/2010/main" val="18237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sz="1600" b="1" dirty="0"/>
              <a:t>zpool list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list all the zpool</a:t>
            </a:r>
          </a:p>
          <a:p>
            <a:pPr>
              <a:buNone/>
            </a:pPr>
            <a:r>
              <a:rPr lang="en-US" altLang="zh-TW" sz="1600" b="1" dirty="0"/>
              <a:t>zpool status [pool name]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show status of zpool</a:t>
            </a:r>
          </a:p>
          <a:p>
            <a:pPr>
              <a:buNone/>
            </a:pPr>
            <a:r>
              <a:rPr lang="en-US" altLang="zh-TW" sz="1600" b="1" dirty="0"/>
              <a:t>zpool export/import [pool name]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export or import given pool</a:t>
            </a:r>
          </a:p>
          <a:p>
            <a:pPr>
              <a:buNone/>
            </a:pPr>
            <a:r>
              <a:rPr lang="en-US" altLang="zh-TW" sz="1600" b="1" dirty="0"/>
              <a:t>zpool set/get &lt;properties/all&gt;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set or show zpool properties</a:t>
            </a:r>
          </a:p>
          <a:p>
            <a:pPr>
              <a:buNone/>
            </a:pPr>
            <a:r>
              <a:rPr lang="en-US" altLang="zh-TW" sz="1600" b="1" dirty="0"/>
              <a:t>zpool online/offline &lt;pool name&gt; &lt;vdev&gt;</a:t>
            </a:r>
          </a:p>
          <a:p>
            <a:pPr>
              <a:buNone/>
            </a:pPr>
            <a:r>
              <a:rPr lang="zh-TW" altLang="en-US" sz="1600" dirty="0"/>
              <a:t>	</a:t>
            </a:r>
            <a:r>
              <a:rPr lang="en-US" altLang="zh-TW" sz="1600" dirty="0"/>
              <a:t>set an device in zpool to online/offline state</a:t>
            </a:r>
          </a:p>
          <a:p>
            <a:pPr>
              <a:buNone/>
            </a:pPr>
            <a:r>
              <a:rPr lang="en-US" altLang="zh-TW" sz="1600" b="1" dirty="0"/>
              <a:t>zpool attach/detach &lt;pool name&gt; &lt;device&gt; &lt;new device&gt;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attach a new device to an zpool/detach a device from zpool</a:t>
            </a:r>
          </a:p>
          <a:p>
            <a:pPr>
              <a:buNone/>
            </a:pPr>
            <a:r>
              <a:rPr lang="en-US" altLang="zh-TW" sz="1600" b="1" dirty="0"/>
              <a:t>zpool replace &lt;pool name&gt; &lt;old device&gt; &lt;new device&gt;</a:t>
            </a:r>
          </a:p>
          <a:p>
            <a:pPr>
              <a:buNone/>
            </a:pPr>
            <a:r>
              <a:rPr lang="zh-TW" altLang="en-US" sz="1600" dirty="0"/>
              <a:t>	</a:t>
            </a:r>
            <a:r>
              <a:rPr lang="en-US" altLang="zh-TW" sz="1600" dirty="0"/>
              <a:t>replace old device with new device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876800" y="1447800"/>
            <a:ext cx="4561499" cy="15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sz="1600" b="1" dirty="0"/>
              <a:t>zpool scrub</a:t>
            </a:r>
          </a:p>
          <a:p>
            <a:r>
              <a:rPr lang="zh-TW" altLang="en-US" sz="1600" b="1" dirty="0"/>
              <a:t>	</a:t>
            </a:r>
            <a:r>
              <a:rPr lang="en-US" altLang="zh-TW" sz="1600" dirty="0" smtClean="0"/>
              <a:t>try </a:t>
            </a:r>
            <a:r>
              <a:rPr lang="en-US" altLang="zh-TW" sz="1600" dirty="0"/>
              <a:t>to discover silent error or hardware failure</a:t>
            </a:r>
          </a:p>
          <a:p>
            <a:r>
              <a:rPr lang="en-US" altLang="zh-TW" sz="1600" b="1" dirty="0"/>
              <a:t>zpool history [pool name]</a:t>
            </a:r>
          </a:p>
          <a:p>
            <a:r>
              <a:rPr lang="zh-TW" altLang="en-US" sz="1600" b="1" dirty="0"/>
              <a:t>	</a:t>
            </a:r>
            <a:r>
              <a:rPr lang="en-US" altLang="zh-TW" sz="1600" dirty="0"/>
              <a:t>show all the history of zpool</a:t>
            </a:r>
          </a:p>
          <a:p>
            <a:r>
              <a:rPr lang="en-US" altLang="zh-TW" sz="1600" b="1" dirty="0"/>
              <a:t>zpool add &lt;pool name&gt; &lt;vdev&gt;</a:t>
            </a:r>
          </a:p>
          <a:p>
            <a:r>
              <a:rPr lang="zh-TW" altLang="en-US" sz="1600" dirty="0"/>
              <a:t>	</a:t>
            </a:r>
            <a:r>
              <a:rPr lang="en-US" altLang="zh-TW" sz="1600" dirty="0"/>
              <a:t>add additional capacity into pool</a:t>
            </a:r>
          </a:p>
          <a:p>
            <a:r>
              <a:rPr lang="en-US" altLang="zh-TW" sz="1600" b="1" dirty="0"/>
              <a:t>zpool create/destroy</a:t>
            </a:r>
          </a:p>
          <a:p>
            <a:r>
              <a:rPr lang="zh-TW" altLang="en-US" sz="1600" dirty="0"/>
              <a:t>	</a:t>
            </a:r>
            <a:r>
              <a:rPr lang="en-US" altLang="zh-TW" sz="1600" dirty="0"/>
              <a:t>create/destory zpool</a:t>
            </a:r>
          </a:p>
          <a:p>
            <a:endParaRPr sz="1600" dirty="0"/>
          </a:p>
          <a:p>
            <a:r>
              <a:rPr lang="zh-TW" altLang="en-US" sz="1600" dirty="0"/>
              <a:t>	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command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1757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sz="3200" dirty="0"/>
              <a:t>Each pool has customizable properties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NAME   PROPERTY                       VALUE                          SOURCE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size                           460G       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capacity                       4%         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altroot                        - 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health                         ONLINE     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guid                           13063928643765267585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version                        - 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bootfs                         zroot/ROOT/default             local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delegation                     on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autoreplace                    off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cachefile                      - 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failmode                       wait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listsnapshots                  off                            default</a:t>
            </a:r>
          </a:p>
          <a:p>
            <a:pPr>
              <a:buClr>
                <a:schemeClr val="dk1"/>
              </a:buClr>
              <a:buNone/>
            </a:pPr>
            <a:endParaRPr sz="1400" dirty="0"/>
          </a:p>
          <a:p>
            <a:pPr>
              <a:buNone/>
            </a:pPr>
            <a:endParaRPr sz="1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properties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2298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Sizing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</a:t>
            </a:r>
            <a:r>
              <a:rPr lang="en-US" altLang="zh-TW" dirty="0" smtClean="0"/>
              <a:t>reserve </a:t>
            </a:r>
            <a:r>
              <a:rPr lang="en-US" altLang="zh-TW" dirty="0"/>
              <a:t>1/64 of pool capacity for safe-guard to protect </a:t>
            </a:r>
            <a:r>
              <a:rPr lang="en-US" altLang="zh-TW" dirty="0" err="1"/>
              <a:t>CoW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RAIDZ1 </a:t>
            </a:r>
            <a:r>
              <a:rPr lang="en-US" altLang="zh-TW" dirty="0"/>
              <a:t>Space = Total Drive Capacity -1 Drive</a:t>
            </a:r>
          </a:p>
          <a:p>
            <a:r>
              <a:rPr lang="en-US" altLang="zh-TW" dirty="0"/>
              <a:t>RAIDZ2 Space = Total Drive Capacity -2 Drives</a:t>
            </a:r>
          </a:p>
          <a:p>
            <a:r>
              <a:rPr lang="en-US" altLang="zh-TW" dirty="0"/>
              <a:t>RAIDZ3 Space = Total Drive Capacity -3 Drives</a:t>
            </a:r>
          </a:p>
          <a:p>
            <a:r>
              <a:rPr lang="en-US" altLang="zh-TW" dirty="0" smtClean="0"/>
              <a:t>Dynamic </a:t>
            </a:r>
            <a:r>
              <a:rPr lang="en-US" altLang="zh-TW" dirty="0"/>
              <a:t>Stripe of 4* 100GB= 400 / 1.016= ~390GB </a:t>
            </a:r>
          </a:p>
          <a:p>
            <a:r>
              <a:rPr lang="en-US" altLang="zh-TW" dirty="0"/>
              <a:t>RAIDZ1 of 4* 100GB = 300GB - 1/64th= ~295GB </a:t>
            </a:r>
          </a:p>
          <a:p>
            <a:r>
              <a:rPr lang="en-US" altLang="zh-TW" dirty="0"/>
              <a:t>RAIDZ2 of 4* 100GB = 200GB - 1/64th= ~195GB </a:t>
            </a:r>
          </a:p>
          <a:p>
            <a:r>
              <a:rPr lang="en-US" altLang="zh-TW" dirty="0"/>
              <a:t>RAIDZ2 of 10* 100GB = 800GB - 1/64th= ~</a:t>
            </a:r>
            <a:r>
              <a:rPr lang="en-US" altLang="zh-TW" dirty="0" smtClean="0"/>
              <a:t>780GB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cuddletech.com/blog/pivot/entry.php?id=1013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7881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zh-TW" dirty="0"/>
              <a:t>ZFS Dataset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80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forms:</a:t>
            </a:r>
          </a:p>
          <a:p>
            <a:pPr lvl="1"/>
            <a:r>
              <a:rPr lang="en-US" altLang="zh-TW" dirty="0" smtClean="0"/>
              <a:t>filesystem</a:t>
            </a:r>
            <a:r>
              <a:rPr lang="en-US" altLang="zh-TW" dirty="0"/>
              <a:t>: just like traditional filesystem</a:t>
            </a:r>
          </a:p>
          <a:p>
            <a:pPr lvl="1"/>
            <a:r>
              <a:rPr lang="en-US" altLang="zh-TW" dirty="0" smtClean="0"/>
              <a:t>volume: </a:t>
            </a:r>
            <a:r>
              <a:rPr lang="en-US" altLang="zh-TW" dirty="0"/>
              <a:t>block device</a:t>
            </a:r>
          </a:p>
          <a:p>
            <a:endParaRPr lang="en-US" altLang="zh-TW" dirty="0" smtClean="0"/>
          </a:p>
          <a:p>
            <a:r>
              <a:rPr lang="en-US" altLang="zh-TW" dirty="0"/>
              <a:t>N</a:t>
            </a:r>
            <a:r>
              <a:rPr lang="en-US" altLang="zh-TW" dirty="0" smtClean="0"/>
              <a:t>ested</a:t>
            </a:r>
          </a:p>
          <a:p>
            <a:r>
              <a:rPr lang="en-US" altLang="zh-TW" dirty="0" smtClean="0"/>
              <a:t>Each dataset has associated properties that can be inherited by sub-filesystems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ontrolled with single command</a:t>
            </a:r>
          </a:p>
          <a:p>
            <a:pPr lvl="1"/>
            <a:r>
              <a:rPr lang="en-US" altLang="zh-TW" dirty="0" err="1" smtClean="0"/>
              <a:t>zfs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8693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Filesystem 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Create new dataset with</a:t>
            </a:r>
          </a:p>
          <a:p>
            <a:pPr lvl="1"/>
            <a:r>
              <a:rPr lang="en-US" altLang="zh-TW" dirty="0" err="1"/>
              <a:t>zfs</a:t>
            </a:r>
            <a:r>
              <a:rPr lang="en-US" altLang="zh-TW" dirty="0"/>
              <a:t> create &lt;pool name&gt;/&lt;dataset name&gt;</a:t>
            </a:r>
          </a:p>
          <a:p>
            <a:endParaRPr lang="en-US" altLang="zh-TW" dirty="0"/>
          </a:p>
          <a:p>
            <a:r>
              <a:rPr lang="en-US" altLang="zh-TW" dirty="0"/>
              <a:t>New dataset inherits properties of parent dataset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3632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Redundant Array of </a:t>
            </a:r>
            <a:r>
              <a:rPr lang="en-US" altLang="zh-TW" dirty="0" smtClean="0"/>
              <a:t>Independent </a:t>
            </a:r>
            <a:r>
              <a:rPr lang="en-US" altLang="zh-TW" dirty="0"/>
              <a:t>Disks</a:t>
            </a:r>
          </a:p>
          <a:p>
            <a:r>
              <a:rPr lang="en-US" altLang="zh-TW" dirty="0"/>
              <a:t>A group of drives glue into </a:t>
            </a:r>
            <a:r>
              <a:rPr lang="en-US" altLang="zh-TW" dirty="0" smtClean="0"/>
              <a:t>one</a:t>
            </a:r>
            <a:endParaRPr lang="zh-TW" altLang="en-US" dirty="0"/>
          </a:p>
        </p:txBody>
      </p:sp>
      <p:pic>
        <p:nvPicPr>
          <p:cNvPr id="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8876" y="2498027"/>
            <a:ext cx="3193699" cy="242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Volumn</a:t>
            </a:r>
            <a:r>
              <a:rPr lang="en-US" altLang="zh-TW" dirty="0"/>
              <a:t> Datasets (</a:t>
            </a:r>
            <a:r>
              <a:rPr lang="en-US" altLang="zh-TW" dirty="0" err="1"/>
              <a:t>ZVols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Block storage</a:t>
            </a:r>
          </a:p>
          <a:p>
            <a:r>
              <a:rPr lang="en-US" altLang="zh-TW" dirty="0"/>
              <a:t>Located at /dev/</a:t>
            </a:r>
            <a:r>
              <a:rPr lang="en-US" altLang="zh-TW" dirty="0" err="1"/>
              <a:t>zvol</a:t>
            </a:r>
            <a:r>
              <a:rPr lang="en-US" altLang="zh-TW" dirty="0"/>
              <a:t>/&lt;pool name&gt;/&lt;dataset&gt;</a:t>
            </a:r>
          </a:p>
          <a:p>
            <a:r>
              <a:rPr lang="en-US" altLang="zh-TW" dirty="0"/>
              <a:t>Used for iSCSI and other non-</a:t>
            </a:r>
            <a:r>
              <a:rPr lang="en-US" altLang="zh-TW" dirty="0" err="1"/>
              <a:t>zfs</a:t>
            </a:r>
            <a:r>
              <a:rPr lang="en-US" altLang="zh-TW" dirty="0"/>
              <a:t> local filesystem</a:t>
            </a:r>
          </a:p>
          <a:p>
            <a:r>
              <a:rPr lang="en-US" altLang="zh-TW" dirty="0"/>
              <a:t>Support “thin provisioning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440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 properties</a:t>
            </a:r>
            <a:endParaRPr lang="zh-TW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600" y="1514056"/>
            <a:ext cx="7550465" cy="36933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NAME	PROPERTY              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VALUE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SOURCE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type                	filesystem           	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creation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Mon 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Jul 21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23:13 2014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used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22.6G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available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423G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referenced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144K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altLang="zh-TW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compressratio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     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1.07x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mounted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no  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quota                	none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default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reservation          	none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default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altLang="zh-TW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recordsize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128K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default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mountpoint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none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local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zroot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dirty="0" err="1">
                <a:solidFill>
                  <a:schemeClr val="bg1"/>
                </a:solidFill>
                <a:latin typeface="Consolas" panose="020B0609020204030204" pitchFamily="49" charset="0"/>
              </a:rPr>
              <a:t>sharenfs</a:t>
            </a:r>
            <a:r>
              <a:rPr lang="en-US" altLang="zh-TW" dirty="0">
                <a:solidFill>
                  <a:schemeClr val="bg1"/>
                </a:solidFill>
                <a:latin typeface="Consolas" panose="020B0609020204030204" pitchFamily="49" charset="0"/>
              </a:rPr>
              <a:t>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	off                  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default</a:t>
            </a:r>
            <a:endParaRPr lang="en-US" altLang="zh-TW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946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xfrm>
            <a:off x="628128" y="1447800"/>
            <a:ext cx="7772400" cy="46482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b="1" dirty="0"/>
              <a:t>zfs set/get &lt;prop. / all&gt; &lt;dataset&gt;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set properties of datasets</a:t>
            </a:r>
          </a:p>
          <a:p>
            <a:pPr>
              <a:buNone/>
            </a:pPr>
            <a:r>
              <a:rPr lang="en-US" altLang="zh-TW" b="1" dirty="0"/>
              <a:t>zfs create &lt;dataset&gt;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create new dataset</a:t>
            </a:r>
          </a:p>
          <a:p>
            <a:pPr>
              <a:buNone/>
            </a:pPr>
            <a:r>
              <a:rPr lang="en-US" altLang="zh-TW" b="1" dirty="0"/>
              <a:t>zfs destroy 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destroy datasets/snapshots/clones..</a:t>
            </a:r>
          </a:p>
          <a:p>
            <a:pPr>
              <a:buNone/>
            </a:pPr>
            <a:r>
              <a:rPr lang="en-US" altLang="zh-TW" b="1" dirty="0"/>
              <a:t>zfs snapshot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create snapshots</a:t>
            </a:r>
          </a:p>
          <a:p>
            <a:pPr>
              <a:buNone/>
            </a:pPr>
            <a:r>
              <a:rPr lang="en-US" altLang="zh-TW" b="1" dirty="0"/>
              <a:t>zfs rollback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rollback to given snapshot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282942" y="1447800"/>
            <a:ext cx="4034052" cy="33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kumimoji="1" lang="en-US" altLang="zh-TW" sz="2400" b="1" dirty="0"/>
              <a:t>zfs</a:t>
            </a:r>
            <a:r>
              <a:rPr lang="zh-TW" altLang="en-US" sz="2400" b="1" dirty="0"/>
              <a:t> </a:t>
            </a:r>
            <a:r>
              <a:rPr kumimoji="1" lang="en-US" altLang="zh-TW" sz="2400" b="1" dirty="0"/>
              <a:t>promote</a:t>
            </a:r>
          </a:p>
          <a:p>
            <a:r>
              <a:rPr lang="en-US" altLang="zh-TW" sz="2400" dirty="0"/>
              <a:t>  </a:t>
            </a:r>
            <a:r>
              <a:rPr kumimoji="1" lang="en-US" altLang="zh-TW" sz="2400" dirty="0"/>
              <a:t>promote clone to the orgin of filesystem</a:t>
            </a:r>
          </a:p>
          <a:p>
            <a:r>
              <a:rPr kumimoji="1" lang="en-US" altLang="zh-TW" sz="2400" b="1" dirty="0"/>
              <a:t>zfs send/receive</a:t>
            </a:r>
          </a:p>
          <a:p>
            <a:r>
              <a:rPr lang="en-US" altLang="zh-TW" sz="2400" dirty="0"/>
              <a:t>  </a:t>
            </a:r>
            <a:r>
              <a:rPr kumimoji="1" lang="en-US" altLang="zh-TW" sz="2400" dirty="0"/>
              <a:t>send/receive data stream of snapshot </a:t>
            </a:r>
            <a:r>
              <a:rPr kumimoji="1" lang="en-US" altLang="zh-TW" sz="2400" dirty="0" smtClean="0"/>
              <a:t>with </a:t>
            </a:r>
            <a:r>
              <a:rPr kumimoji="1" lang="en-US" altLang="zh-TW" sz="2400" dirty="0"/>
              <a:t>pipe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zfs</a:t>
            </a:r>
            <a:r>
              <a:rPr lang="en-US" altLang="zh-TW" dirty="0"/>
              <a:t> command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0926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Snapshot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Natural benefit of ZFS’s Copy-On-Write design</a:t>
            </a:r>
          </a:p>
          <a:p>
            <a:r>
              <a:rPr lang="en-US" altLang="zh-TW" dirty="0"/>
              <a:t>Create a point-in-time “copy” of a dataset</a:t>
            </a:r>
          </a:p>
          <a:p>
            <a:r>
              <a:rPr lang="en-US" altLang="zh-TW" dirty="0"/>
              <a:t>Used for file recovery or full dataset rollback</a:t>
            </a:r>
          </a:p>
          <a:p>
            <a:r>
              <a:rPr lang="en-US" altLang="zh-TW" dirty="0"/>
              <a:t>Denoted by @ </a:t>
            </a:r>
            <a:r>
              <a:rPr lang="en-US" altLang="zh-TW" dirty="0" smtClean="0"/>
              <a:t>symbol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0011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Create snapshot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# </a:t>
            </a:r>
            <a:r>
              <a:rPr lang="en-US" altLang="zh-TW" dirty="0" err="1"/>
              <a:t>zfs</a:t>
            </a:r>
            <a:r>
              <a:rPr lang="en-US" altLang="zh-TW" dirty="0"/>
              <a:t> snapshot tank/something@2015-01-02</a:t>
            </a:r>
          </a:p>
          <a:p>
            <a:pPr lvl="1"/>
            <a:r>
              <a:rPr lang="en-US" altLang="zh-TW" dirty="0" smtClean="0"/>
              <a:t>Done </a:t>
            </a:r>
            <a:r>
              <a:rPr lang="en-US" altLang="zh-TW" dirty="0"/>
              <a:t>in </a:t>
            </a:r>
            <a:r>
              <a:rPr lang="en-US" altLang="zh-TW" dirty="0" smtClean="0"/>
              <a:t>seconds</a:t>
            </a:r>
            <a:endParaRPr lang="en-US" altLang="zh-TW" dirty="0"/>
          </a:p>
          <a:p>
            <a:pPr lvl="1"/>
            <a:r>
              <a:rPr lang="en-US" altLang="zh-TW" smtClean="0"/>
              <a:t>No </a:t>
            </a:r>
            <a:r>
              <a:rPr lang="en-US" altLang="zh-TW" dirty="0" smtClean="0"/>
              <a:t>additional </a:t>
            </a:r>
            <a:r>
              <a:rPr lang="en-US" altLang="zh-TW" dirty="0"/>
              <a:t>disk space consume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5571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Rollback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# </a:t>
            </a:r>
            <a:r>
              <a:rPr lang="en-US" altLang="zh-TW" dirty="0" err="1"/>
              <a:t>zfs</a:t>
            </a:r>
            <a:r>
              <a:rPr lang="en-US" altLang="zh-TW" dirty="0"/>
              <a:t> rollback </a:t>
            </a:r>
            <a:r>
              <a:rPr lang="en-US" altLang="zh-TW" dirty="0" err="1" smtClean="0"/>
              <a:t>zroot</a:t>
            </a:r>
            <a:r>
              <a:rPr lang="en-US" altLang="zh-TW" dirty="0" smtClean="0"/>
              <a:t>/something@2015-01-02</a:t>
            </a:r>
            <a:endParaRPr lang="en-US" altLang="zh-TW" dirty="0"/>
          </a:p>
          <a:p>
            <a:pPr lvl="1"/>
            <a:r>
              <a:rPr lang="en-US" altLang="zh-TW" dirty="0"/>
              <a:t>IRREVERSIBLY revert dataset to previous state</a:t>
            </a:r>
          </a:p>
          <a:p>
            <a:pPr lvl="1"/>
            <a:r>
              <a:rPr lang="en-US" altLang="zh-TW" dirty="0"/>
              <a:t>All more current snapshot will be destroyed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6725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Recover single file?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hidden “.</a:t>
            </a:r>
            <a:r>
              <a:rPr lang="en-US" altLang="zh-TW" dirty="0" err="1"/>
              <a:t>zfs</a:t>
            </a:r>
            <a:r>
              <a:rPr lang="en-US" altLang="zh-TW" dirty="0"/>
              <a:t>” directory in dataset </a:t>
            </a:r>
            <a:r>
              <a:rPr lang="en-US" altLang="zh-TW" dirty="0" smtClean="0"/>
              <a:t>mount point</a:t>
            </a:r>
            <a:endParaRPr lang="en-US" altLang="zh-TW" dirty="0"/>
          </a:p>
          <a:p>
            <a:r>
              <a:rPr lang="en-US" altLang="zh-TW" dirty="0"/>
              <a:t>set </a:t>
            </a:r>
            <a:r>
              <a:rPr lang="en-US" altLang="zh-TW" dirty="0" err="1"/>
              <a:t>snapdir</a:t>
            </a:r>
            <a:r>
              <a:rPr lang="en-US" altLang="zh-TW" dirty="0"/>
              <a:t> to </a:t>
            </a:r>
            <a:r>
              <a:rPr lang="en-US" altLang="zh-TW" dirty="0" smtClean="0"/>
              <a:t>visible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998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“copy” a separate dataset from a snapshot</a:t>
            </a:r>
          </a:p>
          <a:p>
            <a:r>
              <a:rPr lang="en-US" altLang="zh-TW" dirty="0"/>
              <a:t>caveat! still dependent on source </a:t>
            </a:r>
            <a:r>
              <a:rPr lang="en-US" altLang="zh-TW" dirty="0" smtClean="0"/>
              <a:t>snapshot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4664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Reverse </a:t>
            </a:r>
            <a:r>
              <a:rPr lang="en-US" altLang="zh-TW" dirty="0"/>
              <a:t>parent/child relationship of cloned dataset and referenced snapshot</a:t>
            </a:r>
          </a:p>
          <a:p>
            <a:r>
              <a:rPr lang="en-US" altLang="zh-TW" dirty="0" smtClean="0"/>
              <a:t>So </a:t>
            </a:r>
            <a:r>
              <a:rPr lang="en-US" altLang="zh-TW" dirty="0"/>
              <a:t>that the referenced snapshot can be destroyed or reverted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6666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# </a:t>
            </a:r>
            <a:r>
              <a:rPr lang="en-US" altLang="zh-TW" dirty="0" err="1"/>
              <a:t>zfs</a:t>
            </a:r>
            <a:r>
              <a:rPr lang="en-US" altLang="zh-TW" dirty="0"/>
              <a:t> send tank/somethin@123 | </a:t>
            </a:r>
            <a:r>
              <a:rPr lang="en-US" altLang="zh-TW" dirty="0" err="1"/>
              <a:t>zfs</a:t>
            </a:r>
            <a:r>
              <a:rPr lang="en-US" altLang="zh-TW" dirty="0"/>
              <a:t> </a:t>
            </a:r>
            <a:r>
              <a:rPr lang="en-US" altLang="zh-TW" dirty="0" err="1"/>
              <a:t>recv</a:t>
            </a:r>
            <a:r>
              <a:rPr lang="en-US" altLang="zh-TW" dirty="0"/>
              <a:t> ….</a:t>
            </a:r>
          </a:p>
          <a:p>
            <a:pPr lvl="1"/>
            <a:r>
              <a:rPr lang="en-US" altLang="zh-TW" dirty="0" smtClean="0"/>
              <a:t>dataset </a:t>
            </a:r>
            <a:r>
              <a:rPr lang="en-US" altLang="zh-TW" dirty="0"/>
              <a:t>can be piped over network</a:t>
            </a:r>
          </a:p>
          <a:p>
            <a:pPr lvl="1"/>
            <a:r>
              <a:rPr lang="en-US" altLang="zh-TW" dirty="0"/>
              <a:t>dataset can also be received from pipe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872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 RAID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JBOD</a:t>
            </a:r>
          </a:p>
          <a:p>
            <a:r>
              <a:rPr lang="en-US" altLang="zh-TW" dirty="0"/>
              <a:t>RAID 0</a:t>
            </a:r>
          </a:p>
          <a:p>
            <a:r>
              <a:rPr lang="en-US" altLang="zh-TW" dirty="0"/>
              <a:t>RAID 1</a:t>
            </a:r>
          </a:p>
          <a:p>
            <a:r>
              <a:rPr lang="en-US" altLang="zh-TW" dirty="0"/>
              <a:t>RAID 5</a:t>
            </a:r>
          </a:p>
          <a:p>
            <a:r>
              <a:rPr lang="en-US" altLang="zh-TW" dirty="0"/>
              <a:t>RAID 6</a:t>
            </a:r>
          </a:p>
          <a:p>
            <a:r>
              <a:rPr lang="en-US" altLang="zh-TW" dirty="0"/>
              <a:t>RAID </a:t>
            </a:r>
            <a:r>
              <a:rPr lang="en-US" altLang="zh-TW" dirty="0" smtClean="0"/>
              <a:t>10</a:t>
            </a:r>
            <a:endParaRPr lang="en-US" altLang="zh-TW" dirty="0"/>
          </a:p>
          <a:p>
            <a:r>
              <a:rPr lang="en-US" altLang="zh-TW" dirty="0"/>
              <a:t>RAID </a:t>
            </a:r>
            <a:r>
              <a:rPr lang="en-US" altLang="zh-TW" dirty="0" smtClean="0"/>
              <a:t>50</a:t>
            </a:r>
            <a:endParaRPr lang="en-US" altLang="zh-TW" dirty="0"/>
          </a:p>
          <a:p>
            <a:r>
              <a:rPr lang="en-US" altLang="zh-TW" dirty="0"/>
              <a:t>RAID </a:t>
            </a:r>
            <a:r>
              <a:rPr lang="en-US" altLang="zh-TW" dirty="0" smtClean="0"/>
              <a:t>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29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800" dirty="0"/>
              <a:t>Performance</a:t>
            </a:r>
            <a:r>
              <a:rPr lang="zh-TW" dirty="0"/>
              <a:t> Tuning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299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 tuning tips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System memory</a:t>
            </a:r>
          </a:p>
          <a:p>
            <a:r>
              <a:rPr lang="en-US" altLang="zh-TW" dirty="0"/>
              <a:t>Access time</a:t>
            </a:r>
          </a:p>
          <a:p>
            <a:r>
              <a:rPr lang="en-US" altLang="zh-TW" dirty="0"/>
              <a:t>Dataset compression</a:t>
            </a:r>
          </a:p>
          <a:p>
            <a:r>
              <a:rPr lang="en-US" altLang="zh-TW" dirty="0"/>
              <a:t>Deduplication</a:t>
            </a:r>
          </a:p>
          <a:p>
            <a:r>
              <a:rPr lang="en-US" altLang="zh-TW" dirty="0"/>
              <a:t>ZFS send and </a:t>
            </a:r>
            <a:r>
              <a:rPr lang="en-US" altLang="zh-TW" dirty="0" smtClean="0"/>
              <a:t>receive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62756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 Access Memory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performance </a:t>
            </a:r>
            <a:r>
              <a:rPr lang="en-US" altLang="zh-TW" dirty="0" smtClean="0"/>
              <a:t>depends </a:t>
            </a:r>
            <a:r>
              <a:rPr lang="en-US" altLang="zh-TW" dirty="0"/>
              <a:t>on the amount of system</a:t>
            </a:r>
          </a:p>
          <a:p>
            <a:pPr lvl="1"/>
            <a:r>
              <a:rPr lang="en-US" altLang="zh-TW" dirty="0" smtClean="0"/>
              <a:t>recommended </a:t>
            </a:r>
            <a:r>
              <a:rPr lang="en-US" altLang="zh-TW" dirty="0"/>
              <a:t>minimum: 1GB</a:t>
            </a:r>
          </a:p>
          <a:p>
            <a:pPr lvl="1"/>
            <a:r>
              <a:rPr lang="en-US" altLang="zh-TW" dirty="0"/>
              <a:t>4GB is ok</a:t>
            </a:r>
          </a:p>
          <a:p>
            <a:pPr lvl="1"/>
            <a:r>
              <a:rPr lang="en-US" altLang="zh-TW" dirty="0"/>
              <a:t>8GB and more is good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664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Save </a:t>
            </a:r>
            <a:r>
              <a:rPr lang="en-US" altLang="zh-TW" dirty="0"/>
              <a:t>space</a:t>
            </a:r>
          </a:p>
          <a:p>
            <a:r>
              <a:rPr lang="en-US" altLang="zh-TW" dirty="0" smtClean="0"/>
              <a:t>Increase </a:t>
            </a:r>
            <a:r>
              <a:rPr lang="en-US" altLang="zh-TW" dirty="0" err="1"/>
              <a:t>cpu</a:t>
            </a:r>
            <a:r>
              <a:rPr lang="en-US" altLang="zh-TW" dirty="0"/>
              <a:t> </a:t>
            </a:r>
            <a:r>
              <a:rPr lang="en-US" altLang="zh-TW" dirty="0" smtClean="0"/>
              <a:t>usage</a:t>
            </a:r>
            <a:endParaRPr lang="en-US" altLang="zh-TW" dirty="0"/>
          </a:p>
          <a:p>
            <a:r>
              <a:rPr lang="en-US" altLang="zh-TW" dirty="0" smtClean="0"/>
              <a:t>Increase </a:t>
            </a:r>
            <a:r>
              <a:rPr lang="en-US" altLang="zh-TW" dirty="0"/>
              <a:t>data throughput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5747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Deduplication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requires even more memory</a:t>
            </a:r>
          </a:p>
          <a:p>
            <a:r>
              <a:rPr lang="en-US" altLang="zh-TW" dirty="0"/>
              <a:t>increases </a:t>
            </a:r>
            <a:r>
              <a:rPr lang="en-US" altLang="zh-TW" dirty="0" err="1"/>
              <a:t>cpu</a:t>
            </a:r>
            <a:r>
              <a:rPr lang="en-US" altLang="zh-TW" dirty="0"/>
              <a:t> </a:t>
            </a:r>
            <a:r>
              <a:rPr lang="en-US" altLang="zh-TW" dirty="0" smtClean="0"/>
              <a:t>usage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93014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send/</a:t>
            </a:r>
            <a:r>
              <a:rPr lang="en-US" altLang="zh-TW" dirty="0" err="1"/>
              <a:t>recv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buffer for large streams</a:t>
            </a:r>
          </a:p>
          <a:p>
            <a:pPr lvl="1"/>
            <a:r>
              <a:rPr lang="en-US" altLang="zh-TW" dirty="0" err="1" smtClean="0"/>
              <a:t>misc</a:t>
            </a:r>
            <a:r>
              <a:rPr lang="en-US" altLang="zh-TW" dirty="0" smtClean="0"/>
              <a:t>/buffer</a:t>
            </a:r>
            <a:endParaRPr lang="en-US" altLang="zh-TW" dirty="0"/>
          </a:p>
          <a:p>
            <a:pPr lvl="1"/>
            <a:r>
              <a:rPr lang="en-US" altLang="zh-TW" dirty="0" err="1"/>
              <a:t>misc</a:t>
            </a:r>
            <a:r>
              <a:rPr lang="en-US" altLang="zh-TW" dirty="0"/>
              <a:t>/</a:t>
            </a:r>
            <a:r>
              <a:rPr lang="en-US" altLang="zh-TW" dirty="0" err="1"/>
              <a:t>mbuffer</a:t>
            </a:r>
            <a:r>
              <a:rPr lang="en-US" altLang="zh-TW" dirty="0"/>
              <a:t> (network capable)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2082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Database tuning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PostgreSQL and MySQL users recommend using a different </a:t>
            </a:r>
            <a:r>
              <a:rPr lang="en-US" altLang="zh-TW" dirty="0" err="1"/>
              <a:t>recordsize</a:t>
            </a:r>
            <a:r>
              <a:rPr lang="en-US" altLang="zh-TW" dirty="0"/>
              <a:t> than default 128k.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PostgreSQL</a:t>
            </a:r>
            <a:r>
              <a:rPr lang="en-US" altLang="zh-TW" dirty="0"/>
              <a:t>: 8k</a:t>
            </a:r>
          </a:p>
          <a:p>
            <a:r>
              <a:rPr lang="en-US" altLang="zh-TW" dirty="0"/>
              <a:t>MySQL </a:t>
            </a:r>
            <a:r>
              <a:rPr lang="en-US" altLang="zh-TW" dirty="0" err="1"/>
              <a:t>MyISAM</a:t>
            </a:r>
            <a:r>
              <a:rPr lang="en-US" altLang="zh-TW" dirty="0"/>
              <a:t> storage: 8k</a:t>
            </a:r>
          </a:p>
          <a:p>
            <a:r>
              <a:rPr lang="en-US" altLang="zh-TW" dirty="0"/>
              <a:t>MySQL </a:t>
            </a:r>
            <a:r>
              <a:rPr lang="en-US" altLang="zh-TW" dirty="0" err="1"/>
              <a:t>InnoDB</a:t>
            </a:r>
            <a:r>
              <a:rPr lang="en-US" altLang="zh-TW" dirty="0"/>
              <a:t> storage: 16k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4928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 Servers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Disable </a:t>
            </a:r>
            <a:r>
              <a:rPr lang="en-US" altLang="zh-TW" dirty="0"/>
              <a:t>access time</a:t>
            </a:r>
          </a:p>
          <a:p>
            <a:r>
              <a:rPr lang="en-US" altLang="zh-TW" dirty="0"/>
              <a:t>keep number of snapshots low</a:t>
            </a:r>
          </a:p>
          <a:p>
            <a:r>
              <a:rPr lang="en-US" altLang="zh-TW" dirty="0" err="1"/>
              <a:t>dedup</a:t>
            </a:r>
            <a:r>
              <a:rPr lang="en-US" altLang="zh-TW" dirty="0"/>
              <a:t> only of you have lots of RAM</a:t>
            </a:r>
          </a:p>
          <a:p>
            <a:r>
              <a:rPr lang="en-US" altLang="zh-TW" dirty="0"/>
              <a:t>for heavy write workloads move ZIL to separate SSD drives</a:t>
            </a:r>
          </a:p>
          <a:p>
            <a:r>
              <a:rPr lang="en-US" altLang="zh-TW" dirty="0"/>
              <a:t>optionally disable ZIL for datasets (beware consequences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938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Webservers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Disable redundant data caching</a:t>
            </a:r>
          </a:p>
          <a:p>
            <a:pPr lvl="1"/>
            <a:r>
              <a:rPr lang="en-US" altLang="zh-TW" dirty="0"/>
              <a:t>Apache </a:t>
            </a:r>
          </a:p>
          <a:p>
            <a:pPr lvl="2"/>
            <a:r>
              <a:rPr lang="en-US" altLang="zh-TW" dirty="0" err="1"/>
              <a:t>EnableMMAP</a:t>
            </a:r>
            <a:r>
              <a:rPr lang="en-US" altLang="zh-TW" dirty="0"/>
              <a:t> Off </a:t>
            </a:r>
          </a:p>
          <a:p>
            <a:pPr lvl="2"/>
            <a:r>
              <a:rPr lang="en-US" altLang="zh-TW" dirty="0" err="1"/>
              <a:t>EnableSendfile</a:t>
            </a:r>
            <a:r>
              <a:rPr lang="en-US" altLang="zh-TW" dirty="0"/>
              <a:t> Off</a:t>
            </a:r>
          </a:p>
          <a:p>
            <a:pPr lvl="1"/>
            <a:r>
              <a:rPr lang="en-US" altLang="zh-TW" dirty="0"/>
              <a:t>Nginx </a:t>
            </a:r>
          </a:p>
          <a:p>
            <a:pPr lvl="2"/>
            <a:r>
              <a:rPr lang="en-US" altLang="zh-TW" dirty="0" err="1"/>
              <a:t>Sendfile</a:t>
            </a:r>
            <a:r>
              <a:rPr lang="en-US" altLang="zh-TW" dirty="0"/>
              <a:t> off</a:t>
            </a:r>
          </a:p>
          <a:p>
            <a:pPr lvl="1"/>
            <a:r>
              <a:rPr lang="en-US" altLang="zh-TW" dirty="0" err="1"/>
              <a:t>Lighttpd</a:t>
            </a:r>
            <a:r>
              <a:rPr lang="en-US" altLang="zh-TW" dirty="0"/>
              <a:t> </a:t>
            </a:r>
          </a:p>
          <a:p>
            <a:pPr lvl="2"/>
            <a:r>
              <a:rPr lang="en-US" altLang="zh-TW" dirty="0" err="1"/>
              <a:t>server.network</a:t>
            </a:r>
            <a:r>
              <a:rPr lang="en-US" altLang="zh-TW" dirty="0"/>
              <a:t>-backend="</a:t>
            </a:r>
            <a:r>
              <a:rPr lang="en-US" altLang="zh-TW" dirty="0" err="1"/>
              <a:t>writev</a:t>
            </a:r>
            <a:r>
              <a:rPr lang="en-US" altLang="zh-TW" dirty="0"/>
              <a:t>"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8398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800" dirty="0"/>
              <a:t>Cache</a:t>
            </a:r>
            <a:r>
              <a:rPr lang="zh-TW" dirty="0"/>
              <a:t> and Prefetch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0728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JBOD (Just a Bunch Of Disks)</a:t>
            </a:r>
            <a:endParaRPr lang="zh-TW" altLang="en-US" dirty="0"/>
          </a:p>
        </p:txBody>
      </p:sp>
      <p:pic>
        <p:nvPicPr>
          <p:cNvPr id="4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151" y="1613526"/>
            <a:ext cx="3725699" cy="37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zh.wikipedia.org/zh-tw/RAID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19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dirty="0"/>
              <a:t>Adaptive Replacement Cache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Resides in system RAM</a:t>
            </a:r>
          </a:p>
          <a:p>
            <a:pPr indent="457189">
              <a:buNone/>
            </a:pPr>
            <a:r>
              <a:rPr lang="en-US" altLang="zh-TW" dirty="0"/>
              <a:t>major speedup to ZFS</a:t>
            </a:r>
          </a:p>
          <a:p>
            <a:pPr indent="457189">
              <a:buNone/>
            </a:pPr>
            <a:r>
              <a:rPr lang="en-US" altLang="zh-TW" dirty="0"/>
              <a:t>the size is auto-tuned</a:t>
            </a:r>
          </a:p>
          <a:p>
            <a:pPr>
              <a:buNone/>
            </a:pPr>
            <a:r>
              <a:rPr lang="en-US" altLang="zh-TW" dirty="0"/>
              <a:t>Default: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arc max: memory size - 1GB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metadata limit: ¼ of arc_max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arc min: ½ of arc_meta_limit (but at least 16MB)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8778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ARC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Disable </a:t>
            </a:r>
            <a:r>
              <a:rPr lang="en-US" altLang="zh-TW" dirty="0"/>
              <a:t>ARC on per-dataset level</a:t>
            </a:r>
          </a:p>
          <a:p>
            <a:r>
              <a:rPr lang="en-US" altLang="zh-TW" dirty="0"/>
              <a:t>maximum can be limited</a:t>
            </a:r>
          </a:p>
          <a:p>
            <a:r>
              <a:rPr lang="en-US" altLang="zh-TW" dirty="0"/>
              <a:t>increasing </a:t>
            </a:r>
            <a:r>
              <a:rPr lang="en-US" altLang="zh-TW" dirty="0" err="1"/>
              <a:t>arc_meta_limit</a:t>
            </a:r>
            <a:r>
              <a:rPr lang="en-US" altLang="zh-TW" dirty="0"/>
              <a:t> may help if working with many files</a:t>
            </a:r>
          </a:p>
          <a:p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sysctl</a:t>
            </a:r>
            <a:r>
              <a:rPr lang="en-US" altLang="zh-TW" dirty="0"/>
              <a:t> </a:t>
            </a:r>
            <a:r>
              <a:rPr lang="en-US" altLang="zh-TW" dirty="0" err="1"/>
              <a:t>kstat.zfs.misc.arcstats.size</a:t>
            </a:r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sysctl</a:t>
            </a:r>
            <a:r>
              <a:rPr lang="en-US" altLang="zh-TW" dirty="0"/>
              <a:t> </a:t>
            </a:r>
            <a:r>
              <a:rPr lang="en-US" altLang="zh-TW" dirty="0" err="1"/>
              <a:t>vfs.zfs.arc_meta_used</a:t>
            </a:r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sysctl</a:t>
            </a:r>
            <a:r>
              <a:rPr lang="en-US" altLang="zh-TW" dirty="0"/>
              <a:t> </a:t>
            </a:r>
            <a:r>
              <a:rPr lang="en-US" altLang="zh-TW" dirty="0" err="1"/>
              <a:t>vfs.zfs.arc_meta_limit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://www.krausam.de/?</a:t>
            </a:r>
            <a:r>
              <a:rPr lang="en-US" altLang="zh-TW" dirty="0" smtClean="0">
                <a:hlinkClick r:id="rId3"/>
              </a:rPr>
              <a:t>p=70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9036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L2ARC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L2 Adaptive Replacement Cache</a:t>
            </a:r>
          </a:p>
          <a:p>
            <a:pPr lvl="1"/>
            <a:r>
              <a:rPr lang="en-US" altLang="zh-TW" dirty="0"/>
              <a:t>is designed to run on fast block devices (SSD)</a:t>
            </a:r>
          </a:p>
          <a:p>
            <a:pPr lvl="1"/>
            <a:r>
              <a:rPr lang="en-US" altLang="zh-TW" dirty="0"/>
              <a:t>helps primarily read-intensive workloads</a:t>
            </a:r>
          </a:p>
          <a:p>
            <a:pPr lvl="1"/>
            <a:r>
              <a:rPr lang="en-US" altLang="zh-TW" dirty="0"/>
              <a:t>each device can be attached to only one ZFS pool</a:t>
            </a:r>
          </a:p>
          <a:p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zpool</a:t>
            </a:r>
            <a:r>
              <a:rPr lang="en-US" altLang="zh-TW" dirty="0"/>
              <a:t> add &lt;pool name&gt; cache &lt;</a:t>
            </a:r>
            <a:r>
              <a:rPr lang="en-US" altLang="zh-TW" dirty="0" err="1"/>
              <a:t>vdevs</a:t>
            </a:r>
            <a:r>
              <a:rPr lang="en-US" altLang="zh-TW" dirty="0"/>
              <a:t>&gt;</a:t>
            </a:r>
          </a:p>
          <a:p>
            <a:r>
              <a:rPr lang="en-US" altLang="zh-TW" dirty="0"/>
              <a:t># </a:t>
            </a:r>
            <a:r>
              <a:rPr lang="en-US" altLang="zh-TW" dirty="0" err="1"/>
              <a:t>zpool</a:t>
            </a:r>
            <a:r>
              <a:rPr lang="en-US" altLang="zh-TW" dirty="0"/>
              <a:t> add remove &lt;pool name&gt; &lt;</a:t>
            </a:r>
            <a:r>
              <a:rPr lang="en-US" altLang="zh-TW" dirty="0" err="1"/>
              <a:t>vdevs</a:t>
            </a:r>
            <a:r>
              <a:rPr lang="en-US" altLang="zh-TW" dirty="0"/>
              <a:t>&gt;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62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dirty="0"/>
              <a:t>enable prefetch for streaming or serving of large files</a:t>
            </a:r>
          </a:p>
          <a:p>
            <a:pPr>
              <a:buNone/>
            </a:pPr>
            <a:r>
              <a:rPr lang="en-US" altLang="zh-TW" dirty="0"/>
              <a:t>configurable on per-dataset basis</a:t>
            </a:r>
          </a:p>
          <a:p>
            <a:pPr>
              <a:buNone/>
            </a:pPr>
            <a:r>
              <a:rPr lang="en-US" altLang="zh-TW" dirty="0"/>
              <a:t>turbo warmup phase may require tuning (e.g. set to 16MB)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altLang="zh-TW" dirty="0"/>
              <a:t>vfs.zfs.l2arc_noprefetch </a:t>
            </a:r>
          </a:p>
          <a:p>
            <a:pPr>
              <a:buNone/>
            </a:pPr>
            <a:r>
              <a:rPr lang="en-US" altLang="zh-TW" dirty="0"/>
              <a:t>vfs.zfs.l2arc_write_max </a:t>
            </a:r>
          </a:p>
          <a:p>
            <a:pPr>
              <a:buNone/>
            </a:pPr>
            <a:r>
              <a:rPr lang="en-US" altLang="zh-TW" dirty="0"/>
              <a:t>vfs.zfs.l2arc_write_boost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L2ARC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803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ZIL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Intent Log</a:t>
            </a:r>
          </a:p>
          <a:p>
            <a:pPr lvl="1"/>
            <a:r>
              <a:rPr lang="en-US" altLang="zh-TW" dirty="0"/>
              <a:t>guarantees data consistency on </a:t>
            </a:r>
            <a:r>
              <a:rPr lang="en-US" altLang="zh-TW" dirty="0" err="1"/>
              <a:t>fsync</a:t>
            </a:r>
            <a:r>
              <a:rPr lang="en-US" altLang="zh-TW" dirty="0"/>
              <a:t>() calls</a:t>
            </a:r>
          </a:p>
          <a:p>
            <a:pPr lvl="1"/>
            <a:r>
              <a:rPr lang="en-US" altLang="zh-TW" dirty="0"/>
              <a:t>replays transaction in case of a panic or power failure</a:t>
            </a:r>
          </a:p>
          <a:p>
            <a:pPr lvl="1"/>
            <a:r>
              <a:rPr lang="en-US" altLang="zh-TW" dirty="0"/>
              <a:t>use small storage space on each pool by default</a:t>
            </a:r>
          </a:p>
          <a:p>
            <a:endParaRPr lang="en-US" altLang="zh-TW" dirty="0"/>
          </a:p>
          <a:p>
            <a:r>
              <a:rPr lang="en-US" altLang="zh-TW" dirty="0" smtClean="0"/>
              <a:t>To </a:t>
            </a:r>
            <a:r>
              <a:rPr lang="en-US" altLang="zh-TW" dirty="0"/>
              <a:t>speed up writes, deploy </a:t>
            </a:r>
            <a:r>
              <a:rPr lang="en-US" altLang="zh-TW" dirty="0" err="1"/>
              <a:t>zil</a:t>
            </a:r>
            <a:r>
              <a:rPr lang="en-US" altLang="zh-TW" dirty="0"/>
              <a:t> on a separate log device(SSD)</a:t>
            </a:r>
          </a:p>
          <a:p>
            <a:r>
              <a:rPr lang="en-US" altLang="zh-TW" dirty="0" smtClean="0"/>
              <a:t>Per-dataset </a:t>
            </a:r>
            <a:r>
              <a:rPr lang="en-US" altLang="zh-TW" dirty="0" err="1"/>
              <a:t>synchonocity</a:t>
            </a:r>
            <a:r>
              <a:rPr lang="en-US" altLang="zh-TW" dirty="0"/>
              <a:t> behavior can be configured</a:t>
            </a:r>
          </a:p>
          <a:p>
            <a:pPr lvl="1"/>
            <a:r>
              <a:rPr lang="en-US" altLang="zh-TW" dirty="0" smtClean="0"/>
              <a:t># </a:t>
            </a:r>
            <a:r>
              <a:rPr lang="en-US" altLang="zh-TW" dirty="0" err="1"/>
              <a:t>zfs</a:t>
            </a:r>
            <a:r>
              <a:rPr lang="en-US" altLang="zh-TW" dirty="0"/>
              <a:t> set sync=[</a:t>
            </a:r>
            <a:r>
              <a:rPr lang="en-US" altLang="zh-TW" dirty="0" err="1"/>
              <a:t>standard|always|disabled</a:t>
            </a:r>
            <a:r>
              <a:rPr lang="en-US" altLang="zh-TW" dirty="0"/>
              <a:t>] dataset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5558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File-level </a:t>
            </a:r>
            <a:r>
              <a:rPr lang="en-US" altLang="zh-TW" dirty="0" err="1"/>
              <a:t>Prefetch</a:t>
            </a:r>
            <a:r>
              <a:rPr lang="en-US" altLang="zh-TW" dirty="0"/>
              <a:t> (</a:t>
            </a:r>
            <a:r>
              <a:rPr lang="en-US" altLang="zh-TW" dirty="0" err="1"/>
              <a:t>zfetch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Analyses </a:t>
            </a:r>
            <a:r>
              <a:rPr lang="en-US" altLang="zh-TW" dirty="0"/>
              <a:t>read patterns of files</a:t>
            </a:r>
          </a:p>
          <a:p>
            <a:r>
              <a:rPr lang="en-US" altLang="zh-TW" dirty="0" smtClean="0"/>
              <a:t>Tries </a:t>
            </a:r>
            <a:r>
              <a:rPr lang="en-US" altLang="zh-TW" dirty="0"/>
              <a:t>to predict next reads</a:t>
            </a:r>
          </a:p>
          <a:p>
            <a:endParaRPr lang="en-US" altLang="zh-TW" dirty="0"/>
          </a:p>
          <a:p>
            <a:r>
              <a:rPr lang="en-US" altLang="zh-TW" dirty="0"/>
              <a:t>Loader tunable to enable/disable </a:t>
            </a:r>
            <a:r>
              <a:rPr lang="en-US" altLang="zh-TW" dirty="0" err="1" smtClean="0"/>
              <a:t>zfetch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vfs.zfs.prefetch_disable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408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Device-level </a:t>
            </a:r>
            <a:r>
              <a:rPr lang="en-US" altLang="zh-TW" dirty="0" err="1"/>
              <a:t>Prefetch</a:t>
            </a:r>
            <a:r>
              <a:rPr lang="en-US" altLang="zh-TW" dirty="0"/>
              <a:t> (</a:t>
            </a:r>
            <a:r>
              <a:rPr lang="en-US" altLang="zh-TW" dirty="0" err="1"/>
              <a:t>vdev</a:t>
            </a:r>
            <a:r>
              <a:rPr lang="en-US" altLang="zh-TW" dirty="0"/>
              <a:t> </a:t>
            </a:r>
            <a:r>
              <a:rPr lang="en-US" altLang="zh-TW" dirty="0" err="1"/>
              <a:t>prefetch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reads data after small reads from pool devices</a:t>
            </a:r>
          </a:p>
          <a:p>
            <a:r>
              <a:rPr lang="en-US" altLang="zh-TW" dirty="0"/>
              <a:t>useful for drives with higher latency</a:t>
            </a:r>
          </a:p>
          <a:p>
            <a:r>
              <a:rPr lang="en-US" altLang="zh-TW" dirty="0"/>
              <a:t>consumes constant RAM per </a:t>
            </a:r>
            <a:r>
              <a:rPr lang="en-US" altLang="zh-TW" dirty="0" err="1"/>
              <a:t>vdev</a:t>
            </a:r>
            <a:endParaRPr lang="en-US" altLang="zh-TW" dirty="0"/>
          </a:p>
          <a:p>
            <a:r>
              <a:rPr lang="en-US" altLang="zh-TW" dirty="0"/>
              <a:t>is disabled by default</a:t>
            </a:r>
          </a:p>
          <a:p>
            <a:endParaRPr lang="en-US" altLang="zh-TW" dirty="0"/>
          </a:p>
          <a:p>
            <a:r>
              <a:rPr lang="en-US" altLang="zh-TW" dirty="0"/>
              <a:t>Loader tunable to enable/disable </a:t>
            </a:r>
            <a:r>
              <a:rPr lang="en-US" altLang="zh-TW" dirty="0" err="1"/>
              <a:t>vdev</a:t>
            </a:r>
            <a:r>
              <a:rPr lang="en-US" altLang="zh-TW" dirty="0"/>
              <a:t> </a:t>
            </a:r>
            <a:r>
              <a:rPr lang="en-US" altLang="zh-TW" dirty="0" err="1"/>
              <a:t>prefetch</a:t>
            </a:r>
            <a:r>
              <a:rPr lang="en-US" altLang="zh-TW" dirty="0"/>
              <a:t>: </a:t>
            </a:r>
            <a:r>
              <a:rPr lang="en-US" altLang="zh-TW" dirty="0" err="1"/>
              <a:t>vfs.zfs.vdev.cache.size</a:t>
            </a:r>
            <a:r>
              <a:rPr lang="en-US" altLang="zh-TW" dirty="0"/>
              <a:t>=[bytes]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4666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zh-TW" dirty="0"/>
              <a:t># sysctl vfs.zfs</a:t>
            </a:r>
          </a:p>
          <a:p>
            <a:pPr>
              <a:buNone/>
            </a:pPr>
            <a:r>
              <a:rPr lang="zh-TW" dirty="0"/>
              <a:t># sysctl kstat.zfs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altLang="zh-TW" dirty="0"/>
              <a:t>using tools: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 err="1"/>
              <a:t>zfs</a:t>
            </a:r>
            <a:r>
              <a:rPr lang="en-US" altLang="zh-TW" dirty="0"/>
              <a:t>-stats: analyzes settings and counters since boot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 err="1"/>
              <a:t>zfsf</a:t>
            </a:r>
            <a:r>
              <a:rPr lang="en-US" altLang="zh-TW" dirty="0"/>
              <a:t>-mon: real-time statistics with averages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altLang="zh-TW" dirty="0"/>
              <a:t>Both tools are available in ports under </a:t>
            </a:r>
            <a:r>
              <a:rPr lang="en-US" altLang="zh-TW" dirty="0" err="1"/>
              <a:t>sysutils</a:t>
            </a:r>
            <a:r>
              <a:rPr lang="en-US" altLang="zh-TW" dirty="0"/>
              <a:t>/</a:t>
            </a:r>
            <a:r>
              <a:rPr lang="en-US" altLang="zh-TW" dirty="0" err="1"/>
              <a:t>zfs</a:t>
            </a:r>
            <a:r>
              <a:rPr lang="en-US" altLang="zh-TW" dirty="0"/>
              <a:t>-stats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Statistics Tools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9573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tuning in FreeBSD (Martin </a:t>
            </a:r>
            <a:r>
              <a:rPr lang="en-US" altLang="zh-TW" dirty="0" err="1"/>
              <a:t>Matuˇska</a:t>
            </a:r>
            <a:r>
              <a:rPr lang="en-US" altLang="zh-TW" dirty="0"/>
              <a:t>):</a:t>
            </a:r>
          </a:p>
          <a:p>
            <a:pPr lvl="1"/>
            <a:r>
              <a:rPr lang="en-US" altLang="zh-TW" dirty="0" smtClean="0"/>
              <a:t>Slide</a:t>
            </a:r>
            <a:endParaRPr lang="en-US" altLang="zh-TW" dirty="0"/>
          </a:p>
          <a:p>
            <a:pPr lvl="2"/>
            <a:r>
              <a:rPr lang="en-US" altLang="zh-TW" dirty="0"/>
              <a:t>http://blog.vx.sk/uploads/conferences/EuroBSDcon2012/zfs-tuning-handout.pdf</a:t>
            </a:r>
          </a:p>
          <a:p>
            <a:pPr lvl="1"/>
            <a:r>
              <a:rPr lang="en-US" altLang="zh-TW" dirty="0" smtClean="0"/>
              <a:t>Video</a:t>
            </a:r>
            <a:endParaRPr lang="en-US" altLang="zh-TW" dirty="0"/>
          </a:p>
          <a:p>
            <a:pPr lvl="2"/>
            <a:r>
              <a:rPr lang="en-US" altLang="zh-TW" dirty="0"/>
              <a:t>https://www.youtube.com/watch?v=PIpI7Ub6yjo</a:t>
            </a:r>
          </a:p>
          <a:p>
            <a:r>
              <a:rPr lang="en-US" altLang="zh-TW" dirty="0" smtClean="0"/>
              <a:t>Becoming </a:t>
            </a:r>
            <a:r>
              <a:rPr lang="en-US" altLang="zh-TW" dirty="0"/>
              <a:t>a ZFS Ninja (Ben Rockwood):</a:t>
            </a:r>
          </a:p>
          <a:p>
            <a:pPr lvl="1"/>
            <a:r>
              <a:rPr lang="en-US" altLang="zh-TW" dirty="0"/>
              <a:t>http://www.cuddletech.com/blog/pivot/entry.php?id=1075</a:t>
            </a:r>
          </a:p>
          <a:p>
            <a:r>
              <a:rPr lang="en-US" altLang="zh-TW" dirty="0" smtClean="0"/>
              <a:t>ZFS </a:t>
            </a:r>
            <a:r>
              <a:rPr lang="en-US" altLang="zh-TW" dirty="0"/>
              <a:t>Administration:</a:t>
            </a:r>
          </a:p>
          <a:p>
            <a:pPr lvl="1"/>
            <a:r>
              <a:rPr lang="en-US" altLang="zh-TW" dirty="0"/>
              <a:t>https://</a:t>
            </a:r>
            <a:r>
              <a:rPr lang="en-US" altLang="zh-TW" dirty="0" smtClean="0"/>
              <a:t>pthree.org/2012/12/14/zfs-administration-part-ix-copy-on-write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983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0 (Stripe)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zh.wikipedia.org/zh-tw/RAID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403350"/>
            <a:ext cx="309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0 (Stripe)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Striping data onto multiple devices</a:t>
            </a:r>
          </a:p>
          <a:p>
            <a:r>
              <a:rPr lang="en-US" altLang="zh-TW" dirty="0" smtClean="0"/>
              <a:t>High</a:t>
            </a:r>
            <a:r>
              <a:rPr lang="en-US" altLang="zh-TW" dirty="0" smtClean="0"/>
              <a:t> </a:t>
            </a:r>
            <a:r>
              <a:rPr lang="en-US" altLang="zh-TW" dirty="0" smtClean="0"/>
              <a:t>w</a:t>
            </a:r>
            <a:r>
              <a:rPr lang="en-US" altLang="zh-TW" dirty="0" smtClean="0"/>
              <a:t>rite/read </a:t>
            </a:r>
            <a:r>
              <a:rPr lang="en-US" altLang="zh-TW" dirty="0"/>
              <a:t>s</a:t>
            </a:r>
            <a:r>
              <a:rPr lang="en-US" altLang="zh-TW" dirty="0" smtClean="0"/>
              <a:t>peed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Data corrupt if ANY of the device </a:t>
            </a:r>
            <a:r>
              <a:rPr lang="en-US" altLang="zh-TW" dirty="0" smtClean="0"/>
              <a:t>fail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1 (Mirror)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zh.wikipedia.org/zh-tw/RAID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5" y="1403350"/>
            <a:ext cx="309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1 (Mirror)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Devices contain identical data</a:t>
            </a:r>
          </a:p>
          <a:p>
            <a:r>
              <a:rPr lang="en-US" altLang="zh-TW" dirty="0"/>
              <a:t>100% redundancy</a:t>
            </a:r>
          </a:p>
          <a:p>
            <a:r>
              <a:rPr lang="en-US" altLang="zh-TW" dirty="0"/>
              <a:t>Fast </a:t>
            </a:r>
            <a:r>
              <a:rPr lang="en-US" altLang="zh-TW" dirty="0" smtClean="0"/>
              <a:t>read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6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TU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CTUCSCC" id="{7A6BFD7D-742E-42F6-861F-FD06ACC8FDEC}" vid="{C938CAA5-DDCF-4748-8BE0-190ADCF122B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NCTUCSCC</Template>
  <TotalTime>388</TotalTime>
  <Words>1492</Words>
  <Application>Microsoft Office PowerPoint</Application>
  <PresentationFormat>如螢幕大小 (4:3)</PresentationFormat>
  <Paragraphs>407</Paragraphs>
  <Slides>58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70" baseType="lpstr">
      <vt:lpstr>Futura Md BT</vt:lpstr>
      <vt:lpstr>細明體</vt:lpstr>
      <vt:lpstr>華康標楷體(P)</vt:lpstr>
      <vt:lpstr>華康儷中黑(P)</vt:lpstr>
      <vt:lpstr>華康儷粗黑(P)</vt:lpstr>
      <vt:lpstr>新細明體</vt:lpstr>
      <vt:lpstr>Arial</vt:lpstr>
      <vt:lpstr>Calibri</vt:lpstr>
      <vt:lpstr>Consolas</vt:lpstr>
      <vt:lpstr>Times New Roman</vt:lpstr>
      <vt:lpstr>Wingdings</vt:lpstr>
      <vt:lpstr>NCTUCSCC</vt:lpstr>
      <vt:lpstr>ZFS The Last Word in Filesystem</vt:lpstr>
      <vt:lpstr>What is RAID?</vt:lpstr>
      <vt:lpstr>RAID</vt:lpstr>
      <vt:lpstr>Common RAID types</vt:lpstr>
      <vt:lpstr>JBOD (Just a Bunch Of Disks)</vt:lpstr>
      <vt:lpstr>RAID 0 (Stripe)</vt:lpstr>
      <vt:lpstr>RAID 0 (Stripe)</vt:lpstr>
      <vt:lpstr>RAID 1 (Mirror)</vt:lpstr>
      <vt:lpstr>RAID 1 (Mirror)</vt:lpstr>
      <vt:lpstr>RAID 5</vt:lpstr>
      <vt:lpstr>RAID 5</vt:lpstr>
      <vt:lpstr>RAID 6</vt:lpstr>
      <vt:lpstr>RAID 6</vt:lpstr>
      <vt:lpstr>RAID 10</vt:lpstr>
      <vt:lpstr>RAID 50?</vt:lpstr>
      <vt:lpstr>RAID 60?</vt:lpstr>
      <vt:lpstr>Here comes ZFS</vt:lpstr>
      <vt:lpstr>Why ZFS?</vt:lpstr>
      <vt:lpstr>ZFS Pools</vt:lpstr>
      <vt:lpstr>ZFS Pools Components</vt:lpstr>
      <vt:lpstr>RAID in ZFS</vt:lpstr>
      <vt:lpstr>Create a simple zpool</vt:lpstr>
      <vt:lpstr>WT* is this</vt:lpstr>
      <vt:lpstr>Zpool command</vt:lpstr>
      <vt:lpstr>Zpool properties</vt:lpstr>
      <vt:lpstr>Zpool Sizing</vt:lpstr>
      <vt:lpstr>ZFS Dataset</vt:lpstr>
      <vt:lpstr>ZFS Datasets</vt:lpstr>
      <vt:lpstr>Filesystem Datasets</vt:lpstr>
      <vt:lpstr>Volumn Datasets (ZVols)</vt:lpstr>
      <vt:lpstr>Dataset properties</vt:lpstr>
      <vt:lpstr>zfs command</vt:lpstr>
      <vt:lpstr>Snapshot</vt:lpstr>
      <vt:lpstr>Create snapshot</vt:lpstr>
      <vt:lpstr>Rollback</vt:lpstr>
      <vt:lpstr>Recover single file?</vt:lpstr>
      <vt:lpstr>Clone</vt:lpstr>
      <vt:lpstr>Promotion</vt:lpstr>
      <vt:lpstr>Replication</vt:lpstr>
      <vt:lpstr>Performance Tuning</vt:lpstr>
      <vt:lpstr>General tuning tips</vt:lpstr>
      <vt:lpstr>Random Access Memory</vt:lpstr>
      <vt:lpstr>Dataset compression</vt:lpstr>
      <vt:lpstr>Deduplication</vt:lpstr>
      <vt:lpstr>ZFS send/recv</vt:lpstr>
      <vt:lpstr>Database tuning</vt:lpstr>
      <vt:lpstr>File Servers</vt:lpstr>
      <vt:lpstr>Webservers</vt:lpstr>
      <vt:lpstr>Cache and Prefetch</vt:lpstr>
      <vt:lpstr>ARC</vt:lpstr>
      <vt:lpstr>Tuning ARC</vt:lpstr>
      <vt:lpstr>L2ARC</vt:lpstr>
      <vt:lpstr>Tuning L2ARC</vt:lpstr>
      <vt:lpstr>ZIL</vt:lpstr>
      <vt:lpstr>File-level Prefetch (zfetch)</vt:lpstr>
      <vt:lpstr>Device-level Prefetch (vdev prefetch)</vt:lpstr>
      <vt:lpstr>ZFS Statistics Tools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ZFS</dc:title>
  <dc:creator>Tse-Han Wang</dc:creator>
  <cp:lastModifiedBy>David Kuo</cp:lastModifiedBy>
  <cp:revision>23</cp:revision>
  <dcterms:created xsi:type="dcterms:W3CDTF">2017-10-11T15:25:54Z</dcterms:created>
  <dcterms:modified xsi:type="dcterms:W3CDTF">2018-10-18T15:08:08Z</dcterms:modified>
</cp:coreProperties>
</file>