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4"/>
  </p:notesMasterIdLst>
  <p:sldIdLst>
    <p:sldId id="285" r:id="rId2"/>
    <p:sldId id="385" r:id="rId3"/>
    <p:sldId id="386" r:id="rId4"/>
    <p:sldId id="387" r:id="rId5"/>
    <p:sldId id="286" r:id="rId6"/>
    <p:sldId id="301" r:id="rId7"/>
    <p:sldId id="397" r:id="rId8"/>
    <p:sldId id="302" r:id="rId9"/>
    <p:sldId id="303" r:id="rId10"/>
    <p:sldId id="304" r:id="rId11"/>
    <p:sldId id="287" r:id="rId12"/>
    <p:sldId id="383" r:id="rId13"/>
    <p:sldId id="289" r:id="rId14"/>
    <p:sldId id="375" r:id="rId15"/>
    <p:sldId id="291" r:id="rId16"/>
    <p:sldId id="292" r:id="rId17"/>
    <p:sldId id="376" r:id="rId18"/>
    <p:sldId id="377" r:id="rId19"/>
    <p:sldId id="293" r:id="rId20"/>
    <p:sldId id="398" r:id="rId21"/>
    <p:sldId id="388" r:id="rId22"/>
    <p:sldId id="295" r:id="rId23"/>
    <p:sldId id="296" r:id="rId24"/>
    <p:sldId id="297" r:id="rId25"/>
    <p:sldId id="300" r:id="rId26"/>
    <p:sldId id="381" r:id="rId27"/>
    <p:sldId id="389" r:id="rId28"/>
    <p:sldId id="311" r:id="rId29"/>
    <p:sldId id="312" r:id="rId30"/>
    <p:sldId id="390" r:id="rId31"/>
    <p:sldId id="392" r:id="rId32"/>
    <p:sldId id="399" r:id="rId33"/>
    <p:sldId id="363" r:id="rId34"/>
    <p:sldId id="313" r:id="rId35"/>
    <p:sldId id="314" r:id="rId36"/>
    <p:sldId id="315" r:id="rId37"/>
    <p:sldId id="317" r:id="rId38"/>
    <p:sldId id="372" r:id="rId39"/>
    <p:sldId id="393" r:id="rId40"/>
    <p:sldId id="333" r:id="rId41"/>
    <p:sldId id="334" r:id="rId42"/>
    <p:sldId id="335" r:id="rId43"/>
    <p:sldId id="356" r:id="rId44"/>
    <p:sldId id="336" r:id="rId45"/>
    <p:sldId id="337" r:id="rId46"/>
    <p:sldId id="395" r:id="rId47"/>
    <p:sldId id="396" r:id="rId48"/>
    <p:sldId id="394" r:id="rId49"/>
    <p:sldId id="341" r:id="rId50"/>
    <p:sldId id="342" r:id="rId51"/>
    <p:sldId id="343" r:id="rId52"/>
    <p:sldId id="344" r:id="rId53"/>
    <p:sldId id="345" r:id="rId54"/>
    <p:sldId id="346" r:id="rId55"/>
    <p:sldId id="347" r:id="rId56"/>
    <p:sldId id="349" r:id="rId57"/>
    <p:sldId id="351" r:id="rId58"/>
    <p:sldId id="352" r:id="rId59"/>
    <p:sldId id="353" r:id="rId60"/>
    <p:sldId id="354" r:id="rId61"/>
    <p:sldId id="355" r:id="rId62"/>
    <p:sldId id="373" r:id="rId6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464" autoAdjust="0"/>
  </p:normalViewPr>
  <p:slideViewPr>
    <p:cSldViewPr>
      <p:cViewPr varScale="1">
        <p:scale>
          <a:sx n="90" d="100"/>
          <a:sy n="90" d="100"/>
        </p:scale>
        <p:origin x="17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D4E267EA-2303-480B-8239-B4C264ACC5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05000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4F83BBF-DD05-49B5-8B39-24938F9A8778}" type="slidenum">
              <a:rPr lang="en-US" altLang="zh-TW"/>
              <a:pPr/>
              <a:t>5</a:t>
            </a:fld>
            <a:endParaRPr lang="en-US" altLang="zh-TW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55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E267EA-2303-480B-8239-B4C264ACC519}" type="slidenum">
              <a:rPr lang="en-US" altLang="zh-TW" smtClean="0"/>
              <a:pPr/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9273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402350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145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840877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14269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/>
          </a:p>
        </p:txBody>
      </p:sp>
    </p:spTree>
    <p:extLst>
      <p:ext uri="{BB962C8B-B14F-4D97-AF65-F5344CB8AC3E}">
        <p14:creationId xmlns:p14="http://schemas.microsoft.com/office/powerpoint/2010/main" val="543686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565778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00164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4046701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sz="2000"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sz="1800"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sz="1600"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7321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43195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57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71242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735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892C7495-EB13-403B-9493-AA8674B00C2C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ymoire.com/Unix/Sed.html" TargetMode="External"/><Relationship Id="rId2" Type="http://schemas.openxmlformats.org/officeDocument/2006/relationships/hyperlink" Target="http://www.grymoire.com/Unix/Awk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Regular_expression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Shell Programming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 eaLnBrk="1" hangingPunct="1"/>
            <a:r>
              <a:rPr lang="en-US" altLang="zh-TW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Put distinctive simple tools together to accomplish your goal…</a:t>
            </a:r>
          </a:p>
          <a:p>
            <a:pPr algn="l" eaLnBrk="1" hangingPunct="1"/>
            <a:endParaRPr lang="en-US" altLang="zh-TW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zswu</a:t>
            </a:r>
            <a:endParaRPr lang="zh-TW" altLang="zh-TW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Shell variable operator (3)</a:t>
            </a:r>
          </a:p>
        </p:txBody>
      </p:sp>
      <p:graphicFrame>
        <p:nvGraphicFramePr>
          <p:cNvPr id="84027" name="Group 5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220655"/>
              </p:ext>
            </p:extLst>
          </p:nvPr>
        </p:nvGraphicFramePr>
        <p:xfrm>
          <a:off x="1066800" y="1371600"/>
          <a:ext cx="7315200" cy="2371728"/>
        </p:xfrm>
        <a:graphic>
          <a:graphicData uri="http://schemas.openxmlformats.org/drawingml/2006/table">
            <a:tbl>
              <a:tblPr/>
              <a:tblGrid>
                <a:gridCol w="2622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2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operator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${#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String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length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var#pattern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smallest prefix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##pattern}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largest prefix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${var%pattern}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smallest suffix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${var%%pattern}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Remove the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largest suffix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242" name="Text Box 54"/>
          <p:cNvSpPr txBox="1">
            <a:spLocks noChangeArrowheads="1"/>
          </p:cNvSpPr>
          <p:nvPr/>
        </p:nvSpPr>
        <p:spPr bwMode="auto">
          <a:xfrm>
            <a:off x="1066800" y="3886200"/>
            <a:ext cx="4004622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#!/bin/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sh</a:t>
            </a:r>
            <a:endParaRPr lang="en-US" altLang="zh-TW" dirty="0">
              <a:latin typeface="+mn-lt"/>
              <a:ea typeface="微軟正黑體" panose="020B0604030504040204" pitchFamily="34" charset="-120"/>
            </a:endParaRPr>
          </a:p>
          <a:p>
            <a:endParaRPr lang="en-US" altLang="zh-TW" dirty="0">
              <a:latin typeface="+mn-lt"/>
              <a:ea typeface="微軟正黑體" panose="020B0604030504040204" pitchFamily="34" charset="-120"/>
            </a:endParaRPr>
          </a:p>
          <a:p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="Nothing happened end closing end"</a:t>
            </a:r>
          </a:p>
          <a:p>
            <a:endParaRPr lang="en-US" altLang="zh-TW" dirty="0">
              <a:latin typeface="+mn-lt"/>
              <a:ea typeface="微軟正黑體" panose="020B0604030504040204" pitchFamily="34" charset="-120"/>
            </a:endParaRP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echo ${#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#*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ing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##*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ing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}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var%end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*}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echo ${</a:t>
            </a:r>
            <a:r>
              <a:rPr lang="en-US" altLang="zh-TW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%%end*}</a:t>
            </a:r>
          </a:p>
        </p:txBody>
      </p:sp>
      <p:sp>
        <p:nvSpPr>
          <p:cNvPr id="9243" name="Text Box 56"/>
          <p:cNvSpPr txBox="1">
            <a:spLocks noChangeArrowheads="1"/>
          </p:cNvSpPr>
          <p:nvPr/>
        </p:nvSpPr>
        <p:spPr bwMode="auto">
          <a:xfrm>
            <a:off x="5364352" y="4670422"/>
            <a:ext cx="299953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Results: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32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happened end closing end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end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Nothing happened end closing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Nothing happened</a:t>
            </a:r>
          </a:p>
        </p:txBody>
      </p:sp>
      <p:sp>
        <p:nvSpPr>
          <p:cNvPr id="9244" name="矩形 1"/>
          <p:cNvSpPr>
            <a:spLocks noChangeArrowheads="1"/>
          </p:cNvSpPr>
          <p:nvPr/>
        </p:nvSpPr>
        <p:spPr bwMode="auto">
          <a:xfrm>
            <a:off x="3962400" y="4022725"/>
            <a:ext cx="473719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These operators do not change the value of 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var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…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Predefined shell variables</a:t>
            </a:r>
          </a:p>
        </p:txBody>
      </p:sp>
      <p:sp>
        <p:nvSpPr>
          <p:cNvPr id="10243" name="Rectangle 6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</a:rPr>
              <a:t>Environment Variables</a:t>
            </a:r>
          </a:p>
          <a:p>
            <a:pPr eaLnBrk="1" hangingPunct="1"/>
            <a:r>
              <a:rPr lang="en-US" altLang="zh-TW" dirty="0">
                <a:latin typeface="+mn-lt"/>
              </a:rPr>
              <a:t>Other useful variables:</a:t>
            </a:r>
          </a:p>
        </p:txBody>
      </p:sp>
      <p:graphicFrame>
        <p:nvGraphicFramePr>
          <p:cNvPr id="59539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135913"/>
              </p:ext>
            </p:extLst>
          </p:nvPr>
        </p:nvGraphicFramePr>
        <p:xfrm>
          <a:off x="1371600" y="2489200"/>
          <a:ext cx="7543800" cy="3760788"/>
        </p:xfrm>
        <a:graphic>
          <a:graphicData uri="http://schemas.openxmlformats.org/drawingml/2006/table">
            <a:tbl>
              <a:tblPr/>
              <a:tblGrid>
                <a:gridCol w="1835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08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$#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Number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of positional arguments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$0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Command name (Ex: What command user exec your script)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$1, $2, ..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Positional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arguments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8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$* / $@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List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positional arguments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(useful in for loop)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${*:2} : Get the list of argument after $2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$?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Return code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from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last command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$$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Process number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current command (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05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$!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Process number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of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last background command</a:t>
                      </a: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82" name="矩形 1"/>
          <p:cNvSpPr>
            <a:spLocks noChangeArrowheads="1"/>
          </p:cNvSpPr>
          <p:nvPr/>
        </p:nvSpPr>
        <p:spPr bwMode="auto">
          <a:xfrm>
            <a:off x="914400" y="877888"/>
            <a:ext cx="69625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Similar to C program’s “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Int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 main(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argc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, 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args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)” – </a:t>
            </a:r>
            <a:r>
              <a:rPr lang="en-US" altLang="zh-TW" b="1" dirty="0">
                <a:solidFill>
                  <a:srgbClr val="0000FF"/>
                </a:solidFill>
                <a:latin typeface="+mn-lt"/>
              </a:rPr>
              <a:t>arguments of program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, </a:t>
            </a:r>
          </a:p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e.g. ls –a ~</a:t>
            </a:r>
            <a:endParaRPr lang="zh-TW" altLang="en-US" dirty="0"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</a:rPr>
              <a:t>Usage of $* and $@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>
                <a:latin typeface="+mn-lt"/>
              </a:rPr>
              <a:t>The difference between $* and $@</a:t>
            </a:r>
          </a:p>
          <a:p>
            <a:pPr lvl="1" eaLnBrk="1" hangingPunct="1"/>
            <a:r>
              <a:rPr lang="en-US" altLang="zh-TW" sz="1800" dirty="0">
                <a:latin typeface="+mn-lt"/>
              </a:rPr>
              <a:t>$*   : all arguments are formed into </a:t>
            </a:r>
            <a:r>
              <a:rPr lang="en-US" altLang="zh-TW" sz="1800" u="sng" dirty="0">
                <a:latin typeface="+mn-lt"/>
              </a:rPr>
              <a:t>a long string</a:t>
            </a:r>
          </a:p>
          <a:p>
            <a:pPr lvl="1" eaLnBrk="1" hangingPunct="1"/>
            <a:r>
              <a:rPr lang="en-US" altLang="zh-TW" sz="1800" dirty="0">
                <a:latin typeface="+mn-lt"/>
              </a:rPr>
              <a:t>$@  : all arguments are formed into </a:t>
            </a:r>
            <a:r>
              <a:rPr lang="en-US" altLang="zh-TW" sz="1800" u="sng" dirty="0">
                <a:latin typeface="+mn-lt"/>
              </a:rPr>
              <a:t>separated strings</a:t>
            </a:r>
          </a:p>
          <a:p>
            <a:pPr eaLnBrk="1" hangingPunct="1"/>
            <a:endParaRPr lang="en-US" altLang="zh-TW" sz="2000" dirty="0">
              <a:latin typeface="+mn-lt"/>
            </a:endParaRPr>
          </a:p>
          <a:p>
            <a:pPr eaLnBrk="1" hangingPunct="1"/>
            <a:r>
              <a:rPr lang="en-US" altLang="zh-TW" sz="2000" dirty="0">
                <a:latin typeface="+mn-lt"/>
              </a:rPr>
              <a:t>Examples: test.sh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371600" y="3581400"/>
            <a:ext cx="3048000" cy="274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 dirty="0">
                <a:latin typeface="+mn-lt"/>
              </a:rPr>
              <a:t>for </a:t>
            </a:r>
            <a:r>
              <a:rPr kumimoji="1" lang="en-US" altLang="zh-TW" sz="2000" dirty="0" err="1">
                <a:latin typeface="+mn-lt"/>
              </a:rPr>
              <a:t>i</a:t>
            </a:r>
            <a:r>
              <a:rPr kumimoji="1" lang="en-US" altLang="zh-TW" sz="2000" dirty="0">
                <a:latin typeface="+mn-lt"/>
              </a:rPr>
              <a:t> in "$*" ;  do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    echo $</a:t>
            </a:r>
            <a:r>
              <a:rPr kumimoji="1" lang="en-US" altLang="zh-TW" sz="2000" dirty="0" err="1">
                <a:latin typeface="+mn-lt"/>
              </a:rPr>
              <a:t>i</a:t>
            </a:r>
            <a:endParaRPr kumimoji="1" lang="en-US" altLang="zh-TW" sz="2000" dirty="0">
              <a:latin typeface="+mn-lt"/>
            </a:endParaRPr>
          </a:p>
          <a:p>
            <a:pPr eaLnBrk="1" hangingPunct="1"/>
            <a:r>
              <a:rPr kumimoji="1" lang="en-US" altLang="zh-TW" sz="2000" dirty="0">
                <a:latin typeface="+mn-lt"/>
              </a:rPr>
              <a:t>done</a:t>
            </a:r>
          </a:p>
          <a:p>
            <a:pPr eaLnBrk="1" hangingPunct="1"/>
            <a:endParaRPr kumimoji="1" lang="en-US" altLang="zh-TW" sz="2000" dirty="0">
              <a:latin typeface="+mn-lt"/>
            </a:endParaRPr>
          </a:p>
          <a:p>
            <a:pPr eaLnBrk="1" hangingPunct="1"/>
            <a:r>
              <a:rPr kumimoji="1" lang="en-US" altLang="zh-TW" sz="2000" dirty="0">
                <a:latin typeface="+mn-lt"/>
              </a:rPr>
              <a:t>% test.sh 1 2 3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1 2 3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419600" y="3578225"/>
            <a:ext cx="3048000" cy="275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000" dirty="0">
                <a:latin typeface="+mn-lt"/>
              </a:rPr>
              <a:t>for </a:t>
            </a:r>
            <a:r>
              <a:rPr kumimoji="1" lang="en-US" altLang="zh-TW" sz="2000" dirty="0" err="1">
                <a:latin typeface="+mn-lt"/>
              </a:rPr>
              <a:t>i</a:t>
            </a:r>
            <a:r>
              <a:rPr kumimoji="1" lang="en-US" altLang="zh-TW" sz="2000" dirty="0">
                <a:latin typeface="+mn-lt"/>
              </a:rPr>
              <a:t> in "$@" ;  do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    echo $</a:t>
            </a:r>
            <a:r>
              <a:rPr kumimoji="1" lang="en-US" altLang="zh-TW" sz="2000" dirty="0" err="1">
                <a:latin typeface="+mn-lt"/>
              </a:rPr>
              <a:t>i</a:t>
            </a:r>
            <a:endParaRPr kumimoji="1" lang="en-US" altLang="zh-TW" sz="2000" dirty="0">
              <a:latin typeface="+mn-lt"/>
            </a:endParaRPr>
          </a:p>
          <a:p>
            <a:pPr eaLnBrk="1" hangingPunct="1"/>
            <a:r>
              <a:rPr kumimoji="1" lang="en-US" altLang="zh-TW" sz="2000" dirty="0">
                <a:latin typeface="+mn-lt"/>
              </a:rPr>
              <a:t>done</a:t>
            </a:r>
          </a:p>
          <a:p>
            <a:pPr eaLnBrk="1" hangingPunct="1"/>
            <a:endParaRPr kumimoji="1" lang="en-US" altLang="zh-TW" sz="2000" dirty="0">
              <a:latin typeface="+mn-lt"/>
            </a:endParaRPr>
          </a:p>
          <a:p>
            <a:pPr eaLnBrk="1" hangingPunct="1"/>
            <a:r>
              <a:rPr kumimoji="1" lang="en-US" altLang="zh-TW" sz="2000" dirty="0">
                <a:latin typeface="+mn-lt"/>
              </a:rPr>
              <a:t>% test.sh 1 2 3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1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2</a:t>
            </a:r>
          </a:p>
          <a:p>
            <a:pPr eaLnBrk="1" hangingPunct="1"/>
            <a:r>
              <a:rPr kumimoji="1" lang="en-US" altLang="zh-TW" sz="2000" dirty="0">
                <a:latin typeface="+mn-lt"/>
              </a:rPr>
              <a:t>3</a:t>
            </a:r>
          </a:p>
        </p:txBody>
      </p:sp>
      <p:sp>
        <p:nvSpPr>
          <p:cNvPr id="6" name="橢圓 5"/>
          <p:cNvSpPr/>
          <p:nvPr/>
        </p:nvSpPr>
        <p:spPr bwMode="auto">
          <a:xfrm>
            <a:off x="4343400" y="5073650"/>
            <a:ext cx="533400" cy="10668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11" name="橢圓 10"/>
          <p:cNvSpPr/>
          <p:nvPr/>
        </p:nvSpPr>
        <p:spPr bwMode="auto">
          <a:xfrm>
            <a:off x="1147010" y="5105400"/>
            <a:ext cx="1203158" cy="397042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test command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test(1)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test expression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[ expression ]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Test for: file, string, number</a:t>
            </a:r>
          </a:p>
          <a:p>
            <a:pPr lvl="1" eaLnBrk="1" hangingPunct="1"/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Test and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return 0 (true) or 1 (false)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in $?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% test –e News ; echo $?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If there </a:t>
            </a:r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exist the file named “News”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% test "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haha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" = "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hehe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" ; echo $?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Whether “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haha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” </a:t>
            </a:r>
            <a:r>
              <a:rPr lang="en-US" altLang="zh-TW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equal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“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hehe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”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% test 10 -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eq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11 ; echo $?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Whether 10 </a:t>
            </a:r>
            <a:r>
              <a:rPr lang="en-US" altLang="zh-TW" b="1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equal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11</a:t>
            </a:r>
          </a:p>
        </p:txBody>
      </p:sp>
      <p:sp>
        <p:nvSpPr>
          <p:cNvPr id="12292" name="矩形 1"/>
          <p:cNvSpPr>
            <a:spLocks noChangeArrowheads="1"/>
          </p:cNvSpPr>
          <p:nvPr/>
        </p:nvSpPr>
        <p:spPr bwMode="auto">
          <a:xfrm>
            <a:off x="990600" y="762000"/>
            <a:ext cx="494237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Checking things for us… e.g. file status, statements</a:t>
            </a:r>
            <a:endParaRPr lang="zh-TW" altLang="en-US">
              <a:latin typeface="+mn-lt"/>
            </a:endParaRPr>
          </a:p>
        </p:txBody>
      </p:sp>
      <p:sp>
        <p:nvSpPr>
          <p:cNvPr id="12294" name="矩形 6"/>
          <p:cNvSpPr>
            <a:spLocks noChangeArrowheads="1"/>
          </p:cNvSpPr>
          <p:nvPr/>
        </p:nvSpPr>
        <p:spPr bwMode="auto">
          <a:xfrm>
            <a:off x="5181600" y="3886200"/>
            <a:ext cx="30578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 $? To obtain the return code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latin typeface="+mn-lt"/>
                <a:ea typeface="新細明體" pitchFamily="18" charset="-120"/>
              </a:rPr>
              <a:t>Details on the capability of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test command –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File test</a:t>
            </a:r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51054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zh-TW" sz="1200" dirty="0">
                <a:solidFill>
                  <a:srgbClr val="FF0000"/>
                </a:solidFill>
                <a:latin typeface="+mn-lt"/>
              </a:rPr>
              <a:t>-e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altLang="zh-TW" sz="1100" dirty="0">
                <a:latin typeface="+mn-lt"/>
              </a:rPr>
              <a:t>xists (regardless of type)</a:t>
            </a: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-s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has a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s</a:t>
            </a:r>
            <a:r>
              <a:rPr lang="en-US" altLang="zh-TW" sz="1100" dirty="0">
                <a:latin typeface="+mn-lt"/>
              </a:rPr>
              <a:t>ize greater than zero</a:t>
            </a:r>
            <a:endParaRPr lang="zh-TW" altLang="en-US" sz="1100" dirty="0">
              <a:latin typeface="+mn-lt"/>
            </a:endParaRP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-b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b</a:t>
            </a:r>
            <a:r>
              <a:rPr lang="en-US" altLang="zh-TW" sz="1100" dirty="0">
                <a:latin typeface="+mn-lt"/>
              </a:rPr>
              <a:t>lock special file</a:t>
            </a: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-c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c</a:t>
            </a:r>
            <a:r>
              <a:rPr lang="en-US" altLang="zh-TW" sz="1100" dirty="0">
                <a:latin typeface="+mn-lt"/>
              </a:rPr>
              <a:t>haracter special file</a:t>
            </a:r>
          </a:p>
          <a:p>
            <a:pPr>
              <a:defRPr/>
            </a:pPr>
            <a:r>
              <a:rPr lang="en-US" altLang="zh-TW" sz="1200" dirty="0">
                <a:solidFill>
                  <a:srgbClr val="FF0000"/>
                </a:solidFill>
                <a:latin typeface="+mn-lt"/>
              </a:rPr>
              <a:t>-d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d</a:t>
            </a:r>
            <a:r>
              <a:rPr lang="en-US" altLang="zh-TW" sz="1100" dirty="0">
                <a:latin typeface="+mn-lt"/>
              </a:rPr>
              <a:t>irectory</a:t>
            </a:r>
          </a:p>
          <a:p>
            <a:pPr>
              <a:defRPr/>
            </a:pPr>
            <a:r>
              <a:rPr lang="en-US" altLang="zh-TW" sz="1200" dirty="0">
                <a:solidFill>
                  <a:srgbClr val="FF0000"/>
                </a:solidFill>
                <a:latin typeface="+mn-lt"/>
              </a:rPr>
              <a:t>-f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regular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f</a:t>
            </a:r>
            <a:r>
              <a:rPr lang="en-US" altLang="zh-TW" sz="1100" dirty="0">
                <a:latin typeface="+mn-lt"/>
              </a:rPr>
              <a:t>ile</a:t>
            </a: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-p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is a named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p</a:t>
            </a:r>
            <a:r>
              <a:rPr lang="en-US" altLang="zh-TW" sz="1100" dirty="0">
                <a:latin typeface="+mn-lt"/>
              </a:rPr>
              <a:t>ipe (FIFO)</a:t>
            </a: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-L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symbolic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l</a:t>
            </a:r>
            <a:r>
              <a:rPr lang="en-US" altLang="zh-TW" sz="1100" dirty="0">
                <a:latin typeface="+mn-lt"/>
              </a:rPr>
              <a:t>ink</a:t>
            </a:r>
          </a:p>
          <a:p>
            <a:pPr>
              <a:defRPr/>
            </a:pPr>
            <a:r>
              <a:rPr lang="en-US" altLang="zh-TW" sz="1200" dirty="0">
                <a:latin typeface="+mn-lt"/>
              </a:rPr>
              <a:t>-S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a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s</a:t>
            </a:r>
            <a:r>
              <a:rPr lang="en-US" altLang="zh-TW" sz="1100" dirty="0">
                <a:latin typeface="+mn-lt"/>
              </a:rPr>
              <a:t>ocket</a:t>
            </a:r>
          </a:p>
          <a:p>
            <a:pPr>
              <a:defRPr/>
            </a:pPr>
            <a:r>
              <a:rPr lang="en-US" altLang="zh-TW" sz="1200" dirty="0">
                <a:solidFill>
                  <a:srgbClr val="FF0000"/>
                </a:solidFill>
                <a:latin typeface="+mn-lt"/>
              </a:rPr>
              <a:t>-r file</a:t>
            </a:r>
          </a:p>
          <a:p>
            <a:pPr lvl="1">
              <a:defRPr/>
            </a:pPr>
            <a:r>
              <a:rPr lang="en-US" altLang="zh-TW" sz="1100" dirty="0">
                <a:latin typeface="+mn-lt"/>
              </a:rPr>
              <a:t>True if file exists and is </a:t>
            </a:r>
            <a:r>
              <a:rPr lang="en-US" altLang="zh-TW" sz="1100" dirty="0">
                <a:solidFill>
                  <a:srgbClr val="FF0000"/>
                </a:solidFill>
                <a:latin typeface="+mn-lt"/>
              </a:rPr>
              <a:t>r</a:t>
            </a:r>
            <a:r>
              <a:rPr lang="en-US" altLang="zh-TW" sz="1100" dirty="0">
                <a:latin typeface="+mn-lt"/>
              </a:rPr>
              <a:t>eadable</a:t>
            </a:r>
          </a:p>
          <a:p>
            <a:pPr lvl="1">
              <a:defRPr/>
            </a:pPr>
            <a:endParaRPr lang="en-US" altLang="zh-TW" sz="1100" dirty="0">
              <a:latin typeface="+mn-lt"/>
            </a:endParaRPr>
          </a:p>
        </p:txBody>
      </p:sp>
      <p:sp>
        <p:nvSpPr>
          <p:cNvPr id="12" name="內容版面配置區 11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5181600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en-US" altLang="zh-TW" dirty="0">
                <a:latin typeface="+mn-lt"/>
              </a:rPr>
              <a:t>-w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 exists and is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w</a:t>
            </a:r>
            <a:r>
              <a:rPr lang="en-US" altLang="zh-TW" dirty="0">
                <a:latin typeface="+mn-lt"/>
              </a:rPr>
              <a:t>ritable</a:t>
            </a:r>
          </a:p>
          <a:p>
            <a:pPr>
              <a:defRPr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-x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 exists and is e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x</a:t>
            </a:r>
            <a:r>
              <a:rPr lang="en-US" altLang="zh-TW" dirty="0">
                <a:latin typeface="+mn-lt"/>
              </a:rPr>
              <a:t>ecutable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-u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 exists and its set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u</a:t>
            </a:r>
            <a:r>
              <a:rPr lang="en-US" altLang="zh-TW" dirty="0">
                <a:latin typeface="+mn-lt"/>
              </a:rPr>
              <a:t>ser ID flag is set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-g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 exists and its set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g</a:t>
            </a:r>
            <a:r>
              <a:rPr lang="en-US" altLang="zh-TW" dirty="0">
                <a:latin typeface="+mn-lt"/>
              </a:rPr>
              <a:t>roup ID flag is set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-k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 exists and its stic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k</a:t>
            </a:r>
            <a:r>
              <a:rPr lang="en-US" altLang="zh-TW" dirty="0">
                <a:latin typeface="+mn-lt"/>
              </a:rPr>
              <a:t>y bit is set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-O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</a:t>
            </a:r>
            <a:r>
              <a:rPr lang="en-US" altLang="zh-TW" u="sng" dirty="0">
                <a:latin typeface="+mn-lt"/>
              </a:rPr>
              <a:t>if file exists </a:t>
            </a:r>
            <a:r>
              <a:rPr lang="en-US" altLang="zh-TW" dirty="0">
                <a:latin typeface="+mn-lt"/>
              </a:rPr>
              <a:t>and </a:t>
            </a:r>
            <a:r>
              <a:rPr lang="en-US" altLang="zh-TW" u="sng" dirty="0">
                <a:latin typeface="+mn-lt"/>
              </a:rPr>
              <a:t>its owner matches the effective user id of this process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-G file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</a:t>
            </a:r>
            <a:r>
              <a:rPr lang="en-US" altLang="zh-TW" u="sng" dirty="0">
                <a:latin typeface="+mn-lt"/>
              </a:rPr>
              <a:t>if file exists </a:t>
            </a:r>
            <a:r>
              <a:rPr lang="en-US" altLang="zh-TW" dirty="0">
                <a:latin typeface="+mn-lt"/>
              </a:rPr>
              <a:t>and </a:t>
            </a:r>
            <a:r>
              <a:rPr lang="en-US" altLang="zh-TW" u="sng" dirty="0">
                <a:latin typeface="+mn-lt"/>
              </a:rPr>
              <a:t>its group matches the effective group id of this process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file1 -</a:t>
            </a:r>
            <a:r>
              <a:rPr lang="en-US" altLang="zh-TW" dirty="0" err="1">
                <a:latin typeface="+mn-lt"/>
              </a:rPr>
              <a:t>nt</a:t>
            </a:r>
            <a:r>
              <a:rPr lang="en-US" altLang="zh-TW" dirty="0">
                <a:latin typeface="+mn-lt"/>
              </a:rPr>
              <a:t> file2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file1 exists and is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n</a:t>
            </a:r>
            <a:r>
              <a:rPr lang="en-US" altLang="zh-TW" dirty="0">
                <a:latin typeface="+mn-lt"/>
              </a:rPr>
              <a:t>ewer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altLang="zh-TW" dirty="0">
                <a:latin typeface="+mn-lt"/>
              </a:rPr>
              <a:t>han file2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file1 -</a:t>
            </a:r>
            <a:r>
              <a:rPr lang="en-US" altLang="zh-TW" dirty="0" err="1">
                <a:latin typeface="+mn-lt"/>
              </a:rPr>
              <a:t>ot</a:t>
            </a:r>
            <a:r>
              <a:rPr lang="en-US" altLang="zh-TW" dirty="0">
                <a:latin typeface="+mn-lt"/>
              </a:rPr>
              <a:t> file2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file1 exists and is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o</a:t>
            </a:r>
            <a:r>
              <a:rPr lang="en-US" altLang="zh-TW" dirty="0">
                <a:latin typeface="+mn-lt"/>
              </a:rPr>
              <a:t>lder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altLang="zh-TW" dirty="0">
                <a:latin typeface="+mn-lt"/>
              </a:rPr>
              <a:t>han file2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file1 -</a:t>
            </a:r>
            <a:r>
              <a:rPr lang="en-US" altLang="zh-TW" dirty="0" err="1">
                <a:latin typeface="+mn-lt"/>
              </a:rPr>
              <a:t>ef</a:t>
            </a:r>
            <a:r>
              <a:rPr lang="en-US" altLang="zh-TW" dirty="0">
                <a:latin typeface="+mn-lt"/>
              </a:rPr>
              <a:t> file2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file1 and file2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altLang="zh-TW" dirty="0">
                <a:latin typeface="+mn-lt"/>
              </a:rPr>
              <a:t>xist and re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f</a:t>
            </a:r>
            <a:r>
              <a:rPr lang="en-US" altLang="zh-TW" dirty="0">
                <a:latin typeface="+mn-lt"/>
              </a:rPr>
              <a:t>er to the same file</a:t>
            </a:r>
            <a:endParaRPr lang="zh-TW" altLang="en-US" dirty="0">
              <a:latin typeface="+mn-lt"/>
            </a:endParaRPr>
          </a:p>
        </p:txBody>
      </p:sp>
      <p:sp>
        <p:nvSpPr>
          <p:cNvPr id="13317" name="矩形 5"/>
          <p:cNvSpPr>
            <a:spLocks noChangeArrowheads="1"/>
          </p:cNvSpPr>
          <p:nvPr/>
        </p:nvSpPr>
        <p:spPr bwMode="auto">
          <a:xfrm>
            <a:off x="6324600" y="6340475"/>
            <a:ext cx="24032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Hard links to same file..</a:t>
            </a:r>
            <a:endParaRPr lang="zh-TW" altLang="en-US"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latin typeface="+mn-lt"/>
                <a:ea typeface="新細明體" pitchFamily="18" charset="-120"/>
              </a:rPr>
              <a:t>Details on the capability of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test command –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String test</a:t>
            </a:r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-z string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length of string is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z</a:t>
            </a:r>
            <a:r>
              <a:rPr lang="en-US" altLang="zh-TW" dirty="0">
                <a:latin typeface="+mn-lt"/>
              </a:rPr>
              <a:t>ero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-n string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length of string is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n</a:t>
            </a:r>
            <a:r>
              <a:rPr lang="en-US" altLang="zh-TW" dirty="0">
                <a:latin typeface="+mn-lt"/>
              </a:rPr>
              <a:t>onzero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string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string is not the null string</a:t>
            </a:r>
          </a:p>
          <a:p>
            <a:pPr>
              <a:defRPr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s1 = s2 </a:t>
            </a:r>
            <a:r>
              <a:rPr lang="en-US" altLang="zh-TW" dirty="0">
                <a:latin typeface="+mn-lt"/>
              </a:rPr>
              <a:t>(though some implementation recognize ==)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strings s1 and s2 are identical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s1 != s2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strings s1 and s2 are not identical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s1 &lt; s2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string s1 comes </a:t>
            </a:r>
            <a:r>
              <a:rPr lang="en-US" altLang="zh-TW" u="sng" dirty="0">
                <a:latin typeface="+mn-lt"/>
              </a:rPr>
              <a:t>before</a:t>
            </a:r>
            <a:r>
              <a:rPr lang="en-US" altLang="zh-TW" dirty="0">
                <a:latin typeface="+mn-lt"/>
              </a:rPr>
              <a:t> s2 based on the </a:t>
            </a:r>
            <a:r>
              <a:rPr lang="en-US" altLang="zh-TW" u="sng" dirty="0">
                <a:latin typeface="+mn-lt"/>
              </a:rPr>
              <a:t>binary value of their characters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s1 &gt; s2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string s1 comes </a:t>
            </a:r>
            <a:r>
              <a:rPr lang="en-US" altLang="zh-TW" u="sng" dirty="0">
                <a:latin typeface="+mn-lt"/>
              </a:rPr>
              <a:t>after</a:t>
            </a:r>
            <a:r>
              <a:rPr lang="en-US" altLang="zh-TW" dirty="0">
                <a:latin typeface="+mn-lt"/>
              </a:rPr>
              <a:t> s2 based on the </a:t>
            </a:r>
            <a:r>
              <a:rPr lang="en-US" altLang="zh-TW" u="sng" dirty="0">
                <a:latin typeface="+mn-lt"/>
              </a:rPr>
              <a:t>binary value of their characters</a:t>
            </a:r>
            <a:endParaRPr lang="zh-TW" altLang="en-US" u="sng" dirty="0">
              <a:latin typeface="+mn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latin typeface="+mn-lt"/>
                <a:ea typeface="新細明體" pitchFamily="18" charset="-120"/>
              </a:rPr>
              <a:t>Details on the capability of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test command –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Number test</a:t>
            </a:r>
            <a:endParaRPr lang="en-US" altLang="zh-TW" sz="3000" dirty="0">
              <a:latin typeface="+mn-lt"/>
              <a:ea typeface="新細明體" pitchFamily="18" charset="-120"/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zh-TW" dirty="0">
                <a:latin typeface="+mn-lt"/>
              </a:rPr>
              <a:t>n1 -</a:t>
            </a:r>
            <a:r>
              <a:rPr lang="en-US" altLang="zh-TW" dirty="0" err="1">
                <a:latin typeface="+mn-lt"/>
              </a:rPr>
              <a:t>eq</a:t>
            </a:r>
            <a:r>
              <a:rPr lang="en-US" altLang="zh-TW" dirty="0">
                <a:latin typeface="+mn-lt"/>
              </a:rPr>
              <a:t>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integers n1 and n2 are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eq</a:t>
            </a:r>
            <a:r>
              <a:rPr lang="en-US" altLang="zh-TW" dirty="0">
                <a:latin typeface="+mn-lt"/>
              </a:rPr>
              <a:t>ual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n1 -ne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integers n1 and n2 are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n</a:t>
            </a:r>
            <a:r>
              <a:rPr lang="en-US" altLang="zh-TW" dirty="0">
                <a:latin typeface="+mn-lt"/>
              </a:rPr>
              <a:t>ot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altLang="zh-TW" dirty="0">
                <a:latin typeface="+mn-lt"/>
              </a:rPr>
              <a:t>qual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n1 -</a:t>
            </a:r>
            <a:r>
              <a:rPr lang="en-US" altLang="zh-TW" dirty="0" err="1">
                <a:latin typeface="+mn-lt"/>
              </a:rPr>
              <a:t>gt</a:t>
            </a:r>
            <a:r>
              <a:rPr lang="en-US" altLang="zh-TW" dirty="0">
                <a:latin typeface="+mn-lt"/>
              </a:rPr>
              <a:t>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 n1 is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g</a:t>
            </a:r>
            <a:r>
              <a:rPr lang="en-US" altLang="zh-TW" dirty="0">
                <a:latin typeface="+mn-lt"/>
              </a:rPr>
              <a:t>reater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altLang="zh-TW" dirty="0">
                <a:latin typeface="+mn-lt"/>
              </a:rPr>
              <a:t>han the integer n2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n1 -</a:t>
            </a:r>
            <a:r>
              <a:rPr lang="en-US" altLang="zh-TW" dirty="0" err="1">
                <a:latin typeface="+mn-lt"/>
              </a:rPr>
              <a:t>ge</a:t>
            </a:r>
            <a:r>
              <a:rPr lang="en-US" altLang="zh-TW" dirty="0">
                <a:latin typeface="+mn-lt"/>
              </a:rPr>
              <a:t>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 n1 is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g</a:t>
            </a:r>
            <a:r>
              <a:rPr lang="en-US" altLang="zh-TW" dirty="0">
                <a:latin typeface="+mn-lt"/>
              </a:rPr>
              <a:t>reater than or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altLang="zh-TW" dirty="0">
                <a:latin typeface="+mn-lt"/>
              </a:rPr>
              <a:t>qual to the integer n2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n1 -</a:t>
            </a:r>
            <a:r>
              <a:rPr lang="en-US" altLang="zh-TW" dirty="0" err="1">
                <a:latin typeface="+mn-lt"/>
              </a:rPr>
              <a:t>lt</a:t>
            </a:r>
            <a:r>
              <a:rPr lang="en-US" altLang="zh-TW" dirty="0">
                <a:latin typeface="+mn-lt"/>
              </a:rPr>
              <a:t>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 n1 is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l</a:t>
            </a:r>
            <a:r>
              <a:rPr lang="en-US" altLang="zh-TW" dirty="0">
                <a:latin typeface="+mn-lt"/>
              </a:rPr>
              <a:t>ess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t</a:t>
            </a:r>
            <a:r>
              <a:rPr lang="en-US" altLang="zh-TW" dirty="0">
                <a:latin typeface="+mn-lt"/>
              </a:rPr>
              <a:t>han the integer n2</a:t>
            </a:r>
          </a:p>
          <a:p>
            <a:pPr>
              <a:defRPr/>
            </a:pPr>
            <a:r>
              <a:rPr lang="en-US" altLang="zh-TW" dirty="0">
                <a:latin typeface="+mn-lt"/>
              </a:rPr>
              <a:t>n1 -le n2</a:t>
            </a:r>
          </a:p>
          <a:p>
            <a:pPr lvl="1">
              <a:defRPr/>
            </a:pPr>
            <a:r>
              <a:rPr lang="en-US" altLang="zh-TW" dirty="0">
                <a:latin typeface="+mn-lt"/>
              </a:rPr>
              <a:t>True if the integer n1 is algebraically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l</a:t>
            </a:r>
            <a:r>
              <a:rPr lang="en-US" altLang="zh-TW" dirty="0">
                <a:latin typeface="+mn-lt"/>
              </a:rPr>
              <a:t>ess than or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e</a:t>
            </a:r>
            <a:r>
              <a:rPr lang="en-US" altLang="zh-TW" dirty="0">
                <a:latin typeface="+mn-lt"/>
              </a:rPr>
              <a:t>qual to the integer n2</a:t>
            </a:r>
            <a:endParaRPr lang="zh-TW" altLang="en-US" dirty="0">
              <a:latin typeface="+mn-lt"/>
            </a:endParaRPr>
          </a:p>
        </p:txBody>
      </p:sp>
      <p:sp>
        <p:nvSpPr>
          <p:cNvPr id="15364" name="矩形 5"/>
          <p:cNvSpPr>
            <a:spLocks noChangeArrowheads="1"/>
          </p:cNvSpPr>
          <p:nvPr/>
        </p:nvSpPr>
        <p:spPr bwMode="auto">
          <a:xfrm>
            <a:off x="2743200" y="1371600"/>
            <a:ext cx="48349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==, !=, &gt;, &lt;, &gt;=, &lt;= fashion does not apply here…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latin typeface="+mn-lt"/>
                <a:ea typeface="新細明體" pitchFamily="18" charset="-120"/>
              </a:rPr>
              <a:t>test command –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combination</a:t>
            </a:r>
          </a:p>
        </p:txBody>
      </p:sp>
      <p:sp>
        <p:nvSpPr>
          <p:cNvPr id="16387" name="內容版面配置區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! expression</a:t>
            </a:r>
          </a:p>
          <a:p>
            <a:pPr lvl="1"/>
            <a:r>
              <a:rPr lang="en-US" altLang="zh-TW" dirty="0">
                <a:latin typeface="+mn-lt"/>
              </a:rPr>
              <a:t>True if expression is false.</a:t>
            </a:r>
          </a:p>
          <a:p>
            <a:pPr lvl="1"/>
            <a:r>
              <a:rPr lang="en-US" altLang="zh-TW" dirty="0">
                <a:latin typeface="+mn-lt"/>
              </a:rPr>
              <a:t>$ [ ! A == B ] =&gt; Test expression</a:t>
            </a:r>
          </a:p>
          <a:p>
            <a:pPr lvl="1"/>
            <a:r>
              <a:rPr lang="en-US" altLang="zh-TW" dirty="0">
                <a:latin typeface="+mn-lt"/>
              </a:rPr>
              <a:t>$ ! [ A == B ] =&gt; Invert test command result</a:t>
            </a:r>
          </a:p>
          <a:p>
            <a:r>
              <a:rPr lang="en-US" altLang="zh-TW" dirty="0">
                <a:latin typeface="+mn-lt"/>
              </a:rPr>
              <a:t>expression1 -a expression2</a:t>
            </a:r>
          </a:p>
          <a:p>
            <a:pPr lvl="1"/>
            <a:r>
              <a:rPr lang="en-US" altLang="zh-TW" dirty="0">
                <a:latin typeface="+mn-lt"/>
              </a:rPr>
              <a:t>True if both expression1 and expression2 are true.</a:t>
            </a:r>
          </a:p>
          <a:p>
            <a:pPr lvl="1"/>
            <a:r>
              <a:rPr lang="en-US" altLang="zh-TW" dirty="0">
                <a:latin typeface="+mn-lt"/>
              </a:rPr>
              <a:t>$ [ A == B –a C == D ]</a:t>
            </a:r>
          </a:p>
          <a:p>
            <a:pPr lvl="1"/>
            <a:r>
              <a:rPr lang="en-US" altLang="zh-TW" dirty="0">
                <a:latin typeface="+mn-lt"/>
              </a:rPr>
              <a:t>$ [ A == B ] &amp;&amp; [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C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==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D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]</a:t>
            </a:r>
          </a:p>
          <a:p>
            <a:r>
              <a:rPr lang="en-US" altLang="zh-TW" dirty="0">
                <a:latin typeface="+mn-lt"/>
              </a:rPr>
              <a:t>expression1 -o expression2</a:t>
            </a:r>
          </a:p>
          <a:p>
            <a:pPr lvl="1"/>
            <a:r>
              <a:rPr lang="en-US" altLang="zh-TW" dirty="0">
                <a:latin typeface="+mn-lt"/>
              </a:rPr>
              <a:t>True if either expression1 or expression2 are true.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  <a:latin typeface="+mn-lt"/>
              </a:rPr>
              <a:t>The -a operator has </a:t>
            </a:r>
            <a:r>
              <a:rPr lang="en-US" altLang="zh-TW" u="sng" dirty="0">
                <a:solidFill>
                  <a:srgbClr val="FF0000"/>
                </a:solidFill>
                <a:latin typeface="+mn-lt"/>
              </a:rPr>
              <a:t>higher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 precedence than the -o operator.</a:t>
            </a:r>
          </a:p>
          <a:p>
            <a:pPr lvl="1"/>
            <a:r>
              <a:rPr lang="en-US" altLang="zh-TW" dirty="0">
                <a:latin typeface="+mn-lt"/>
              </a:rPr>
              <a:t>$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[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==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B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–o C == D ]</a:t>
            </a:r>
          </a:p>
          <a:p>
            <a:pPr lvl="1"/>
            <a:r>
              <a:rPr lang="en-US" altLang="zh-TW" dirty="0">
                <a:latin typeface="+mn-lt"/>
              </a:rPr>
              <a:t>$ [ A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==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B ]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||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[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C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==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D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]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latin typeface="+mn-lt"/>
                <a:ea typeface="新細明體" pitchFamily="18" charset="-120"/>
              </a:rPr>
              <a:t>test command –</a:t>
            </a:r>
            <a:r>
              <a:rPr lang="zh-TW" altLang="en-US" sz="3000" dirty="0">
                <a:latin typeface="+mn-lt"/>
                <a:ea typeface="新細明體" pitchFamily="18" charset="-120"/>
              </a:rPr>
              <a:t> 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in</a:t>
            </a:r>
            <a:r>
              <a:rPr lang="zh-TW" altLang="en-US" sz="3000" dirty="0">
                <a:latin typeface="+mn-lt"/>
                <a:ea typeface="新細明體" pitchFamily="18" charset="-120"/>
              </a:rPr>
              <a:t> 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script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Add space beside = &lt;= != [ ]…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[A=B]  # error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[ A=B ] # error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[A = B] # error</a:t>
            </a:r>
          </a:p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If the </a:t>
            </a:r>
            <a:r>
              <a:rPr lang="en-US" altLang="zh-TW" sz="2000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may be null or may not be set, add “”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[ $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= “A” ]  may be parsed to [ = “A”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]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and cause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syntax error!!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[ “$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” = “A” ] become [ “” = “A” ]</a:t>
            </a:r>
          </a:p>
        </p:txBody>
      </p:sp>
      <p:sp>
        <p:nvSpPr>
          <p:cNvPr id="17413" name="Text Box 8"/>
          <p:cNvSpPr txBox="1">
            <a:spLocks noChangeArrowheads="1"/>
          </p:cNvSpPr>
          <p:nvPr/>
        </p:nvSpPr>
        <p:spPr bwMode="auto">
          <a:xfrm>
            <a:off x="1447800" y="4267200"/>
            <a:ext cx="6553200" cy="1631216"/>
          </a:xfrm>
          <a:prstGeom prst="rect">
            <a:avLst/>
          </a:prstGeom>
          <a:noFill/>
          <a:ln w="12700" cmpd="thinThick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if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[</a:t>
            </a:r>
            <a:r>
              <a:rPr lang="zh-TW" altLang="en-US" sz="2000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“$</a:t>
            </a:r>
            <a:r>
              <a:rPr lang="en-US" altLang="zh-TW" sz="2000" dirty="0" err="1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" = "</a:t>
            </a:r>
            <a:r>
              <a:rPr lang="en-US" altLang="zh-TW" sz="2000" dirty="0" err="1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hehe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微軟正黑體" panose="020B0604030504040204" pitchFamily="34" charset="-120"/>
              </a:rPr>
              <a:t>" ] ; </a:t>
            </a:r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then</a:t>
            </a:r>
          </a:p>
          <a:p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        echo ‘$</a:t>
            </a:r>
            <a:r>
              <a:rPr lang="en-US" altLang="zh-TW" sz="2000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 equals </a:t>
            </a:r>
            <a:r>
              <a:rPr lang="en-US" altLang="zh-TW" sz="2000" dirty="0" err="1">
                <a:latin typeface="+mn-lt"/>
                <a:ea typeface="微軟正黑體" panose="020B0604030504040204" pitchFamily="34" charset="-120"/>
              </a:rPr>
              <a:t>hehe</a:t>
            </a:r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’</a:t>
            </a:r>
          </a:p>
          <a:p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else</a:t>
            </a:r>
          </a:p>
          <a:p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        echo ‘$</a:t>
            </a:r>
            <a:r>
              <a:rPr lang="en-US" altLang="zh-TW" sz="2000" dirty="0" err="1">
                <a:latin typeface="+mn-lt"/>
                <a:ea typeface="微軟正黑體" panose="020B0604030504040204" pitchFamily="34" charset="-120"/>
              </a:rPr>
              <a:t>var</a:t>
            </a:r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 doesn’t equal </a:t>
            </a:r>
            <a:r>
              <a:rPr lang="en-US" altLang="zh-TW" sz="2000" dirty="0" err="1">
                <a:latin typeface="+mn-lt"/>
                <a:ea typeface="微軟正黑體" panose="020B0604030504040204" pitchFamily="34" charset="-120"/>
              </a:rPr>
              <a:t>hehe</a:t>
            </a:r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’</a:t>
            </a:r>
          </a:p>
          <a:p>
            <a:r>
              <a:rPr lang="en-US" altLang="zh-TW" sz="2000" dirty="0">
                <a:latin typeface="+mn-lt"/>
                <a:ea typeface="微軟正黑體" panose="020B0604030504040204" pitchFamily="34" charset="-120"/>
              </a:rPr>
              <a:t>fi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expr command (1)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# AND - OR – NOT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2 ] ||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1 ] ; echo $?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2000" dirty="0">
              <a:latin typeface="+mn-lt"/>
            </a:endParaRP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1 ] || </a:t>
            </a:r>
            <a:r>
              <a:rPr lang="en-US" altLang="zh-TW" sz="2000" strike="sngStrike" dirty="0">
                <a:solidFill>
                  <a:srgbClr val="FF0000"/>
                </a:solidFill>
                <a:latin typeface="+mn-lt"/>
              </a:rPr>
              <a:t>[ 1 -</a:t>
            </a:r>
            <a:r>
              <a:rPr lang="en-US" altLang="zh-TW" sz="2000" strike="sngStrike" dirty="0" err="1">
                <a:solidFill>
                  <a:srgbClr val="FF0000"/>
                </a:solidFill>
                <a:latin typeface="+mn-lt"/>
              </a:rPr>
              <a:t>eq</a:t>
            </a:r>
            <a:r>
              <a:rPr lang="en-US" altLang="zh-TW" sz="2000" strike="sngStrike" dirty="0">
                <a:solidFill>
                  <a:srgbClr val="FF0000"/>
                </a:solidFill>
                <a:latin typeface="+mn-lt"/>
              </a:rPr>
              <a:t> 2 ]</a:t>
            </a:r>
            <a:r>
              <a:rPr lang="en-US" altLang="zh-TW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2000" dirty="0">
                <a:latin typeface="+mn-lt"/>
              </a:rPr>
              <a:t>; echo $?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2000" dirty="0">
              <a:latin typeface="+mn-lt"/>
            </a:endParaRP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1 ] &amp;&amp;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2 ] ; echo $? 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1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endParaRPr lang="en-US" altLang="zh-TW" sz="2000" dirty="0">
              <a:latin typeface="+mn-lt"/>
            </a:endParaRP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2 ] &amp;&amp; </a:t>
            </a:r>
            <a:r>
              <a:rPr lang="en-US" altLang="zh-TW" sz="2000" strike="sngStrike" dirty="0">
                <a:solidFill>
                  <a:srgbClr val="FF0000"/>
                </a:solidFill>
                <a:latin typeface="+mn-lt"/>
              </a:rPr>
              <a:t>[ 1 -</a:t>
            </a:r>
            <a:r>
              <a:rPr lang="en-US" altLang="zh-TW" sz="2000" strike="sngStrike" dirty="0" err="1">
                <a:solidFill>
                  <a:srgbClr val="FF0000"/>
                </a:solidFill>
                <a:latin typeface="+mn-lt"/>
              </a:rPr>
              <a:t>eq</a:t>
            </a:r>
            <a:r>
              <a:rPr lang="en-US" altLang="zh-TW" sz="2000" strike="sngStrike" dirty="0">
                <a:solidFill>
                  <a:srgbClr val="FF0000"/>
                </a:solidFill>
                <a:latin typeface="+mn-lt"/>
              </a:rPr>
              <a:t> 1 ] </a:t>
            </a:r>
            <a:r>
              <a:rPr lang="en-US" altLang="zh-TW" sz="2000" dirty="0">
                <a:latin typeface="+mn-lt"/>
              </a:rPr>
              <a:t>; echo $?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1</a:t>
            </a:r>
          </a:p>
          <a:p>
            <a:pPr marL="0" indent="0" eaLnBrk="1" hangingPunct="1">
              <a:buNone/>
            </a:pPr>
            <a:endParaRPr lang="en-US" altLang="zh-TW" sz="2000" dirty="0">
              <a:latin typeface="+mn-lt"/>
            </a:endParaRP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!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2 ] ; echo $?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0</a:t>
            </a:r>
          </a:p>
          <a:p>
            <a:pPr marL="0" indent="0" eaLnBrk="1" hangingPunct="1">
              <a:buNone/>
            </a:pPr>
            <a:endParaRPr lang="en-US" altLang="zh-TW" sz="2000" dirty="0">
              <a:latin typeface="+mn-lt"/>
            </a:endParaRP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$ [ 1 -</a:t>
            </a:r>
            <a:r>
              <a:rPr lang="en-US" altLang="zh-TW" sz="2000" dirty="0" err="1">
                <a:latin typeface="+mn-lt"/>
              </a:rPr>
              <a:t>eq</a:t>
            </a:r>
            <a:r>
              <a:rPr lang="en-US" altLang="zh-TW" sz="2000" dirty="0">
                <a:latin typeface="+mn-lt"/>
              </a:rPr>
              <a:t> 2 ] ; echo $?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</a:rPr>
              <a:t>1</a:t>
            </a:r>
            <a:endParaRPr lang="zh-TW" altLang="en-US" sz="20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+mn-lt"/>
              </a:rPr>
              <a:t>Outline</a:t>
            </a:r>
            <a:endParaRPr lang="zh-TW" altLang="en-US" dirty="0">
              <a:latin typeface="+mn-lt"/>
            </a:endParaRPr>
          </a:p>
        </p:txBody>
      </p:sp>
      <p:sp>
        <p:nvSpPr>
          <p:cNvPr id="4099" name="內容版面配置區 2"/>
          <p:cNvSpPr>
            <a:spLocks noGrp="1"/>
          </p:cNvSpPr>
          <p:nvPr>
            <p:ph idx="1"/>
          </p:nvPr>
        </p:nvSpPr>
        <p:spPr>
          <a:xfrm>
            <a:off x="990600" y="1219200"/>
            <a:ext cx="7772400" cy="4648200"/>
          </a:xfrm>
        </p:spPr>
        <p:txBody>
          <a:bodyPr/>
          <a:lstStyle/>
          <a:p>
            <a:r>
              <a:rPr lang="en-US" altLang="zh-TW" sz="2200" dirty="0">
                <a:latin typeface="+mn-lt"/>
              </a:rPr>
              <a:t>Variable pre-operations</a:t>
            </a:r>
          </a:p>
          <a:p>
            <a:r>
              <a:rPr lang="en-US" altLang="zh-TW" sz="2200" dirty="0" err="1">
                <a:latin typeface="+mn-lt"/>
              </a:rPr>
              <a:t>args</a:t>
            </a:r>
            <a:r>
              <a:rPr lang="en-US" altLang="zh-TW" sz="2200" dirty="0">
                <a:latin typeface="+mn-lt"/>
              </a:rPr>
              <a:t>, </a:t>
            </a:r>
            <a:r>
              <a:rPr lang="en-US" altLang="zh-TW" sz="2200" dirty="0" err="1">
                <a:latin typeface="+mn-lt"/>
              </a:rPr>
              <a:t>argc</a:t>
            </a:r>
            <a:r>
              <a:rPr lang="en-US" altLang="zh-TW" sz="2200" dirty="0">
                <a:latin typeface="+mn-lt"/>
              </a:rPr>
              <a:t> in Shell Scripts</a:t>
            </a:r>
          </a:p>
          <a:p>
            <a:r>
              <a:rPr lang="en-US" altLang="zh-TW" sz="2200" dirty="0">
                <a:latin typeface="+mn-lt"/>
              </a:rPr>
              <a:t>Arithmetic and Logics</a:t>
            </a:r>
            <a:endParaRPr lang="en-US" altLang="zh-TW" sz="2200" dirty="0">
              <a:solidFill>
                <a:srgbClr val="FF0000"/>
              </a:solidFill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Test commands</a:t>
            </a:r>
          </a:p>
          <a:p>
            <a:r>
              <a:rPr lang="en-US" altLang="zh-TW" sz="2200" dirty="0">
                <a:latin typeface="+mn-lt"/>
              </a:rPr>
              <a:t>Control Structures: if-else, switch-case, for/while loops</a:t>
            </a:r>
          </a:p>
          <a:p>
            <a:r>
              <a:rPr lang="en-US" altLang="zh-TW" sz="2200" dirty="0">
                <a:latin typeface="+mn-lt"/>
              </a:rPr>
              <a:t>Input/output: Read from screen </a:t>
            </a:r>
          </a:p>
          <a:p>
            <a:r>
              <a:rPr lang="en-US" altLang="zh-TW" sz="2200" dirty="0">
                <a:latin typeface="+mn-lt"/>
              </a:rPr>
              <a:t>Defining Functions &amp; Parsing Arguments</a:t>
            </a:r>
          </a:p>
          <a:p>
            <a:r>
              <a:rPr lang="en-US" altLang="zh-TW" sz="2200" dirty="0">
                <a:latin typeface="+mn-lt"/>
              </a:rPr>
              <a:t>Error Handling and Debug tool (</a:t>
            </a:r>
            <a:r>
              <a:rPr lang="en-US" altLang="zh-TW" sz="2200" dirty="0" err="1">
                <a:latin typeface="+mn-lt"/>
              </a:rPr>
              <a:t>sh</a:t>
            </a:r>
            <a:r>
              <a:rPr lang="en-US" altLang="zh-TW" sz="2200" dirty="0">
                <a:latin typeface="+mn-lt"/>
              </a:rPr>
              <a:t> -x)</a:t>
            </a:r>
          </a:p>
          <a:p>
            <a:r>
              <a:rPr lang="en-US" altLang="zh-TW" sz="2200" dirty="0">
                <a:latin typeface="+mn-lt"/>
              </a:rPr>
              <a:t>A Shell Script Sample: Failure Detection on Servers</a:t>
            </a:r>
          </a:p>
          <a:p>
            <a:endParaRPr lang="en-US" altLang="zh-TW" sz="2200" dirty="0">
              <a:latin typeface="+mn-lt"/>
            </a:endParaRPr>
          </a:p>
          <a:p>
            <a:r>
              <a:rPr lang="en-US" altLang="zh-TW" sz="2200" dirty="0">
                <a:latin typeface="+mn-lt"/>
              </a:rPr>
              <a:t>Appendix: Regular Expression</a:t>
            </a:r>
          </a:p>
          <a:p>
            <a:r>
              <a:rPr lang="en-US" altLang="zh-TW" sz="2200" dirty="0">
                <a:latin typeface="+mn-lt"/>
              </a:rPr>
              <a:t>Appendix B: </a:t>
            </a:r>
            <a:r>
              <a:rPr lang="en-US" altLang="zh-TW" sz="2200" dirty="0" err="1">
                <a:latin typeface="+mn-lt"/>
              </a:rPr>
              <a:t>sed</a:t>
            </a:r>
            <a:r>
              <a:rPr lang="en-US" altLang="zh-TW" sz="2200" dirty="0">
                <a:latin typeface="+mn-lt"/>
              </a:rPr>
              <a:t> and </a:t>
            </a:r>
            <a:r>
              <a:rPr lang="en-US" altLang="zh-TW" sz="2200" dirty="0" err="1">
                <a:latin typeface="+mn-lt"/>
              </a:rPr>
              <a:t>awk</a:t>
            </a:r>
            <a:endParaRPr lang="zh-TW" altLang="en-US" sz="2200" dirty="0">
              <a:latin typeface="+mn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ea typeface="新細明體" pitchFamily="18" charset="-120"/>
                <a:cs typeface="Times New Roman" panose="02020603050405020304" pitchFamily="18" charset="0"/>
              </a:rPr>
              <a:t>expr command (2)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990600" y="1447800"/>
            <a:ext cx="77724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 eaLnBrk="1" hangingPunct="1"/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$ expr1 &amp;&amp; expr2 , if expr1 is false then expr2 won’t be evaluate</a:t>
            </a:r>
          </a:p>
          <a:p>
            <a:pPr eaLnBrk="1" hangingPunct="1"/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$ expr1 || expr2 , if expr1 is true then expr2 won’t be evaluate</a:t>
            </a:r>
          </a:p>
          <a:p>
            <a:pPr eaLnBrk="1" hangingPunct="1"/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$ [ -e 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SomeFile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] &amp;&amp; 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rm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SomeFile</a:t>
            </a:r>
            <a:endParaRPr lang="en-US" altLang="zh-TW" sz="2000" kern="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$ 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checkSomething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|| exit 1</a:t>
            </a:r>
          </a:p>
        </p:txBody>
      </p:sp>
    </p:spTree>
    <p:extLst>
      <p:ext uri="{BB962C8B-B14F-4D97-AF65-F5344CB8AC3E}">
        <p14:creationId xmlns:p14="http://schemas.microsoft.com/office/powerpoint/2010/main" val="4109330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Arithmetic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Expansion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n-lt"/>
              </a:rPr>
              <a:t>echo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$((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1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+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2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))</a:t>
            </a:r>
          </a:p>
          <a:p>
            <a:pPr marL="0" indent="0">
              <a:buNone/>
            </a:pPr>
            <a:endParaRPr lang="en-US" altLang="zh-TW" dirty="0">
              <a:latin typeface="+mn-lt"/>
            </a:endParaRP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a=8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a=$((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$a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+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9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))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a=$((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$a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+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17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))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a=$((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$a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+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9453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))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echo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$a</a:t>
            </a:r>
            <a:endParaRPr lang="zh-TW" altLang="en-US" dirty="0">
              <a:latin typeface="+mn-lt"/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dirty="0">
                <a:latin typeface="+mn-lt"/>
              </a:rPr>
              <a:t>3</a:t>
            </a:r>
          </a:p>
          <a:p>
            <a:pPr marL="0" indent="0">
              <a:buNone/>
            </a:pPr>
            <a:endParaRPr lang="en-US" altLang="zh-TW" dirty="0">
              <a:latin typeface="+mn-lt"/>
            </a:endParaRP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//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a=8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//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a=17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//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a=34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//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a=9487</a:t>
            </a:r>
          </a:p>
          <a:p>
            <a:pPr marL="0" indent="0">
              <a:buNone/>
            </a:pPr>
            <a:r>
              <a:rPr lang="en-US" altLang="zh-TW" dirty="0">
                <a:latin typeface="+mn-lt"/>
              </a:rPr>
              <a:t>9487</a:t>
            </a:r>
          </a:p>
        </p:txBody>
      </p:sp>
    </p:spTree>
    <p:extLst>
      <p:ext uri="{BB962C8B-B14F-4D97-AF65-F5344CB8AC3E}">
        <p14:creationId xmlns:p14="http://schemas.microsoft.com/office/powerpoint/2010/main" val="8334104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if-then-else structure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772400" cy="3124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if</a:t>
            </a:r>
            <a:r>
              <a:rPr lang="en-US" altLang="zh-TW" dirty="0">
                <a:latin typeface="+mn-lt"/>
              </a:rPr>
              <a:t> [ test conditions ] ;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then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elif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[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test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contitions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]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;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then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else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</a:rPr>
              <a:t>	command-list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fi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  <a:ea typeface="細明體" panose="02020509000000000000" pitchFamily="49" charset="-120"/>
              </a:rPr>
              <a:t># Or in one line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if</a:t>
            </a:r>
            <a:r>
              <a:rPr lang="en-US" altLang="zh-TW" dirty="0">
                <a:latin typeface="+mn-lt"/>
                <a:ea typeface="細明體" panose="02020509000000000000" pitchFamily="49" charset="-120"/>
              </a:rPr>
              <a:t> [ a = a ];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then</a:t>
            </a:r>
            <a:r>
              <a:rPr lang="en-US" altLang="zh-TW" dirty="0">
                <a:latin typeface="+mn-lt"/>
                <a:ea typeface="細明體" panose="02020509000000000000" pitchFamily="49" charset="-120"/>
              </a:rPr>
              <a:t> echo “Yes”;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else</a:t>
            </a:r>
            <a:r>
              <a:rPr lang="en-US" altLang="zh-TW" dirty="0">
                <a:latin typeface="+mn-lt"/>
                <a:ea typeface="細明體" panose="02020509000000000000" pitchFamily="49" charset="-120"/>
              </a:rPr>
              <a:t> echo “No”; </a:t>
            </a:r>
            <a:r>
              <a:rPr lang="en-US" altLang="zh-TW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fi</a:t>
            </a:r>
          </a:p>
        </p:txBody>
      </p:sp>
      <p:pic>
        <p:nvPicPr>
          <p:cNvPr id="19465" name="Picture 11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switch-case structure (1)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case</a:t>
            </a:r>
            <a:r>
              <a:rPr lang="en-US" altLang="zh-TW" sz="1800" dirty="0">
                <a:latin typeface="+mn-lt"/>
              </a:rPr>
              <a:t> $</a:t>
            </a:r>
            <a:r>
              <a:rPr lang="en-US" altLang="zh-TW" sz="1800" dirty="0" err="1">
                <a:latin typeface="+mn-lt"/>
              </a:rPr>
              <a:t>var</a:t>
            </a:r>
            <a:r>
              <a:rPr lang="en-US" altLang="zh-TW" sz="1800" dirty="0">
                <a:latin typeface="+mn-lt"/>
              </a:rPr>
              <a:t>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in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value1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	action1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value2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	action2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value3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|</a:t>
            </a:r>
            <a:r>
              <a:rPr lang="en-US" altLang="zh-TW" sz="1800" dirty="0">
                <a:latin typeface="+mn-lt"/>
              </a:rPr>
              <a:t>value4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	action3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    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*)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	default-action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>
                <a:latin typeface="+mn-lt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;;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+mn-lt"/>
              </a:rPr>
              <a:t>esac</a:t>
            </a:r>
            <a:endParaRPr lang="en-US" altLang="zh-TW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case</a:t>
            </a: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$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sshd_enable</a:t>
            </a: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in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[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Yy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][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Ee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][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Ss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]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   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action1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[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Nn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][</a:t>
            </a:r>
            <a:r>
              <a:rPr lang="en-US" altLang="zh-TW" sz="1800" dirty="0" err="1">
                <a:latin typeface="+mn-lt"/>
                <a:ea typeface="細明體" panose="02020509000000000000" pitchFamily="49" charset="-120"/>
              </a:rPr>
              <a:t>Oo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]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   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action2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*)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    </a:t>
            </a:r>
            <a:r>
              <a:rPr lang="en-US" altLang="zh-TW" sz="1800" dirty="0">
                <a:latin typeface="+mn-lt"/>
                <a:ea typeface="細明體" panose="02020509000000000000" pitchFamily="49" charset="-120"/>
              </a:rPr>
              <a:t>???</a:t>
            </a:r>
          </a:p>
          <a:p>
            <a:pPr marL="0" indent="0" eaLnBrk="1" hangingPunct="1">
              <a:buNone/>
            </a:pPr>
            <a:r>
              <a:rPr lang="zh-TW" altLang="en-US" sz="1800" dirty="0">
                <a:latin typeface="+mn-lt"/>
                <a:ea typeface="細明體" panose="02020509000000000000" pitchFamily="49" charset="-120"/>
              </a:rPr>
              <a:t>   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;;</a:t>
            </a:r>
          </a:p>
          <a:p>
            <a:pPr marL="0" indent="0" eaLnBrk="1" hangingPunct="1"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+mn-lt"/>
                <a:ea typeface="細明體" panose="02020509000000000000" pitchFamily="49" charset="-120"/>
              </a:rPr>
              <a:t>esac</a:t>
            </a:r>
            <a:endParaRPr lang="en-US" altLang="zh-TW" sz="1800" dirty="0">
              <a:solidFill>
                <a:srgbClr val="FF0000"/>
              </a:solidFill>
              <a:latin typeface="+mn-lt"/>
              <a:ea typeface="細明體" panose="02020509000000000000" pitchFamily="49" charset="-120"/>
            </a:endParaRPr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>
            <a:off x="4572000" y="1447800"/>
            <a:ext cx="0" cy="510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For loop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990600" y="1447800"/>
            <a:ext cx="3810000" cy="19812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for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in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var1 var2 …</a:t>
            </a: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;</a:t>
            </a:r>
            <a:r>
              <a:rPr lang="zh-TW" altLang="en-US" sz="24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	action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done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20574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a=“”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for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in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 `ls`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;</a:t>
            </a:r>
            <a:r>
              <a:rPr lang="zh-TW" altLang="en-US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	a=“$a</a:t>
            </a:r>
            <a:r>
              <a:rPr lang="zh-TW" altLang="en-US" sz="20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$</a:t>
            </a:r>
            <a:r>
              <a:rPr lang="en-US" altLang="zh-TW" sz="2000" dirty="0" err="1">
                <a:latin typeface="+mn-lt"/>
                <a:ea typeface="新細明體" panose="02020500000000000000" pitchFamily="18" charset="-120"/>
              </a:rPr>
              <a:t>var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”</a:t>
            </a:r>
          </a:p>
          <a:p>
            <a:pPr marL="0" indent="0" eaLnBrk="1" hangingPunct="1">
              <a:buNone/>
            </a:pPr>
            <a:r>
              <a:rPr lang="en-US" altLang="zh-TW" sz="20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done</a:t>
            </a:r>
          </a:p>
          <a:p>
            <a:pPr marL="0" indent="0">
              <a:buNone/>
            </a:pPr>
            <a:r>
              <a:rPr lang="en-US" altLang="zh-TW" sz="2000" dirty="0">
                <a:latin typeface="+mn-lt"/>
              </a:rPr>
              <a:t>echo</a:t>
            </a:r>
            <a:r>
              <a:rPr lang="zh-TW" altLang="en-US" sz="2000" dirty="0">
                <a:latin typeface="+mn-lt"/>
              </a:rPr>
              <a:t> </a:t>
            </a:r>
            <a:r>
              <a:rPr lang="en-US" altLang="zh-TW" sz="2000" dirty="0">
                <a:latin typeface="+mn-lt"/>
              </a:rPr>
              <a:t>$a</a:t>
            </a:r>
            <a:endParaRPr lang="zh-TW" altLang="en-US" sz="2000" dirty="0">
              <a:latin typeface="+mn-lt"/>
            </a:endParaRPr>
          </a:p>
        </p:txBody>
      </p:sp>
      <p:pic>
        <p:nvPicPr>
          <p:cNvPr id="22537" name="Picture 12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2539" name="直線單箭頭接點 2"/>
          <p:cNvCxnSpPr>
            <a:cxnSpLocks noChangeShapeType="1"/>
          </p:cNvCxnSpPr>
          <p:nvPr/>
        </p:nvCxnSpPr>
        <p:spPr bwMode="auto">
          <a:xfrm flipH="1">
            <a:off x="2895600" y="1143000"/>
            <a:ext cx="381000" cy="3048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46285" y="3505200"/>
            <a:ext cx="3810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742950" indent="-285750" algn="l" rtl="0" eaLnBrk="0" fontAlgn="base" hangingPunct="0">
              <a:spcBef>
                <a:spcPct val="25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 marL="11430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 sz="20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 marL="16002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–"/>
              <a:defRPr kumimoji="1" sz="1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 marL="2057400" indent="-228600" algn="l" rtl="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  <a:lvl6pPr marL="25146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fontAlgn="base">
              <a:spcBef>
                <a:spcPct val="25000"/>
              </a:spcBef>
              <a:spcAft>
                <a:spcPct val="0"/>
              </a:spcAft>
              <a:buChar char="»"/>
              <a:defRPr kumimoji="1" sz="18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kern="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for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i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kern="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in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A B C D E F G</a:t>
            </a:r>
            <a:r>
              <a:rPr lang="en-US" altLang="zh-TW" sz="2400" kern="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;</a:t>
            </a:r>
            <a:r>
              <a:rPr lang="zh-TW" altLang="en-US" sz="2400" kern="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000" kern="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	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mkdir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 $</a:t>
            </a:r>
            <a:r>
              <a:rPr lang="en-US" altLang="zh-TW" sz="2000" kern="0" dirty="0" err="1">
                <a:latin typeface="+mn-lt"/>
                <a:ea typeface="新細明體" panose="02020500000000000000" pitchFamily="18" charset="-120"/>
              </a:rPr>
              <a:t>i</a:t>
            </a:r>
            <a:r>
              <a:rPr lang="en-US" altLang="zh-TW" sz="2000" kern="0" dirty="0">
                <a:latin typeface="+mn-lt"/>
                <a:ea typeface="新細明體" panose="02020500000000000000" pitchFamily="18" charset="-120"/>
              </a:rPr>
              <a:t>;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000" kern="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done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While loop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6172200" cy="2667000"/>
          </a:xfrm>
        </p:spPr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while</a:t>
            </a:r>
            <a:r>
              <a:rPr lang="en-US" altLang="zh-TW" sz="2400" dirty="0">
                <a:latin typeface="+mn-lt"/>
                <a:ea typeface="新細明體" panose="02020500000000000000" pitchFamily="18" charset="-120"/>
              </a:rPr>
              <a:t> […] </a:t>
            </a: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;</a:t>
            </a:r>
            <a:r>
              <a:rPr lang="zh-TW" altLang="en-US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>
                <a:latin typeface="+mn-lt"/>
                <a:ea typeface="新細明體" panose="02020500000000000000" pitchFamily="18" charset="-120"/>
              </a:rPr>
              <a:t>	action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done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400" dirty="0">
              <a:latin typeface="+mn-lt"/>
              <a:ea typeface="新細明體" panose="02020500000000000000" pitchFamily="18" charset="-120"/>
            </a:endParaRP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break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continue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4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  <a:p>
            <a:pPr marL="0" indent="0" eaLnBrk="1" hangingPunct="1"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while </a:t>
            </a:r>
            <a:r>
              <a:rPr lang="en-US" altLang="zh-TW" sz="2400" dirty="0">
                <a:latin typeface="+mn-lt"/>
                <a:ea typeface="新細明體" panose="02020500000000000000" pitchFamily="18" charset="-120"/>
              </a:rPr>
              <a:t>read name </a:t>
            </a: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; do</a:t>
            </a:r>
          </a:p>
          <a:p>
            <a:pPr marL="0" indent="0" eaLnBrk="1" hangingPunct="1"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	</a:t>
            </a:r>
            <a:r>
              <a:rPr lang="en-US" altLang="zh-TW" sz="2400" dirty="0">
                <a:latin typeface="+mn-lt"/>
                <a:ea typeface="新細明體" panose="02020500000000000000" pitchFamily="18" charset="-120"/>
              </a:rPr>
              <a:t>echo “Hi $name”</a:t>
            </a:r>
          </a:p>
          <a:p>
            <a:pPr marL="0" indent="0" eaLnBrk="1" hangingPunct="1">
              <a:buNone/>
            </a:pPr>
            <a:r>
              <a:rPr lang="en-US" altLang="zh-TW" sz="2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done</a:t>
            </a:r>
          </a:p>
          <a:p>
            <a:pPr marL="0" indent="0" eaLnBrk="1" hangingPunct="1">
              <a:buFont typeface="Wingdings" panose="05000000000000000000" pitchFamily="2" charset="2"/>
              <a:buNone/>
            </a:pPr>
            <a:endParaRPr lang="en-US" altLang="zh-TW" sz="24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</p:txBody>
      </p:sp>
      <p:pic>
        <p:nvPicPr>
          <p:cNvPr id="23561" name="Picture 11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0" y="1244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Read from </a:t>
            </a:r>
            <a:r>
              <a:rPr lang="en-US" altLang="zh-TW" dirty="0" err="1">
                <a:solidFill>
                  <a:srgbClr val="FF0000"/>
                </a:solidFill>
                <a:latin typeface="+mn-lt"/>
                <a:ea typeface="新細明體" pitchFamily="18" charset="-120"/>
              </a:rPr>
              <a:t>stdin</a:t>
            </a:r>
            <a:endParaRPr lang="en-US" altLang="zh-TW" dirty="0">
              <a:solidFill>
                <a:srgbClr val="FF0000"/>
              </a:solidFill>
              <a:latin typeface="+mn-lt"/>
              <a:ea typeface="新細明體" pitchFamily="18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#!/bin/</a:t>
            </a:r>
            <a:r>
              <a:rPr lang="en-US" altLang="zh-TW" sz="1800" dirty="0" err="1">
                <a:latin typeface="+mn-lt"/>
              </a:rPr>
              <a:t>sh</a:t>
            </a:r>
            <a:endParaRPr lang="en-US" altLang="zh-TW" sz="1800" dirty="0">
              <a:latin typeface="+mn-lt"/>
            </a:endParaRP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echo -n "Do you want to '</a:t>
            </a:r>
            <a:r>
              <a:rPr lang="en-US" altLang="zh-TW" sz="1800" dirty="0" err="1">
                <a:latin typeface="+mn-lt"/>
              </a:rPr>
              <a:t>rm</a:t>
            </a:r>
            <a:r>
              <a:rPr lang="en-US" altLang="zh-TW" sz="1800" dirty="0">
                <a:latin typeface="+mn-lt"/>
              </a:rPr>
              <a:t> -</a:t>
            </a:r>
            <a:r>
              <a:rPr lang="en-US" altLang="zh-TW" sz="1800" dirty="0" err="1">
                <a:latin typeface="+mn-lt"/>
              </a:rPr>
              <a:t>rf</a:t>
            </a:r>
            <a:r>
              <a:rPr lang="en-US" altLang="zh-TW" sz="1800" dirty="0">
                <a:latin typeface="+mn-lt"/>
              </a:rPr>
              <a:t> /'  (yes/no)? "</a:t>
            </a:r>
          </a:p>
          <a:p>
            <a:pPr marL="0" indent="0"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</a:rPr>
              <a:t>read</a:t>
            </a:r>
            <a:r>
              <a:rPr lang="en-US" altLang="zh-TW" sz="1800" dirty="0">
                <a:latin typeface="+mn-lt"/>
              </a:rPr>
              <a:t> answer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case $answer in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[</a:t>
            </a:r>
            <a:r>
              <a:rPr lang="en-US" altLang="zh-TW" sz="1800" dirty="0" err="1">
                <a:latin typeface="+mn-lt"/>
              </a:rPr>
              <a:t>Yy</a:t>
            </a:r>
            <a:r>
              <a:rPr lang="en-US" altLang="zh-TW" sz="1800" dirty="0">
                <a:latin typeface="+mn-lt"/>
              </a:rPr>
              <a:t>][</a:t>
            </a:r>
            <a:r>
              <a:rPr lang="en-US" altLang="zh-TW" sz="1800" dirty="0" err="1">
                <a:latin typeface="+mn-lt"/>
              </a:rPr>
              <a:t>Ee</a:t>
            </a:r>
            <a:r>
              <a:rPr lang="en-US" altLang="zh-TW" sz="1800" dirty="0">
                <a:latin typeface="+mn-lt"/>
              </a:rPr>
              <a:t>][</a:t>
            </a:r>
            <a:r>
              <a:rPr lang="en-US" altLang="zh-TW" sz="1800" dirty="0" err="1">
                <a:latin typeface="+mn-lt"/>
              </a:rPr>
              <a:t>Ss</a:t>
            </a:r>
            <a:r>
              <a:rPr lang="en-US" altLang="zh-TW" sz="1800" dirty="0">
                <a:latin typeface="+mn-lt"/>
              </a:rPr>
              <a:t>])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    echo "</a:t>
            </a:r>
            <a:r>
              <a:rPr lang="en-US" altLang="zh-TW" sz="1800" dirty="0" err="1">
                <a:latin typeface="+mn-lt"/>
              </a:rPr>
              <a:t>Hahaha</a:t>
            </a:r>
            <a:r>
              <a:rPr lang="en-US" altLang="zh-TW" sz="1800" dirty="0">
                <a:latin typeface="+mn-lt"/>
              </a:rPr>
              <a:t>"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[</a:t>
            </a:r>
            <a:r>
              <a:rPr lang="en-US" altLang="zh-TW" sz="1800" dirty="0" err="1">
                <a:latin typeface="+mn-lt"/>
              </a:rPr>
              <a:t>Nn</a:t>
            </a:r>
            <a:r>
              <a:rPr lang="en-US" altLang="zh-TW" sz="1800" dirty="0">
                <a:latin typeface="+mn-lt"/>
              </a:rPr>
              <a:t>][</a:t>
            </a:r>
            <a:r>
              <a:rPr lang="en-US" altLang="zh-TW" sz="1800" dirty="0" err="1">
                <a:latin typeface="+mn-lt"/>
              </a:rPr>
              <a:t>Oo</a:t>
            </a:r>
            <a:r>
              <a:rPr lang="en-US" altLang="zh-TW" sz="1800" dirty="0">
                <a:latin typeface="+mn-lt"/>
              </a:rPr>
              <a:t>])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    echo "No~~~"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*)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    echo "removing..."</a:t>
            </a:r>
          </a:p>
          <a:p>
            <a:pPr marL="0" indent="0">
              <a:buNone/>
            </a:pPr>
            <a:r>
              <a:rPr lang="en-US" altLang="zh-TW" sz="1800" dirty="0">
                <a:latin typeface="+mn-lt"/>
              </a:rPr>
              <a:t>    ;;</a:t>
            </a:r>
          </a:p>
          <a:p>
            <a:pPr marL="0" indent="0">
              <a:buNone/>
            </a:pPr>
            <a:r>
              <a:rPr lang="en-US" altLang="zh-TW" sz="1800" dirty="0" err="1">
                <a:latin typeface="+mn-lt"/>
              </a:rPr>
              <a:t>esac</a:t>
            </a:r>
            <a:endParaRPr lang="zh-TW" altLang="en-US" sz="1800" dirty="0"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Create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tmp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file/</a:t>
            </a:r>
            <a:r>
              <a:rPr lang="en-US" altLang="zh-TW" dirty="0" err="1">
                <a:latin typeface="+mn-lt"/>
              </a:rPr>
              <a:t>dir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TMPDIR=`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mktemp</a:t>
            </a:r>
            <a:r>
              <a:rPr lang="en-US" altLang="zh-TW" dirty="0">
                <a:latin typeface="+mn-lt"/>
              </a:rPr>
              <a:t> –d </a:t>
            </a:r>
            <a:r>
              <a:rPr lang="en-US" altLang="zh-TW" dirty="0" err="1">
                <a:latin typeface="+mn-lt"/>
              </a:rPr>
              <a:t>tmp.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XXXXXX</a:t>
            </a:r>
            <a:r>
              <a:rPr lang="en-US" altLang="zh-TW" dirty="0">
                <a:latin typeface="+mn-lt"/>
              </a:rPr>
              <a:t>`</a:t>
            </a:r>
          </a:p>
          <a:p>
            <a:r>
              <a:rPr lang="en-US" altLang="zh-TW" dirty="0">
                <a:latin typeface="+mn-lt"/>
              </a:rPr>
              <a:t>TMPFILE=`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mktemp</a:t>
            </a:r>
            <a:r>
              <a:rPr lang="en-US" altLang="zh-TW" dirty="0">
                <a:latin typeface="+mn-lt"/>
              </a:rPr>
              <a:t> ${TMPDIR}/</a:t>
            </a:r>
            <a:r>
              <a:rPr lang="en-US" altLang="zh-TW" dirty="0" err="1">
                <a:latin typeface="+mn-lt"/>
              </a:rPr>
              <a:t>tmp.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XXXXXX</a:t>
            </a:r>
            <a:r>
              <a:rPr lang="en-US" altLang="zh-TW" dirty="0">
                <a:latin typeface="+mn-lt"/>
              </a:rPr>
              <a:t>`</a:t>
            </a:r>
          </a:p>
          <a:p>
            <a:r>
              <a:rPr lang="en-US" altLang="zh-TW" dirty="0">
                <a:latin typeface="+mn-lt"/>
              </a:rPr>
              <a:t>echo "program output" &gt;&gt; ${TMPFILE}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093458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functions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Define function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function_name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 ( )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	</a:t>
            </a:r>
            <a:r>
              <a:rPr lang="en-US" altLang="zh-TW" sz="1800" dirty="0" err="1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command_list</a:t>
            </a:r>
            <a:endParaRPr lang="en-US" altLang="zh-TW" sz="18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Removing function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unset </a:t>
            </a:r>
            <a:r>
              <a:rPr lang="en-US" altLang="zh-TW" sz="1800" dirty="0" err="1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function_name</a:t>
            </a:r>
            <a:endParaRPr lang="en-US" altLang="zh-TW" sz="18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endParaRPr lang="en-US" altLang="zh-TW" sz="2000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Function execution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 err="1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function_name</a:t>
            </a:r>
            <a:endParaRPr lang="en-US" altLang="zh-TW" sz="1800" dirty="0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Function definition is </a:t>
            </a:r>
            <a:r>
              <a:rPr lang="en-US" altLang="zh-TW" sz="2000" u="sng" dirty="0">
                <a:latin typeface="+mn-lt"/>
                <a:ea typeface="新細明體" panose="02020500000000000000" pitchFamily="18" charset="-120"/>
              </a:rPr>
              <a:t>local to the current shell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	</a:t>
            </a:r>
          </a:p>
        </p:txBody>
      </p:sp>
      <p:sp>
        <p:nvSpPr>
          <p:cNvPr id="27657" name="矩形 8"/>
          <p:cNvSpPr>
            <a:spLocks noChangeArrowheads="1"/>
          </p:cNvSpPr>
          <p:nvPr/>
        </p:nvSpPr>
        <p:spPr bwMode="auto">
          <a:xfrm>
            <a:off x="847725" y="5257800"/>
            <a:ext cx="3941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※ Define the function before first use…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functions (2)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-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scoping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func () {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s-ES" altLang="zh-TW" sz="1800" dirty="0">
                <a:latin typeface="+mn-lt"/>
              </a:rPr>
              <a:t># global variable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s-ES" altLang="zh-TW" sz="1800" dirty="0">
                <a:latin typeface="+mn-lt"/>
              </a:rPr>
              <a:t>echo </a:t>
            </a: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$a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a</a:t>
            </a:r>
            <a:r>
              <a:rPr lang="es-ES" altLang="zh-TW" sz="1800" dirty="0">
                <a:latin typeface="+mn-lt"/>
              </a:rPr>
              <a:t>="hello"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}</a:t>
            </a:r>
          </a:p>
          <a:p>
            <a:pPr marL="0" indent="0">
              <a:buNone/>
            </a:pP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a</a:t>
            </a:r>
            <a:r>
              <a:rPr lang="es-ES" altLang="zh-TW" sz="1800" dirty="0">
                <a:latin typeface="+mn-lt"/>
              </a:rPr>
              <a:t>="5566"</a:t>
            </a:r>
          </a:p>
          <a:p>
            <a:pPr marL="0" indent="0">
              <a:buNone/>
            </a:pPr>
            <a:endParaRPr lang="es-ES" altLang="zh-TW" sz="1800" dirty="0">
              <a:latin typeface="+mn-lt"/>
            </a:endParaRP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func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echo $a</a:t>
            </a:r>
          </a:p>
          <a:p>
            <a:pPr marL="0" indent="0">
              <a:buNone/>
            </a:pPr>
            <a:endParaRPr lang="es-ES" altLang="zh-TW" sz="1800" dirty="0">
              <a:latin typeface="+mn-lt"/>
            </a:endParaRP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Result: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5566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hello</a:t>
            </a:r>
            <a:endParaRPr lang="zh-TW" altLang="en-US" sz="1800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func () {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s-ES" altLang="zh-TW" sz="1800" dirty="0">
                <a:latin typeface="+mn-lt"/>
              </a:rPr>
              <a:t># global variable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n-US" altLang="zh-TW" sz="1800" dirty="0">
                <a:latin typeface="+mn-lt"/>
              </a:rPr>
              <a:t>local</a:t>
            </a:r>
            <a:r>
              <a:rPr lang="zh-TW" altLang="en-US" sz="1800" dirty="0">
                <a:latin typeface="+mn-lt"/>
              </a:rPr>
              <a:t> </a:t>
            </a: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a</a:t>
            </a:r>
            <a:r>
              <a:rPr lang="es-ES" altLang="zh-TW" sz="1800" dirty="0">
                <a:latin typeface="+mn-lt"/>
              </a:rPr>
              <a:t>="hello"</a:t>
            </a:r>
          </a:p>
          <a:p>
            <a:pPr marL="0" indent="0">
              <a:buNone/>
            </a:pPr>
            <a:r>
              <a:rPr lang="zh-TW" altLang="en-US" sz="1800" dirty="0">
                <a:latin typeface="+mn-lt"/>
              </a:rPr>
              <a:t>        </a:t>
            </a:r>
            <a:r>
              <a:rPr lang="es-ES" altLang="zh-TW" sz="1800" dirty="0">
                <a:latin typeface="+mn-lt"/>
              </a:rPr>
              <a:t>echo </a:t>
            </a: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$a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}</a:t>
            </a:r>
          </a:p>
          <a:p>
            <a:pPr marL="0" indent="0">
              <a:buNone/>
            </a:pPr>
            <a:r>
              <a:rPr lang="es-ES" altLang="zh-TW" sz="1800" dirty="0">
                <a:solidFill>
                  <a:srgbClr val="FF0000"/>
                </a:solidFill>
                <a:latin typeface="+mn-lt"/>
              </a:rPr>
              <a:t>a</a:t>
            </a:r>
            <a:r>
              <a:rPr lang="es-ES" altLang="zh-TW" sz="1800" dirty="0">
                <a:latin typeface="+mn-lt"/>
              </a:rPr>
              <a:t>="5566"</a:t>
            </a:r>
          </a:p>
          <a:p>
            <a:pPr marL="0" indent="0">
              <a:buNone/>
            </a:pPr>
            <a:endParaRPr lang="es-ES" altLang="zh-TW" sz="1800" dirty="0">
              <a:latin typeface="+mn-lt"/>
            </a:endParaRP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func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echo $a</a:t>
            </a:r>
          </a:p>
          <a:p>
            <a:pPr marL="0" indent="0">
              <a:buNone/>
            </a:pPr>
            <a:endParaRPr lang="es-ES" altLang="zh-TW" sz="1800" dirty="0">
              <a:latin typeface="+mn-lt"/>
            </a:endParaRP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Result: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hello</a:t>
            </a:r>
          </a:p>
          <a:p>
            <a:pPr marL="0" indent="0">
              <a:buNone/>
            </a:pPr>
            <a:r>
              <a:rPr lang="es-ES" altLang="zh-TW" sz="1800" dirty="0">
                <a:latin typeface="+mn-lt"/>
              </a:rPr>
              <a:t>5566</a:t>
            </a:r>
            <a:endParaRPr lang="zh-TW" altLang="en-US" sz="1800" dirty="0">
              <a:latin typeface="+mn-lt"/>
            </a:endParaRPr>
          </a:p>
          <a:p>
            <a:pPr marL="0" indent="0">
              <a:buNone/>
            </a:pPr>
            <a:endParaRPr lang="zh-TW" altLang="en-US" sz="1800" dirty="0"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Bourne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Shell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We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use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Bourne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Shell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in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this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slide.</a:t>
            </a:r>
          </a:p>
          <a:p>
            <a:endParaRPr lang="en-US" altLang="zh-TW" dirty="0"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%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echo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$SHELL</a:t>
            </a:r>
          </a:p>
          <a:p>
            <a:pPr lvl="1"/>
            <a:r>
              <a:rPr lang="en-US" altLang="zh-TW" dirty="0">
                <a:latin typeface="+mn-lt"/>
              </a:rPr>
              <a:t>/</a:t>
            </a:r>
            <a:r>
              <a:rPr lang="en-US" altLang="zh-TW" dirty="0" err="1">
                <a:latin typeface="+mn-lt"/>
              </a:rPr>
              <a:t>usr</a:t>
            </a:r>
            <a:r>
              <a:rPr lang="en-US" altLang="zh-TW" dirty="0">
                <a:latin typeface="+mn-lt"/>
              </a:rPr>
              <a:t>/local/bin/bash</a:t>
            </a:r>
          </a:p>
          <a:p>
            <a:pPr lvl="1"/>
            <a:endParaRPr lang="en-US" altLang="zh-TW" dirty="0"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%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sh</a:t>
            </a:r>
            <a:endParaRPr lang="en-US" altLang="zh-TW" dirty="0"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$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54618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functions (3)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-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arguments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check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func () {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if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[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$#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-</a:t>
            </a:r>
            <a:r>
              <a:rPr lang="en-US" altLang="zh-TW" sz="1600" dirty="0" err="1">
                <a:latin typeface="+mn-lt"/>
              </a:rPr>
              <a:t>eq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2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]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;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then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        </a:t>
            </a:r>
            <a:r>
              <a:rPr lang="en-US" altLang="zh-TW" sz="1600" dirty="0">
                <a:latin typeface="+mn-lt"/>
              </a:rPr>
              <a:t>echo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$1</a:t>
            </a:r>
            <a:r>
              <a:rPr lang="zh-TW" altLang="en-US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$2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else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        </a:t>
            </a:r>
            <a:r>
              <a:rPr lang="en-US" altLang="zh-TW" sz="1600" dirty="0">
                <a:latin typeface="+mn-lt"/>
              </a:rPr>
              <a:t>echo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“Wrong”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fi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}</a:t>
            </a:r>
          </a:p>
          <a:p>
            <a:pPr marL="0" indent="0">
              <a:buNone/>
            </a:pPr>
            <a:r>
              <a:rPr lang="es-ES" altLang="zh-TW" sz="1600" dirty="0">
                <a:solidFill>
                  <a:srgbClr val="FF0000"/>
                </a:solidFill>
                <a:latin typeface="+mn-lt"/>
              </a:rPr>
              <a:t>func</a:t>
            </a:r>
          </a:p>
          <a:p>
            <a:pPr marL="0" indent="0">
              <a:buNone/>
            </a:pPr>
            <a:r>
              <a:rPr lang="es-ES" altLang="zh-TW" sz="1600" dirty="0">
                <a:solidFill>
                  <a:srgbClr val="FF0000"/>
                </a:solidFill>
                <a:latin typeface="+mn-lt"/>
              </a:rPr>
              <a:t>func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hi</a:t>
            </a:r>
          </a:p>
          <a:p>
            <a:pPr marL="0" indent="0">
              <a:buNone/>
            </a:pPr>
            <a:r>
              <a:rPr lang="en-US" altLang="zh-TW" sz="1600" dirty="0" err="1">
                <a:solidFill>
                  <a:srgbClr val="FF0000"/>
                </a:solidFill>
                <a:latin typeface="+mn-lt"/>
              </a:rPr>
              <a:t>func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hello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world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Result:</a:t>
            </a: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Wrong</a:t>
            </a: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Wrong</a:t>
            </a:r>
            <a:endParaRPr lang="en-US" altLang="zh-TW" sz="1600" dirty="0">
              <a:latin typeface="+mn-lt"/>
            </a:endParaRPr>
          </a:p>
          <a:p>
            <a:pPr marL="0" indent="0">
              <a:buNone/>
            </a:pPr>
            <a:r>
              <a:rPr lang="en-US" altLang="zh-TW" sz="1600" dirty="0">
                <a:latin typeface="+mn-lt"/>
              </a:rPr>
              <a:t>hello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world</a:t>
            </a:r>
            <a:endParaRPr lang="zh-TW" alt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70590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functions (4)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-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return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value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func () {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if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[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$#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-</a:t>
            </a:r>
            <a:r>
              <a:rPr lang="en-US" altLang="zh-TW" sz="1600" dirty="0" err="1">
                <a:latin typeface="+mn-lt"/>
              </a:rPr>
              <a:t>eq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2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]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;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then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       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return</a:t>
            </a:r>
            <a:r>
              <a:rPr lang="zh-TW" altLang="en-US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0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else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       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return</a:t>
            </a:r>
            <a:r>
              <a:rPr lang="zh-TW" altLang="en-US" sz="16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2</a:t>
            </a:r>
          </a:p>
          <a:p>
            <a:pPr marL="0" indent="0">
              <a:buNone/>
            </a:pPr>
            <a:r>
              <a:rPr lang="zh-TW" altLang="en-US" sz="1600" dirty="0">
                <a:latin typeface="+mn-lt"/>
              </a:rPr>
              <a:t>        </a:t>
            </a:r>
            <a:r>
              <a:rPr lang="en-US" altLang="zh-TW" sz="1600" dirty="0">
                <a:latin typeface="+mn-lt"/>
              </a:rPr>
              <a:t>fi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}</a:t>
            </a:r>
          </a:p>
          <a:p>
            <a:pPr marL="0" indent="0">
              <a:buNone/>
            </a:pPr>
            <a:r>
              <a:rPr lang="es-ES" altLang="zh-TW" sz="1600" dirty="0">
                <a:solidFill>
                  <a:srgbClr val="FF0000"/>
                </a:solidFill>
                <a:latin typeface="+mn-lt"/>
              </a:rPr>
              <a:t>func</a:t>
            </a:r>
          </a:p>
          <a:p>
            <a:pPr marL="0" indent="0">
              <a:buNone/>
            </a:pPr>
            <a:r>
              <a:rPr lang="en-US" altLang="zh-TW" sz="1600" dirty="0">
                <a:latin typeface="+mn-lt"/>
              </a:rPr>
              <a:t>echo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$?</a:t>
            </a:r>
          </a:p>
          <a:p>
            <a:pPr marL="0" indent="0">
              <a:buNone/>
            </a:pPr>
            <a:r>
              <a:rPr lang="en-US" altLang="zh-TW" sz="1600" dirty="0" err="1">
                <a:solidFill>
                  <a:srgbClr val="FF0000"/>
                </a:solidFill>
                <a:latin typeface="+mn-lt"/>
              </a:rPr>
              <a:t>func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hello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world</a:t>
            </a:r>
          </a:p>
          <a:p>
            <a:pPr marL="0" indent="0">
              <a:buNone/>
            </a:pPr>
            <a:r>
              <a:rPr lang="en-US" altLang="zh-TW" sz="1600" dirty="0">
                <a:latin typeface="+mn-lt"/>
              </a:rPr>
              <a:t>echo</a:t>
            </a:r>
            <a:r>
              <a:rPr lang="zh-TW" altLang="en-US" sz="1600" dirty="0">
                <a:latin typeface="+mn-lt"/>
              </a:rPr>
              <a:t> </a:t>
            </a:r>
            <a:r>
              <a:rPr lang="en-US" altLang="zh-TW" sz="1600" dirty="0">
                <a:latin typeface="+mn-lt"/>
              </a:rPr>
              <a:t>$?</a:t>
            </a: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endParaRPr lang="es-ES" altLang="zh-TW" sz="1600" dirty="0">
              <a:latin typeface="+mn-lt"/>
            </a:endParaRP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Result:</a:t>
            </a: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2</a:t>
            </a:r>
          </a:p>
          <a:p>
            <a:pPr marL="0" indent="0">
              <a:buNone/>
            </a:pPr>
            <a:r>
              <a:rPr lang="es-ES" altLang="zh-TW" sz="1600" dirty="0">
                <a:latin typeface="+mn-lt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28269502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only be read and written inside the function.</a:t>
            </a:r>
          </a:p>
          <a:p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Subprocess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only read the environment variable, the modification of the variable will </a:t>
            </a:r>
            <a:r>
              <a:rPr lang="en-US" altLang="zh-TW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effective to the current process. (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Subprocess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include some PIPE execution)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something wrong, try to print every variable.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Ex:</a:t>
            </a:r>
          </a:p>
          <a:p>
            <a:pPr lvl="1"/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a=10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export b=20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cat </a:t>
            </a:r>
            <a:r>
              <a:rPr lang="en-US" altLang="zh-TW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SomeFile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 | while read line; do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		echo “$a $b $line”  # a is 10, b is 20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		b=$((b+1))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done</a:t>
            </a:r>
            <a:b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echo $b # b is still 20</a:t>
            </a:r>
          </a:p>
        </p:txBody>
      </p:sp>
    </p:spTree>
    <p:extLst>
      <p:ext uri="{BB962C8B-B14F-4D97-AF65-F5344CB8AC3E}">
        <p14:creationId xmlns:p14="http://schemas.microsoft.com/office/powerpoint/2010/main" val="17553330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</a:rPr>
              <a:t>Parsing arguments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</a:rPr>
              <a:t>Use </a:t>
            </a:r>
            <a:r>
              <a:rPr lang="en-US" altLang="zh-TW" dirty="0" err="1">
                <a:latin typeface="+mn-lt"/>
              </a:rPr>
              <a:t>getopt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(recommended)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42963" y="2060575"/>
            <a:ext cx="3673475" cy="35394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1600" dirty="0">
                <a:latin typeface="+mn-lt"/>
              </a:rPr>
              <a:t>#!/bin/</a:t>
            </a:r>
            <a:r>
              <a:rPr kumimoji="1" lang="en-US" altLang="zh-TW" sz="1600" dirty="0" err="1">
                <a:latin typeface="+mn-lt"/>
              </a:rPr>
              <a:t>sh</a:t>
            </a:r>
            <a:endParaRPr kumimoji="1" lang="en-US" altLang="zh-TW" sz="1600" dirty="0">
              <a:latin typeface="+mn-lt"/>
            </a:endParaRPr>
          </a:p>
          <a:p>
            <a:pPr eaLnBrk="1" hangingPunct="1"/>
            <a:endParaRPr kumimoji="1" lang="en-US" altLang="zh-TW" sz="1600" dirty="0">
              <a:latin typeface="+mn-lt"/>
            </a:endParaRPr>
          </a:p>
          <a:p>
            <a:pPr eaLnBrk="1" hangingPunct="1"/>
            <a:r>
              <a:rPr kumimoji="1" lang="en-US" altLang="zh-TW" sz="1600" dirty="0">
                <a:latin typeface="+mn-lt"/>
              </a:rPr>
              <a:t>while </a:t>
            </a:r>
            <a:r>
              <a:rPr kumimoji="1" lang="en-US" altLang="zh-TW" sz="1600" dirty="0" err="1">
                <a:solidFill>
                  <a:srgbClr val="FF0000"/>
                </a:solidFill>
                <a:latin typeface="+mn-lt"/>
              </a:rPr>
              <a:t>getopts</a:t>
            </a:r>
            <a:r>
              <a:rPr kumimoji="1" lang="en-US" altLang="zh-TW" sz="1600" dirty="0">
                <a:latin typeface="+mn-lt"/>
              </a:rPr>
              <a:t> </a:t>
            </a:r>
            <a:r>
              <a:rPr kumimoji="1" lang="en-US" altLang="zh-TW" sz="1600" dirty="0" err="1">
                <a:solidFill>
                  <a:srgbClr val="FF0000"/>
                </a:solidFill>
                <a:latin typeface="+mn-lt"/>
              </a:rPr>
              <a:t>abcf</a:t>
            </a:r>
            <a:r>
              <a:rPr kumimoji="1" lang="en-US" altLang="zh-TW" sz="1600" dirty="0">
                <a:solidFill>
                  <a:srgbClr val="FF0000"/>
                </a:solidFill>
                <a:latin typeface="+mn-lt"/>
              </a:rPr>
              <a:t>:</a:t>
            </a:r>
            <a:r>
              <a:rPr kumimoji="1" lang="en-US" altLang="zh-TW" sz="1600" dirty="0">
                <a:latin typeface="+mn-lt"/>
              </a:rPr>
              <a:t> </a:t>
            </a:r>
            <a:r>
              <a:rPr kumimoji="1" lang="en-US" altLang="zh-TW" sz="1600" dirty="0">
                <a:solidFill>
                  <a:srgbClr val="FF0000"/>
                </a:solidFill>
                <a:latin typeface="+mn-lt"/>
              </a:rPr>
              <a:t>op</a:t>
            </a:r>
            <a:r>
              <a:rPr kumimoji="1" lang="en-US" altLang="zh-TW" sz="1600" dirty="0">
                <a:latin typeface="+mn-lt"/>
              </a:rPr>
              <a:t> ; do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</a:t>
            </a:r>
            <a:r>
              <a:rPr kumimoji="1" lang="en-US" altLang="zh-TW" sz="1600" dirty="0">
                <a:latin typeface="+mn-lt"/>
              </a:rPr>
              <a:t>echo "</a:t>
            </a:r>
            <a:r>
              <a:rPr kumimoji="1" lang="en-US" altLang="zh-TW" sz="1600" dirty="0">
                <a:solidFill>
                  <a:srgbClr val="FF0000"/>
                </a:solidFill>
                <a:latin typeface="+mn-lt"/>
              </a:rPr>
              <a:t>${OPTIND}</a:t>
            </a:r>
            <a:r>
              <a:rPr kumimoji="1" lang="en-US" altLang="zh-TW" sz="1600" dirty="0">
                <a:latin typeface="+mn-lt"/>
              </a:rPr>
              <a:t>-</a:t>
            </a:r>
            <a:r>
              <a:rPr kumimoji="1" lang="en-US" altLang="zh-TW" sz="1600" dirty="0" err="1">
                <a:latin typeface="+mn-lt"/>
              </a:rPr>
              <a:t>th</a:t>
            </a:r>
            <a:r>
              <a:rPr kumimoji="1" lang="en-US" altLang="zh-TW" sz="1600" dirty="0">
                <a:latin typeface="+mn-lt"/>
              </a:rPr>
              <a:t> </a:t>
            </a:r>
            <a:r>
              <a:rPr kumimoji="1" lang="en-US" altLang="zh-TW" sz="1600" dirty="0" err="1">
                <a:latin typeface="+mn-lt"/>
              </a:rPr>
              <a:t>arg</a:t>
            </a:r>
            <a:r>
              <a:rPr kumimoji="1" lang="en-US" altLang="zh-TW" sz="1600" dirty="0">
                <a:latin typeface="+mn-lt"/>
              </a:rPr>
              <a:t>“</a:t>
            </a:r>
          </a:p>
          <a:p>
            <a:pPr eaLnBrk="1" hangingPunct="1"/>
            <a:endParaRPr kumimoji="1" lang="en-US" altLang="zh-TW" sz="1600" dirty="0">
              <a:latin typeface="+mn-lt"/>
            </a:endParaRPr>
          </a:p>
          <a:p>
            <a:pPr eaLnBrk="1" hangingPunct="1"/>
            <a:r>
              <a:rPr kumimoji="1" lang="zh-TW" altLang="en-US" sz="1600" dirty="0">
                <a:latin typeface="+mn-lt"/>
              </a:rPr>
              <a:t>    </a:t>
            </a:r>
            <a:r>
              <a:rPr kumimoji="1" lang="en-US" altLang="zh-TW" sz="1600" dirty="0">
                <a:latin typeface="+mn-lt"/>
              </a:rPr>
              <a:t>case $op in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</a:t>
            </a:r>
            <a:r>
              <a:rPr kumimoji="1" lang="en-US" altLang="zh-TW" sz="1600" dirty="0" err="1">
                <a:latin typeface="+mn-lt"/>
              </a:rPr>
              <a:t>a|b|c</a:t>
            </a:r>
            <a:r>
              <a:rPr kumimoji="1" lang="en-US" altLang="zh-TW" sz="1600" dirty="0">
                <a:latin typeface="+mn-lt"/>
              </a:rPr>
              <a:t>)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    </a:t>
            </a:r>
            <a:r>
              <a:rPr kumimoji="1" lang="en-US" altLang="zh-TW" sz="1600" dirty="0">
                <a:latin typeface="+mn-lt"/>
              </a:rPr>
              <a:t>echo "one of ABC" ;;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</a:t>
            </a:r>
            <a:r>
              <a:rPr kumimoji="1" lang="en-US" altLang="zh-TW" sz="1600" dirty="0">
                <a:latin typeface="+mn-lt"/>
              </a:rPr>
              <a:t>f)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    </a:t>
            </a:r>
            <a:r>
              <a:rPr kumimoji="1" lang="en-US" altLang="zh-TW" sz="1600" dirty="0">
                <a:latin typeface="+mn-lt"/>
              </a:rPr>
              <a:t>echo </a:t>
            </a:r>
            <a:r>
              <a:rPr kumimoji="1" lang="en-US" altLang="zh-TW" sz="1600" dirty="0">
                <a:solidFill>
                  <a:srgbClr val="FF0000"/>
                </a:solidFill>
                <a:latin typeface="+mn-lt"/>
              </a:rPr>
              <a:t>$OPTARG</a:t>
            </a:r>
            <a:r>
              <a:rPr kumimoji="1" lang="en-US" altLang="zh-TW" sz="1600" dirty="0">
                <a:latin typeface="+mn-lt"/>
              </a:rPr>
              <a:t> ;;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</a:t>
            </a:r>
            <a:r>
              <a:rPr kumimoji="1" lang="en-US" altLang="zh-TW" sz="1600" dirty="0">
                <a:latin typeface="+mn-lt"/>
              </a:rPr>
              <a:t>*)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    </a:t>
            </a:r>
            <a:r>
              <a:rPr kumimoji="1" lang="en-US" altLang="zh-TW" sz="1600" dirty="0">
                <a:latin typeface="+mn-lt"/>
              </a:rPr>
              <a:t>echo "Default" ;;</a:t>
            </a:r>
          </a:p>
          <a:p>
            <a:pPr eaLnBrk="1" hangingPunct="1"/>
            <a:r>
              <a:rPr kumimoji="1" lang="zh-TW" altLang="en-US" sz="1600" dirty="0">
                <a:latin typeface="+mn-lt"/>
              </a:rPr>
              <a:t>        </a:t>
            </a:r>
            <a:r>
              <a:rPr kumimoji="1" lang="en-US" altLang="zh-TW" sz="1600" dirty="0" err="1">
                <a:latin typeface="+mn-lt"/>
              </a:rPr>
              <a:t>esac</a:t>
            </a:r>
            <a:endParaRPr kumimoji="1" lang="en-US" altLang="zh-TW" sz="1600" dirty="0">
              <a:latin typeface="+mn-lt"/>
            </a:endParaRPr>
          </a:p>
          <a:p>
            <a:pPr eaLnBrk="1" hangingPunct="1"/>
            <a:r>
              <a:rPr kumimoji="1" lang="en-US" altLang="zh-TW" sz="1600" dirty="0">
                <a:latin typeface="+mn-lt"/>
              </a:rPr>
              <a:t>done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4664075" y="2060575"/>
            <a:ext cx="3794125" cy="208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$ ./test.sh -a -b -c -f gg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2-th </a:t>
            </a:r>
            <a:r>
              <a:rPr kumimoji="1" lang="en-US" altLang="zh-TW" sz="1600" dirty="0" err="1">
                <a:latin typeface="+mn-lt"/>
              </a:rPr>
              <a:t>arg</a:t>
            </a:r>
            <a:endParaRPr kumimoji="1" lang="en-US" altLang="zh-TW" sz="1600" dirty="0">
              <a:latin typeface="+mn-lt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3-th </a:t>
            </a:r>
            <a:r>
              <a:rPr kumimoji="1" lang="en-US" altLang="zh-TW" sz="1600" dirty="0" err="1">
                <a:latin typeface="+mn-lt"/>
              </a:rPr>
              <a:t>arg</a:t>
            </a:r>
            <a:endParaRPr kumimoji="1" lang="en-US" altLang="zh-TW" sz="1600" dirty="0">
              <a:latin typeface="+mn-lt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4-th </a:t>
            </a:r>
            <a:r>
              <a:rPr kumimoji="1" lang="en-US" altLang="zh-TW" sz="1600" dirty="0" err="1">
                <a:latin typeface="+mn-lt"/>
              </a:rPr>
              <a:t>arg</a:t>
            </a:r>
            <a:endParaRPr kumimoji="1" lang="en-US" altLang="zh-TW" sz="1600" dirty="0">
              <a:latin typeface="+mn-lt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one of ABC</a:t>
            </a: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6-th </a:t>
            </a:r>
            <a:r>
              <a:rPr kumimoji="1" lang="en-US" altLang="zh-TW" sz="1600" dirty="0" err="1">
                <a:latin typeface="+mn-lt"/>
              </a:rPr>
              <a:t>arg</a:t>
            </a:r>
            <a:endParaRPr kumimoji="1" lang="en-US" altLang="zh-TW" sz="1600" dirty="0">
              <a:latin typeface="+mn-lt"/>
            </a:endParaRPr>
          </a:p>
          <a:p>
            <a:pPr eaLnBrk="1" hangingPunct="1">
              <a:lnSpc>
                <a:spcPct val="90000"/>
              </a:lnSpc>
            </a:pPr>
            <a:r>
              <a:rPr kumimoji="1" lang="en-US" altLang="zh-TW" sz="1600" dirty="0">
                <a:latin typeface="+mn-lt"/>
              </a:rPr>
              <a:t>gg</a:t>
            </a:r>
          </a:p>
        </p:txBody>
      </p:sp>
      <p:sp>
        <p:nvSpPr>
          <p:cNvPr id="4" name="文字方塊 3"/>
          <p:cNvSpPr txBox="1"/>
          <p:nvPr/>
        </p:nvSpPr>
        <p:spPr>
          <a:xfrm>
            <a:off x="4664075" y="4378711"/>
            <a:ext cx="32718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“:”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means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additional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arg.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$OPTARG: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content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of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arguments</a:t>
            </a:r>
          </a:p>
          <a:p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$OPTIND: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index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of</a:t>
            </a:r>
            <a:r>
              <a:rPr lang="zh-TW" altLang="en-US" dirty="0">
                <a:latin typeface="+mn-lt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+mn-lt"/>
                <a:ea typeface="微軟正黑體" panose="020B0604030504040204" pitchFamily="34" charset="-120"/>
              </a:rPr>
              <a:t>arguments</a:t>
            </a:r>
            <a:endParaRPr lang="zh-TW" altLang="en-US" dirty="0">
              <a:latin typeface="+mn-lt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Handling Error Conditions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Internal error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Caused by some command’s failing to perform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User-error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Invalid input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Unmatched shell-script usage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Command failure</a:t>
            </a:r>
          </a:p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External error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By the </a:t>
            </a:r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system telling you that some system-level event has occurred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by sending signal</a:t>
            </a:r>
          </a:p>
        </p:txBody>
      </p:sp>
      <p:cxnSp>
        <p:nvCxnSpPr>
          <p:cNvPr id="31748" name="直線單箭頭接點 3"/>
          <p:cNvCxnSpPr>
            <a:cxnSpLocks noChangeShapeType="1"/>
          </p:cNvCxnSpPr>
          <p:nvPr/>
        </p:nvCxnSpPr>
        <p:spPr bwMode="auto">
          <a:xfrm flipH="1">
            <a:off x="3719513" y="1631950"/>
            <a:ext cx="95567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49" name="矩形 4"/>
          <p:cNvSpPr>
            <a:spLocks noChangeArrowheads="1"/>
          </p:cNvSpPr>
          <p:nvPr/>
        </p:nvSpPr>
        <p:spPr bwMode="auto">
          <a:xfrm>
            <a:off x="4737100" y="1447800"/>
            <a:ext cx="15119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program crash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1750" name="直線單箭頭接點 5"/>
          <p:cNvCxnSpPr>
            <a:cxnSpLocks noChangeShapeType="1"/>
          </p:cNvCxnSpPr>
          <p:nvPr/>
        </p:nvCxnSpPr>
        <p:spPr bwMode="auto">
          <a:xfrm flipH="1">
            <a:off x="3719513" y="3733800"/>
            <a:ext cx="955675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751" name="矩形 6"/>
          <p:cNvSpPr>
            <a:spLocks noChangeArrowheads="1"/>
          </p:cNvSpPr>
          <p:nvPr/>
        </p:nvSpPr>
        <p:spPr bwMode="auto">
          <a:xfrm>
            <a:off x="4737100" y="3549650"/>
            <a:ext cx="15953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signal from OS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latin typeface="+mn-lt"/>
                <a:ea typeface="新細明體" pitchFamily="18" charset="-120"/>
              </a:rPr>
              <a:t>Handling Error Conditions –</a:t>
            </a:r>
            <a:br>
              <a:rPr lang="en-US" altLang="zh-TW" sz="3000">
                <a:latin typeface="+mn-lt"/>
                <a:ea typeface="新細明體" pitchFamily="18" charset="-120"/>
              </a:rPr>
            </a:br>
            <a:r>
              <a:rPr lang="en-US" altLang="zh-TW" sz="3000">
                <a:latin typeface="+mn-lt"/>
                <a:ea typeface="新細明體" pitchFamily="18" charset="-120"/>
              </a:rPr>
              <a:t>	Internal Error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Ex: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447800" y="2057400"/>
            <a:ext cx="5743575" cy="40544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#!/bin/</a:t>
            </a:r>
            <a:r>
              <a:rPr lang="en-US" altLang="zh-TW" sz="2000" b="1" dirty="0" err="1">
                <a:solidFill>
                  <a:schemeClr val="bg1"/>
                </a:solidFill>
                <a:latin typeface="+mn-lt"/>
              </a:rPr>
              <a:t>sh</a:t>
            </a:r>
            <a:endParaRPr lang="en-US" altLang="zh-TW" sz="2000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sz="2000" b="1" dirty="0" err="1">
                <a:solidFill>
                  <a:schemeClr val="bg1"/>
                </a:solidFill>
                <a:latin typeface="+mn-lt"/>
              </a:rPr>
              <a:t>UsageString</a:t>
            </a: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="Usage: $0 -man=val1 -woman=val2"</a:t>
            </a:r>
          </a:p>
          <a:p>
            <a:endParaRPr lang="en-US" altLang="zh-TW" sz="2000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if [ $# != 2 ] ; then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echo "$</a:t>
            </a:r>
            <a:r>
              <a:rPr lang="en-US" altLang="zh-TW" sz="2000" b="1" dirty="0" err="1">
                <a:solidFill>
                  <a:schemeClr val="bg1"/>
                </a:solidFill>
                <a:latin typeface="+mn-lt"/>
              </a:rPr>
              <a:t>UsageString</a:t>
            </a:r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else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echo "ok!"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man=`echo $1 | cut -c 6-`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woman=`echo $2 | cut -c 8-`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echo "Man is ${man}"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    echo "Woman is ${woman}"</a:t>
            </a:r>
          </a:p>
          <a:p>
            <a:r>
              <a:rPr lang="en-US" altLang="zh-TW" sz="2000" b="1" dirty="0">
                <a:solidFill>
                  <a:schemeClr val="bg1"/>
                </a:solidFill>
                <a:latin typeface="+mn-lt"/>
              </a:rPr>
              <a:t>fi</a:t>
            </a:r>
          </a:p>
          <a:p>
            <a:endParaRPr lang="en-US" altLang="zh-TW" sz="2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橢圓 4"/>
          <p:cNvSpPr/>
          <p:nvPr/>
        </p:nvSpPr>
        <p:spPr bwMode="auto">
          <a:xfrm>
            <a:off x="3827463" y="2209800"/>
            <a:ext cx="492125" cy="6096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  <p:cxnSp>
        <p:nvCxnSpPr>
          <p:cNvPr id="32774" name="直線單箭頭接點 5"/>
          <p:cNvCxnSpPr>
            <a:cxnSpLocks noChangeShapeType="1"/>
            <a:endCxn id="5" idx="7"/>
          </p:cNvCxnSpPr>
          <p:nvPr/>
        </p:nvCxnSpPr>
        <p:spPr bwMode="auto">
          <a:xfrm flipH="1">
            <a:off x="4248150" y="1631950"/>
            <a:ext cx="427038" cy="6667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5" name="矩形 6"/>
          <p:cNvSpPr>
            <a:spLocks noChangeArrowheads="1"/>
          </p:cNvSpPr>
          <p:nvPr/>
        </p:nvSpPr>
        <p:spPr bwMode="auto">
          <a:xfrm>
            <a:off x="4737100" y="1447800"/>
            <a:ext cx="15247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program name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2776" name="直線單箭頭接點 10"/>
          <p:cNvCxnSpPr>
            <a:cxnSpLocks noChangeShapeType="1"/>
          </p:cNvCxnSpPr>
          <p:nvPr/>
        </p:nvCxnSpPr>
        <p:spPr bwMode="auto">
          <a:xfrm flipH="1">
            <a:off x="4471988" y="4375150"/>
            <a:ext cx="957262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7" name="矩形 11"/>
          <p:cNvSpPr>
            <a:spLocks noChangeArrowheads="1"/>
          </p:cNvSpPr>
          <p:nvPr/>
        </p:nvSpPr>
        <p:spPr bwMode="auto">
          <a:xfrm>
            <a:off x="5491163" y="4191000"/>
            <a:ext cx="1659429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start from char6</a:t>
            </a:r>
            <a:endParaRPr lang="zh-TW" altLang="en-US" dirty="0"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2778" name="直線單箭頭接點 12"/>
          <p:cNvCxnSpPr>
            <a:cxnSpLocks noChangeShapeType="1"/>
          </p:cNvCxnSpPr>
          <p:nvPr/>
        </p:nvCxnSpPr>
        <p:spPr bwMode="auto">
          <a:xfrm flipH="1">
            <a:off x="3962400" y="3043238"/>
            <a:ext cx="1466850" cy="1147762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779" name="矩形 13"/>
          <p:cNvSpPr>
            <a:spLocks noChangeArrowheads="1"/>
          </p:cNvSpPr>
          <p:nvPr/>
        </p:nvSpPr>
        <p:spPr bwMode="auto">
          <a:xfrm>
            <a:off x="5491163" y="2859088"/>
            <a:ext cx="1370888" cy="646331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How about</a:t>
            </a:r>
            <a:b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c but not –c?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sp>
        <p:nvSpPr>
          <p:cNvPr id="32780" name="矩形 16"/>
          <p:cNvSpPr>
            <a:spLocks noChangeArrowheads="1"/>
          </p:cNvSpPr>
          <p:nvPr/>
        </p:nvSpPr>
        <p:spPr bwMode="auto">
          <a:xfrm>
            <a:off x="4737100" y="6172200"/>
            <a:ext cx="330891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Handling the errors yourself…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latin typeface="+mn-lt"/>
                <a:ea typeface="新細明體" pitchFamily="18" charset="-120"/>
              </a:rPr>
              <a:t>Handling Error Conditions –</a:t>
            </a:r>
            <a:br>
              <a:rPr lang="en-US" altLang="zh-TW" sz="3000">
                <a:latin typeface="+mn-lt"/>
                <a:ea typeface="新細明體" pitchFamily="18" charset="-120"/>
              </a:rPr>
            </a:br>
            <a:r>
              <a:rPr lang="en-US" altLang="zh-TW" sz="3000">
                <a:latin typeface="+mn-lt"/>
                <a:ea typeface="新細明體" pitchFamily="18" charset="-120"/>
              </a:rPr>
              <a:t>	External Error (1)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Using trap in Bourne shell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trap [command-list] [signal-list]</a:t>
            </a:r>
          </a:p>
          <a:p>
            <a:pPr lvl="2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Perform command-list when receiving any signal in signal-list</a:t>
            </a:r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2133600" y="4343400"/>
            <a:ext cx="1844675" cy="457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>
                <a:solidFill>
                  <a:schemeClr val="bg1"/>
                </a:solidFill>
                <a:latin typeface="+mn-lt"/>
              </a:rPr>
              <a:t>trap "" 1 2 3</a:t>
            </a:r>
          </a:p>
        </p:txBody>
      </p:sp>
      <p:sp>
        <p:nvSpPr>
          <p:cNvPr id="33797" name="Text Box 6"/>
          <p:cNvSpPr txBox="1">
            <a:spLocks noChangeArrowheads="1"/>
          </p:cNvSpPr>
          <p:nvPr/>
        </p:nvSpPr>
        <p:spPr bwMode="auto">
          <a:xfrm>
            <a:off x="4098925" y="4308475"/>
            <a:ext cx="2468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+mn-lt"/>
              </a:rPr>
              <a:t>Ignore signal 1 2 3</a:t>
            </a:r>
          </a:p>
        </p:txBody>
      </p:sp>
      <p:pic>
        <p:nvPicPr>
          <p:cNvPr id="33798" name="Picture 7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19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9" name="Text Box 6"/>
          <p:cNvSpPr txBox="1">
            <a:spLocks noChangeArrowheads="1"/>
          </p:cNvSpPr>
          <p:nvPr/>
        </p:nvSpPr>
        <p:spPr bwMode="auto">
          <a:xfrm>
            <a:off x="1820863" y="2895600"/>
            <a:ext cx="6958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solidFill>
                  <a:srgbClr val="FF0000"/>
                </a:solidFill>
                <a:latin typeface="+mn-lt"/>
              </a:rPr>
              <a:t>Usag: trap “[commands]” list of signals looking for…</a:t>
            </a:r>
          </a:p>
        </p:txBody>
      </p:sp>
      <p:sp>
        <p:nvSpPr>
          <p:cNvPr id="33800" name="Text Box 4"/>
          <p:cNvSpPr txBox="1">
            <a:spLocks noChangeArrowheads="1"/>
          </p:cNvSpPr>
          <p:nvPr/>
        </p:nvSpPr>
        <p:spPr bwMode="auto">
          <a:xfrm>
            <a:off x="2154238" y="3657600"/>
            <a:ext cx="4578350" cy="46196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>
                <a:solidFill>
                  <a:schemeClr val="bg1"/>
                </a:solidFill>
                <a:latin typeface="+mn-lt"/>
              </a:rPr>
              <a:t>trap “rm tmp*; exit0” 1 2 3 14 15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>
                <a:latin typeface="+mn-lt"/>
                <a:ea typeface="新細明體" pitchFamily="18" charset="-120"/>
              </a:rPr>
              <a:t>Handling Error Conditions –</a:t>
            </a:r>
            <a:br>
              <a:rPr lang="en-US" altLang="zh-TW" sz="3000">
                <a:latin typeface="+mn-lt"/>
                <a:ea typeface="新細明體" pitchFamily="18" charset="-120"/>
              </a:rPr>
            </a:br>
            <a:r>
              <a:rPr lang="en-US" altLang="zh-TW" sz="3000">
                <a:latin typeface="+mn-lt"/>
                <a:ea typeface="新細明體" pitchFamily="18" charset="-120"/>
              </a:rPr>
              <a:t>	External Error (2)</a:t>
            </a:r>
          </a:p>
        </p:txBody>
      </p:sp>
      <p:pic>
        <p:nvPicPr>
          <p:cNvPr id="34819" name="Picture 1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6"/>
          <a:stretch>
            <a:fillRect/>
          </a:stretch>
        </p:blipFill>
        <p:spPr bwMode="auto">
          <a:xfrm>
            <a:off x="838200" y="1524000"/>
            <a:ext cx="815340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#!/bin/</a:t>
            </a:r>
            <a:r>
              <a:rPr lang="en-US" altLang="zh-TW" sz="1600" dirty="0" err="1">
                <a:latin typeface="+mn-lt"/>
              </a:rPr>
              <a:t>sh</a:t>
            </a:r>
            <a:r>
              <a:rPr lang="en-US" altLang="zh-TW" sz="1600" dirty="0">
                <a:latin typeface="+mn-lt"/>
              </a:rPr>
              <a:t> 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-x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var1="</a:t>
            </a:r>
            <a:r>
              <a:rPr lang="en-US" altLang="zh-TW" sz="1600" dirty="0" err="1">
                <a:latin typeface="+mn-lt"/>
              </a:rPr>
              <a:t>haha</a:t>
            </a:r>
            <a:r>
              <a:rPr lang="en-US" altLang="zh-TW" sz="1600" dirty="0">
                <a:latin typeface="+mn-lt"/>
              </a:rPr>
              <a:t>"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"01" ${var1:+"</a:t>
            </a:r>
            <a:r>
              <a:rPr lang="en-US" altLang="zh-TW" sz="1600" dirty="0" err="1">
                <a:latin typeface="+mn-lt"/>
              </a:rPr>
              <a:t>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"02"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"03" ${var2:+"</a:t>
            </a:r>
            <a:r>
              <a:rPr lang="en-US" altLang="zh-TW" sz="1600" dirty="0" err="1">
                <a:latin typeface="+mn-lt"/>
              </a:rPr>
              <a:t>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"04"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"05" ${var1:="</a:t>
            </a:r>
            <a:r>
              <a:rPr lang="en-US" altLang="zh-TW" sz="1600" dirty="0" err="1">
                <a:latin typeface="+mn-lt"/>
              </a:rPr>
              <a:t>hehehe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"06"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"07" ${var2:="</a:t>
            </a:r>
            <a:r>
              <a:rPr lang="en-US" altLang="zh-TW" sz="1600" dirty="0" err="1">
                <a:latin typeface="+mn-lt"/>
              </a:rPr>
              <a:t>hehehe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"08"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"09" ${var1:-"he"}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"10"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"11" ${var3:-"he"}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"12" ${var3}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"13" ${var1:?"</a:t>
            </a:r>
            <a:r>
              <a:rPr lang="en-US" altLang="zh-TW" sz="1600" dirty="0" err="1">
                <a:latin typeface="+mn-lt"/>
              </a:rPr>
              <a:t>hoho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"14"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"15" ${var3:?"</a:t>
            </a:r>
            <a:r>
              <a:rPr lang="en-US" altLang="zh-TW" sz="1600" dirty="0" err="1">
                <a:latin typeface="+mn-lt"/>
              </a:rPr>
              <a:t>hoho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"16" ${var3}</a:t>
            </a:r>
          </a:p>
        </p:txBody>
      </p:sp>
      <p:sp>
        <p:nvSpPr>
          <p:cNvPr id="3482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447800"/>
            <a:ext cx="3810000" cy="5181600"/>
          </a:xfrm>
        </p:spPr>
        <p:txBody>
          <a:bodyPr>
            <a:normAutofit fontScale="77500" lnSpcReduction="20000"/>
          </a:bodyPr>
          <a:lstStyle/>
          <a:p>
            <a:pPr marL="0" indent="0" eaLnBrk="1" hangingPunct="1">
              <a:lnSpc>
                <a:spcPct val="80000"/>
              </a:lnSpc>
              <a:defRPr/>
            </a:pPr>
            <a:r>
              <a:rPr lang="en-US" altLang="zh-TW" sz="1800" dirty="0">
                <a:latin typeface="+mn-lt"/>
              </a:rPr>
              <a:t>Result: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endParaRPr lang="fi-FI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var1=haha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01 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01 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02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02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03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03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04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04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05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05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06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06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09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09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10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10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11 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11 he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12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12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13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13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solidFill>
                  <a:srgbClr val="FF0000"/>
                </a:solidFill>
                <a:latin typeface="+mn-lt"/>
              </a:rPr>
              <a:t>+ echo 14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14 haha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fi-FI" altLang="zh-TW" sz="1600" dirty="0">
                <a:latin typeface="+mn-lt"/>
              </a:rPr>
              <a:t>hoho</a:t>
            </a:r>
          </a:p>
        </p:txBody>
      </p:sp>
      <p:sp>
        <p:nvSpPr>
          <p:cNvPr id="7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+mn-lt"/>
              </a:rPr>
              <a:t>Debugging Shell Script</a:t>
            </a:r>
            <a:endParaRPr lang="zh-TW" altLang="en-US" dirty="0">
              <a:latin typeface="+mn-lt"/>
            </a:endParaRPr>
          </a:p>
        </p:txBody>
      </p:sp>
      <p:sp>
        <p:nvSpPr>
          <p:cNvPr id="36869" name="矩形 5"/>
          <p:cNvSpPr>
            <a:spLocks noChangeArrowheads="1"/>
          </p:cNvSpPr>
          <p:nvPr/>
        </p:nvSpPr>
        <p:spPr bwMode="auto">
          <a:xfrm>
            <a:off x="2819400" y="1414463"/>
            <a:ext cx="1371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Debug mode</a:t>
            </a:r>
          </a:p>
        </p:txBody>
      </p:sp>
      <p:sp>
        <p:nvSpPr>
          <p:cNvPr id="6" name="橢圓 5"/>
          <p:cNvSpPr/>
          <p:nvPr/>
        </p:nvSpPr>
        <p:spPr bwMode="auto">
          <a:xfrm>
            <a:off x="2133600" y="1481138"/>
            <a:ext cx="533400" cy="6096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  <p:cxnSp>
        <p:nvCxnSpPr>
          <p:cNvPr id="36871" name="直線單箭頭接點 2"/>
          <p:cNvCxnSpPr>
            <a:cxnSpLocks noChangeShapeType="1"/>
          </p:cNvCxnSpPr>
          <p:nvPr/>
        </p:nvCxnSpPr>
        <p:spPr bwMode="auto">
          <a:xfrm>
            <a:off x="3124200" y="1981200"/>
            <a:ext cx="1752600" cy="3810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872" name="矩形 5"/>
          <p:cNvSpPr>
            <a:spLocks noChangeArrowheads="1"/>
          </p:cNvSpPr>
          <p:nvPr/>
        </p:nvSpPr>
        <p:spPr bwMode="auto">
          <a:xfrm>
            <a:off x="6781800" y="1438275"/>
            <a:ext cx="2290763" cy="92392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u="sng">
                <a:solidFill>
                  <a:srgbClr val="FF0000"/>
                </a:solidFill>
                <a:latin typeface="+mn-lt"/>
              </a:rPr>
              <a:t>Debug msgs.</a:t>
            </a:r>
          </a:p>
          <a:p>
            <a:r>
              <a:rPr lang="en-US" altLang="zh-TW">
                <a:solidFill>
                  <a:srgbClr val="FF0000"/>
                </a:solidFill>
                <a:latin typeface="+mn-lt"/>
              </a:rPr>
              <a:t>print out the </a:t>
            </a:r>
          </a:p>
          <a:p>
            <a:r>
              <a:rPr lang="en-US" altLang="zh-TW" b="1" u="sng">
                <a:solidFill>
                  <a:srgbClr val="FF0000"/>
                </a:solidFill>
                <a:latin typeface="+mn-lt"/>
              </a:rPr>
              <a:t>substitution results…</a:t>
            </a:r>
          </a:p>
        </p:txBody>
      </p:sp>
      <p:sp>
        <p:nvSpPr>
          <p:cNvPr id="36873" name="矩形 5"/>
          <p:cNvSpPr>
            <a:spLocks noChangeArrowheads="1"/>
          </p:cNvSpPr>
          <p:nvPr/>
        </p:nvSpPr>
        <p:spPr bwMode="auto">
          <a:xfrm>
            <a:off x="1022350" y="762000"/>
            <a:ext cx="2038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Debug tools in sh…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Useful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tools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head</a:t>
            </a:r>
          </a:p>
          <a:p>
            <a:r>
              <a:rPr lang="en-US" altLang="zh-TW" dirty="0">
                <a:latin typeface="+mn-lt"/>
              </a:rPr>
              <a:t>tail</a:t>
            </a:r>
          </a:p>
          <a:p>
            <a:r>
              <a:rPr lang="en-US" altLang="zh-TW" dirty="0" err="1">
                <a:latin typeface="+mn-lt"/>
              </a:rPr>
              <a:t>grep</a:t>
            </a:r>
            <a:endParaRPr lang="en-US" altLang="zh-TW" dirty="0">
              <a:latin typeface="+mn-lt"/>
            </a:endParaRPr>
          </a:p>
          <a:p>
            <a:r>
              <a:rPr lang="en-US" altLang="zh-TW" dirty="0">
                <a:latin typeface="+mn-lt"/>
              </a:rPr>
              <a:t>find</a:t>
            </a:r>
          </a:p>
          <a:p>
            <a:r>
              <a:rPr lang="en-US" altLang="zh-TW" dirty="0" err="1">
                <a:latin typeface="+mn-lt"/>
              </a:rPr>
              <a:t>ps</a:t>
            </a:r>
            <a:endParaRPr lang="en-US" altLang="zh-TW" dirty="0">
              <a:latin typeface="+mn-lt"/>
            </a:endParaRPr>
          </a:p>
          <a:p>
            <a:r>
              <a:rPr lang="en-US" altLang="zh-TW" dirty="0" err="1">
                <a:latin typeface="+mn-lt"/>
              </a:rPr>
              <a:t>xargs</a:t>
            </a:r>
            <a:endParaRPr lang="en-US" altLang="zh-TW" dirty="0">
              <a:latin typeface="+mn-lt"/>
            </a:endParaRPr>
          </a:p>
          <a:p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935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</a:rPr>
              <a:t>Executable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script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r>
              <a:rPr lang="en-US" altLang="zh-TW" dirty="0">
                <a:latin typeface="+mn-lt"/>
              </a:rPr>
              <a:t>Shebang</a:t>
            </a:r>
          </a:p>
          <a:p>
            <a:pPr lvl="1"/>
            <a:r>
              <a:rPr lang="en-US" altLang="zh-TW" dirty="0">
                <a:latin typeface="+mn-lt"/>
              </a:rPr>
              <a:t>#!/bin/</a:t>
            </a:r>
            <a:r>
              <a:rPr lang="en-US" altLang="zh-TW" dirty="0" err="1">
                <a:latin typeface="+mn-lt"/>
              </a:rPr>
              <a:t>sh</a:t>
            </a:r>
            <a:endParaRPr lang="en-US" altLang="zh-TW" dirty="0"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#!/bin/bash</a:t>
            </a:r>
          </a:p>
          <a:p>
            <a:pPr lvl="1"/>
            <a:r>
              <a:rPr lang="en-US" altLang="zh-TW" dirty="0">
                <a:latin typeface="+mn-lt"/>
              </a:rPr>
              <a:t>#!/</a:t>
            </a:r>
            <a:r>
              <a:rPr lang="en-US" altLang="zh-TW" dirty="0" err="1">
                <a:latin typeface="+mn-lt"/>
              </a:rPr>
              <a:t>usr</a:t>
            </a:r>
            <a:r>
              <a:rPr lang="en-US" altLang="zh-TW" dirty="0">
                <a:latin typeface="+mn-lt"/>
              </a:rPr>
              <a:t>/local/bin/bash</a:t>
            </a:r>
          </a:p>
          <a:p>
            <a:pPr lvl="1"/>
            <a:r>
              <a:rPr lang="en-US" altLang="zh-TW" dirty="0">
                <a:latin typeface="+mn-lt"/>
              </a:rPr>
              <a:t>#!/</a:t>
            </a:r>
            <a:r>
              <a:rPr lang="en-US" altLang="zh-TW" dirty="0" err="1">
                <a:latin typeface="+mn-lt"/>
              </a:rPr>
              <a:t>usr</a:t>
            </a:r>
            <a:r>
              <a:rPr lang="en-US" altLang="zh-TW" dirty="0">
                <a:latin typeface="+mn-lt"/>
              </a:rPr>
              <a:t>/bin/</a:t>
            </a:r>
            <a:r>
              <a:rPr lang="en-US" altLang="zh-TW" dirty="0" err="1">
                <a:latin typeface="+mn-lt"/>
              </a:rPr>
              <a:t>env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bash</a:t>
            </a:r>
          </a:p>
          <a:p>
            <a:pPr lvl="1"/>
            <a:endParaRPr lang="en-US" altLang="zh-TW" dirty="0">
              <a:latin typeface="+mn-lt"/>
            </a:endParaRPr>
          </a:p>
          <a:p>
            <a:r>
              <a:rPr lang="en-US" altLang="zh-TW" dirty="0">
                <a:latin typeface="+mn-lt"/>
              </a:rPr>
              <a:t>Execution</a:t>
            </a:r>
          </a:p>
          <a:p>
            <a:pPr lvl="1"/>
            <a:r>
              <a:rPr lang="en-US" altLang="zh-TW" dirty="0">
                <a:latin typeface="+mn-lt"/>
              </a:rPr>
              <a:t>$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sh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test.sh</a:t>
            </a:r>
          </a:p>
          <a:p>
            <a:pPr lvl="1"/>
            <a:r>
              <a:rPr lang="en-US" altLang="zh-TW" dirty="0">
                <a:latin typeface="+mn-lt"/>
              </a:rPr>
              <a:t>$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chmod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 err="1">
                <a:latin typeface="+mn-lt"/>
              </a:rPr>
              <a:t>a+x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test.sh</a:t>
            </a:r>
          </a:p>
          <a:p>
            <a:pPr lvl="1"/>
            <a:r>
              <a:rPr lang="en-US" altLang="zh-TW" dirty="0">
                <a:latin typeface="+mn-lt"/>
              </a:rPr>
              <a:t>$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./test.sh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00743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Shell Script Examples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check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alive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(1)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ping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/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sbin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/ping -c 3 bsd1.cs.nctu.edu.tw</a:t>
            </a: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PING bsd1.cs.nctu.edu.tw (140.113.235.131): 56 data bytes</a:t>
            </a: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icmp_seq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=0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ttl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=60 time=0.472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ms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icmp_seq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=1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ttl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=60 time=0.473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ms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64 bytes from 140.113.235.131: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icmp_seq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=2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ttl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=60 time=0.361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ms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--- bsd1.cs.nctu.edu.tw ping statistics ---</a:t>
            </a: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3 packets transmitted, 3 packets received, 0% packet loss</a:t>
            </a:r>
          </a:p>
          <a:p>
            <a:pPr lvl="1" eaLnBrk="1" hangingPunct="1">
              <a:buFontTx/>
              <a:buNone/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		round-trip min/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avg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/max/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stddev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 = 0.361/0.435/0.473/0.053 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ms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check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alive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(2)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431925" y="1262063"/>
            <a:ext cx="6791325" cy="5367337"/>
          </a:xfrm>
          <a:prstGeom prst="rect">
            <a:avLst/>
          </a:prstGeom>
          <a:solidFill>
            <a:schemeClr val="bg2"/>
          </a:solidFill>
          <a:ln w="57150" cmpd="thinThick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#!/bin/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sh</a:t>
            </a:r>
            <a:endParaRPr lang="en-US" altLang="zh-TW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# [Usage] isAlive.sh ccbsd1</a:t>
            </a:r>
          </a:p>
          <a:p>
            <a:endParaRPr lang="en-US" altLang="zh-TW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Usage="[Usage] $0 host"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temp="$1.ping"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Admin="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liuyh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"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count="20"</a:t>
            </a:r>
          </a:p>
          <a:p>
            <a:endParaRPr lang="en-US" altLang="zh-TW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if [ $# != 1 ] ; then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echo $Usage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else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/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sbin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/ping -c ${count:=10} $1 | /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usr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/bin/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grep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 'transmitted' &gt;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Lost=`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awk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 –F" " '{print $7}' $temp | 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awk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 –F"%" '{print $1}' `</a:t>
            </a:r>
          </a:p>
          <a:p>
            <a:endParaRPr lang="en-US" altLang="zh-TW" b="1" dirty="0">
              <a:solidFill>
                <a:schemeClr val="bg1"/>
              </a:solidFill>
              <a:latin typeface="+mn-lt"/>
            </a:endParaRP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if [ ${Lost:=0} -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ge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 50 ] ; then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  mail –s  "$1 failed" $Admin &lt;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fi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  /bin/</a:t>
            </a:r>
            <a:r>
              <a:rPr lang="en-US" altLang="zh-TW" b="1" dirty="0" err="1">
                <a:solidFill>
                  <a:schemeClr val="bg1"/>
                </a:solidFill>
                <a:latin typeface="+mn-lt"/>
              </a:rPr>
              <a:t>rm</a:t>
            </a:r>
            <a:r>
              <a:rPr lang="en-US" altLang="zh-TW" b="1" dirty="0">
                <a:solidFill>
                  <a:schemeClr val="bg1"/>
                </a:solidFill>
                <a:latin typeface="+mn-lt"/>
              </a:rPr>
              <a:t> $temp</a:t>
            </a:r>
          </a:p>
          <a:p>
            <a:r>
              <a:rPr lang="en-US" altLang="zh-TW" b="1" dirty="0">
                <a:solidFill>
                  <a:schemeClr val="bg1"/>
                </a:solidFill>
                <a:latin typeface="+mn-lt"/>
              </a:rPr>
              <a:t>fi</a:t>
            </a:r>
          </a:p>
        </p:txBody>
      </p:sp>
      <p:cxnSp>
        <p:nvCxnSpPr>
          <p:cNvPr id="39940" name="直線單箭頭接點 3"/>
          <p:cNvCxnSpPr>
            <a:cxnSpLocks noChangeShapeType="1"/>
          </p:cNvCxnSpPr>
          <p:nvPr/>
        </p:nvCxnSpPr>
        <p:spPr bwMode="auto">
          <a:xfrm flipH="1">
            <a:off x="3962400" y="3043238"/>
            <a:ext cx="1466850" cy="1147762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1" name="矩形 4"/>
          <p:cNvSpPr>
            <a:spLocks noChangeArrowheads="1"/>
          </p:cNvSpPr>
          <p:nvPr/>
        </p:nvSpPr>
        <p:spPr bwMode="auto">
          <a:xfrm>
            <a:off x="5491163" y="2859088"/>
            <a:ext cx="1672253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default 10 times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cxnSp>
        <p:nvCxnSpPr>
          <p:cNvPr id="39942" name="直線單箭頭接點 5"/>
          <p:cNvCxnSpPr>
            <a:cxnSpLocks noChangeShapeType="1"/>
          </p:cNvCxnSpPr>
          <p:nvPr/>
        </p:nvCxnSpPr>
        <p:spPr bwMode="auto">
          <a:xfrm flipH="1">
            <a:off x="6172200" y="3700463"/>
            <a:ext cx="627063" cy="490537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3" name="矩形 7"/>
          <p:cNvSpPr>
            <a:spLocks noChangeArrowheads="1"/>
          </p:cNvSpPr>
          <p:nvPr/>
        </p:nvSpPr>
        <p:spPr bwMode="auto">
          <a:xfrm>
            <a:off x="6781800" y="3335338"/>
            <a:ext cx="1549400" cy="369887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Grep “tran…”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sp>
        <p:nvSpPr>
          <p:cNvPr id="39944" name="矩形 9"/>
          <p:cNvSpPr>
            <a:spLocks noChangeArrowheads="1"/>
          </p:cNvSpPr>
          <p:nvPr/>
        </p:nvSpPr>
        <p:spPr bwMode="auto">
          <a:xfrm>
            <a:off x="6742113" y="3822700"/>
            <a:ext cx="2121093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wrtie to the temp file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  <p:sp>
        <p:nvSpPr>
          <p:cNvPr id="39945" name="矩形 10"/>
          <p:cNvSpPr>
            <a:spLocks noChangeArrowheads="1"/>
          </p:cNvSpPr>
          <p:nvPr/>
        </p:nvSpPr>
        <p:spPr bwMode="auto">
          <a:xfrm>
            <a:off x="5735638" y="4953000"/>
            <a:ext cx="2922595" cy="92333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awk on $temp using</a:t>
            </a:r>
            <a:b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</a:br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space as delimeter</a:t>
            </a:r>
            <a:endParaRPr lang="en-US" altLang="zh-TW">
              <a:latin typeface="+mn-lt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How many % packet loss?</a:t>
            </a:r>
          </a:p>
        </p:txBody>
      </p:sp>
      <p:sp>
        <p:nvSpPr>
          <p:cNvPr id="12" name="橢圓 11"/>
          <p:cNvSpPr/>
          <p:nvPr/>
        </p:nvSpPr>
        <p:spPr bwMode="auto">
          <a:xfrm>
            <a:off x="914400" y="4953000"/>
            <a:ext cx="4821238" cy="1524000"/>
          </a:xfrm>
          <a:prstGeom prst="ellipse">
            <a:avLst/>
          </a:prstGeom>
          <a:noFill/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ctr">
              <a:defRPr/>
            </a:pPr>
            <a:endParaRPr lang="zh-TW" altLang="en-US" dirty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39947" name="矩形 12"/>
          <p:cNvSpPr>
            <a:spLocks noChangeArrowheads="1"/>
          </p:cNvSpPr>
          <p:nvPr/>
        </p:nvSpPr>
        <p:spPr bwMode="auto">
          <a:xfrm>
            <a:off x="3325813" y="5876925"/>
            <a:ext cx="2044149" cy="369332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  <a:cs typeface="Arial" panose="020B0604020202020204" pitchFamily="34" charset="0"/>
              </a:rPr>
              <a:t>Mail and del. $temp</a:t>
            </a:r>
            <a:endParaRPr lang="zh-TW" altLang="en-US"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24074" y="2205038"/>
            <a:ext cx="6715125" cy="9667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</a:rPr>
              <a:t>Appendix A: Regular Expression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solidFill>
                  <a:srgbClr val="FF0000"/>
                </a:solidFill>
                <a:latin typeface="+mn-lt"/>
              </a:rPr>
              <a:t>pattern</a:t>
            </a:r>
            <a:r>
              <a:rPr lang="zh-TW" altLang="en-US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matching</a:t>
            </a:r>
            <a:endParaRPr lang="zh-TW" altLang="zh-TW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Regular Expression (1)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Informal definition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Basis: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A single character “a” is a R.E.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Hypothesis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If r and s are R.E.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Inductive 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Union: r + s is R.E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Ex: a + b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Concatenation: 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rs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 is R.E.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Ex: ab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Kleene closure: r* is R.E.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Ex: a*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Regular Expression (2)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Pattern-matching 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Special operators</a:t>
            </a:r>
          </a:p>
        </p:txBody>
      </p:sp>
      <p:graphicFrame>
        <p:nvGraphicFramePr>
          <p:cNvPr id="136284" name="Group 92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347397586"/>
              </p:ext>
            </p:extLst>
          </p:nvPr>
        </p:nvGraphicFramePr>
        <p:xfrm>
          <a:off x="1600200" y="2270123"/>
          <a:ext cx="6934200" cy="4359277"/>
        </p:xfrm>
        <a:graphic>
          <a:graphicData uri="http://schemas.openxmlformats.org/drawingml/2006/table">
            <a:tbl>
              <a:tblPr/>
              <a:tblGrid>
                <a:gridCol w="86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7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operator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Description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.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Any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single character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[]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Any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character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[^]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Any character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not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^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start</a:t>
                      </a:r>
                      <a:r>
                        <a:rPr kumimoji="1" lang="en-US" altLang="zh-TW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kumimoji="1" lang="en-US" altLang="zh-TW" sz="12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of a line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$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end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of a line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*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zero or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more</a:t>
                      </a: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zero or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one</a:t>
                      </a:r>
                      <a:endParaRPr kumimoji="1" lang="en-US" altLang="zh-TW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  <a:ea typeface="微軟正黑體" panose="020B0604030504040204" pitchFamily="34" charset="-12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+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one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or more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{m,n}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At least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m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times and at most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n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times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{m,}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At least 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m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times.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{m}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Exactly</a:t>
                      </a: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 m times.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\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微軟正黑體" panose="020B0604030504040204" pitchFamily="34" charset="-120"/>
                        </a:rPr>
                        <a:t>Escape character</a:t>
                      </a: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Regular Expression (3)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Examples</a:t>
            </a:r>
          </a:p>
          <a:p>
            <a:pPr lvl="1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r.n</a:t>
            </a: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3-character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that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start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r1n,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rxn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r&amp;n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r1xn,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axn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not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..Z..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5-character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that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have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Z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3</a:t>
            </a:r>
            <a:r>
              <a:rPr lang="en-US" altLang="zh-TW" baseline="30000" dirty="0">
                <a:latin typeface="+mn-lt"/>
                <a:ea typeface="新細明體" panose="02020500000000000000" pitchFamily="18" charset="-120"/>
              </a:rPr>
              <a:t>rd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character</a:t>
            </a:r>
          </a:p>
          <a:p>
            <a:pPr lvl="3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aeZoo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12Zos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aeooZ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aeZoom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not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r[a-z]n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3-character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that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start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the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2</a:t>
            </a:r>
            <a:r>
              <a:rPr lang="en-US" altLang="zh-TW" baseline="30000" dirty="0">
                <a:latin typeface="+mn-lt"/>
                <a:ea typeface="新細明體" panose="02020500000000000000" pitchFamily="18" charset="-120"/>
              </a:rPr>
              <a:t>nd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character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is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alphabet</a:t>
            </a:r>
          </a:p>
          <a:p>
            <a:pPr lvl="3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rxn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r1n,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r&amp;n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not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</p:txBody>
      </p:sp>
    </p:spTree>
    <p:extLst>
      <p:ext uri="{BB962C8B-B14F-4D97-AF65-F5344CB8AC3E}">
        <p14:creationId xmlns:p14="http://schemas.microsoft.com/office/powerpoint/2010/main" val="137853097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Regular Expression (4)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Examples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^John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starts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John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John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Snow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-&gt;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3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Hi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John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-&gt;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will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not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match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[En][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Nn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][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Dd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]$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ends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with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any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combination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of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“end”</a:t>
            </a:r>
          </a:p>
          <a:p>
            <a:pPr lvl="1" eaLnBrk="1" hangingPunct="1"/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[A-Za-z0-9]+</a:t>
            </a:r>
          </a:p>
          <a:p>
            <a:pPr lvl="2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String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of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characters</a:t>
            </a:r>
          </a:p>
        </p:txBody>
      </p:sp>
    </p:spTree>
    <p:extLst>
      <p:ext uri="{BB962C8B-B14F-4D97-AF65-F5344CB8AC3E}">
        <p14:creationId xmlns:p14="http://schemas.microsoft.com/office/powerpoint/2010/main" val="34169485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+mn-lt"/>
                <a:ea typeface="新細明體" pitchFamily="18" charset="-120"/>
              </a:rPr>
              <a:t>Regular Expression (5)</a:t>
            </a:r>
            <a:endParaRPr lang="zh-TW" altLang="en-US" dirty="0">
              <a:latin typeface="+mn-lt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8001000" cy="4648200"/>
          </a:xfrm>
        </p:spPr>
        <p:txBody>
          <a:bodyPr/>
          <a:lstStyle/>
          <a:p>
            <a:r>
              <a:rPr lang="en-US" altLang="zh-TW" dirty="0">
                <a:latin typeface="+mn-lt"/>
              </a:rPr>
              <a:t>Utilities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using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RE</a:t>
            </a:r>
          </a:p>
          <a:p>
            <a:pPr lvl="1"/>
            <a:r>
              <a:rPr lang="en-US" altLang="zh-TW" dirty="0" err="1">
                <a:latin typeface="+mn-lt"/>
              </a:rPr>
              <a:t>grep</a:t>
            </a:r>
            <a:endParaRPr lang="en-US" altLang="zh-TW" dirty="0">
              <a:latin typeface="+mn-lt"/>
            </a:endParaRPr>
          </a:p>
          <a:p>
            <a:pPr lvl="1"/>
            <a:r>
              <a:rPr lang="en-US" altLang="zh-TW" dirty="0" err="1">
                <a:latin typeface="+mn-lt"/>
              </a:rPr>
              <a:t>awk</a:t>
            </a:r>
            <a:endParaRPr lang="en-US" altLang="zh-TW" dirty="0">
              <a:latin typeface="+mn-lt"/>
            </a:endParaRPr>
          </a:p>
          <a:p>
            <a:pPr lvl="1"/>
            <a:r>
              <a:rPr lang="en-US" altLang="zh-TW" dirty="0" err="1">
                <a:latin typeface="+mn-lt"/>
              </a:rPr>
              <a:t>sed</a:t>
            </a:r>
            <a:endParaRPr lang="en-US" altLang="zh-TW" dirty="0">
              <a:latin typeface="+mn-lt"/>
            </a:endParaRPr>
          </a:p>
          <a:p>
            <a:pPr lvl="1"/>
            <a:r>
              <a:rPr lang="en-US" altLang="zh-TW" dirty="0">
                <a:latin typeface="+mn-lt"/>
              </a:rPr>
              <a:t>find</a:t>
            </a:r>
          </a:p>
          <a:p>
            <a:r>
              <a:rPr lang="en-US" altLang="zh-TW" dirty="0">
                <a:latin typeface="+mn-lt"/>
              </a:rPr>
              <a:t>Different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tools,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different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RE</a:t>
            </a:r>
          </a:p>
          <a:p>
            <a:pPr lvl="1"/>
            <a:r>
              <a:rPr lang="en-US" altLang="zh-TW" dirty="0">
                <a:latin typeface="+mn-lt"/>
              </a:rPr>
              <a:t>BRE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(Basic)</a:t>
            </a:r>
          </a:p>
          <a:p>
            <a:pPr lvl="1"/>
            <a:r>
              <a:rPr lang="en-US" altLang="zh-TW" dirty="0">
                <a:latin typeface="+mn-lt"/>
              </a:rPr>
              <a:t>ERE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(Extended)</a:t>
            </a:r>
          </a:p>
          <a:p>
            <a:pPr lvl="1"/>
            <a:r>
              <a:rPr lang="en-US" altLang="zh-TW" dirty="0">
                <a:latin typeface="+mn-lt"/>
              </a:rPr>
              <a:t>PCRE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(Perl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Compatible)</a:t>
            </a:r>
          </a:p>
          <a:p>
            <a:pPr lvl="1"/>
            <a:r>
              <a:rPr lang="en-US" altLang="zh-TW" dirty="0">
                <a:latin typeface="+mn-lt"/>
              </a:rPr>
              <a:t>https://en.wikipedia.org/wiki/Regular_expression#Standards</a:t>
            </a:r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880588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Appendix B: </a:t>
            </a:r>
            <a:r>
              <a:rPr lang="en-US" altLang="zh-TW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dirty="0">
                <a:latin typeface="+mn-lt"/>
                <a:ea typeface="新細明體" pitchFamily="18" charset="-120"/>
              </a:rPr>
              <a:t> and </a:t>
            </a: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endParaRPr lang="en-US" altLang="zh-TW" dirty="0">
              <a:latin typeface="+mn-lt"/>
              <a:ea typeface="新細明體" pitchFamily="18" charset="-12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Details on using sed and awk…</a:t>
            </a:r>
            <a:endParaRPr lang="zh-TW" altLang="zh-TW">
              <a:solidFill>
                <a:srgbClr val="FF0000"/>
              </a:solidFill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Shell variables (1)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Assignment </a:t>
            </a:r>
          </a:p>
          <a:p>
            <a:pPr eaLnBrk="1" hangingPunct="1">
              <a:lnSpc>
                <a:spcPct val="90000"/>
              </a:lnSpc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export PAGER=/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usr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current_month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=`date +%m`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$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myFun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() { local arg1=“$1” }</a:t>
            </a:r>
          </a:p>
        </p:txBody>
      </p:sp>
      <p:graphicFrame>
        <p:nvGraphicFramePr>
          <p:cNvPr id="57380" name="Group 36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291919798"/>
              </p:ext>
            </p:extLst>
          </p:nvPr>
        </p:nvGraphicFramePr>
        <p:xfrm>
          <a:off x="1408113" y="1981200"/>
          <a:ext cx="7278687" cy="1768181"/>
        </p:xfrm>
        <a:graphic>
          <a:graphicData uri="http://schemas.openxmlformats.org/drawingml/2006/table">
            <a:tbl>
              <a:tblPr/>
              <a:tblGrid>
                <a:gridCol w="2401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Syntex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Scope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2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Process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Local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local 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Function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798278"/>
                  </a:ext>
                </a:extLst>
              </a:tr>
              <a:tr h="456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Envirnment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export my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Process and 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subprocess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sed – Stream EDitor (1)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(1)</a:t>
            </a: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–e “command” –e “command”… file</a:t>
            </a: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–f script-file file</a:t>
            </a:r>
          </a:p>
          <a:p>
            <a:pPr lvl="2" eaLnBrk="1" hangingPunct="1"/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 will (1) </a:t>
            </a:r>
            <a:r>
              <a:rPr lang="en-US" altLang="zh-TW" sz="1600" u="sng" dirty="0">
                <a:latin typeface="+mn-lt"/>
                <a:ea typeface="新細明體" panose="02020500000000000000" pitchFamily="18" charset="-120"/>
              </a:rPr>
              <a:t>read the file line by line 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and (2) </a:t>
            </a:r>
            <a:r>
              <a:rPr lang="en-US" altLang="zh-TW" sz="1600" u="sng" dirty="0">
                <a:latin typeface="+mn-lt"/>
                <a:ea typeface="新細明體" panose="02020500000000000000" pitchFamily="18" charset="-120"/>
              </a:rPr>
              <a:t>do the commands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, </a:t>
            </a:r>
            <a:br>
              <a:rPr lang="en-US" altLang="zh-TW" sz="1600" dirty="0">
                <a:latin typeface="+mn-lt"/>
                <a:ea typeface="新細明體" panose="02020500000000000000" pitchFamily="18" charset="-120"/>
              </a:rPr>
            </a:b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then (3) </a:t>
            </a:r>
            <a:r>
              <a:rPr lang="en-US" altLang="zh-TW" sz="1600" u="sng" dirty="0">
                <a:latin typeface="+mn-lt"/>
                <a:ea typeface="新細明體" panose="02020500000000000000" pitchFamily="18" charset="-120"/>
              </a:rPr>
              <a:t>output to </a:t>
            </a:r>
            <a:r>
              <a:rPr lang="en-US" altLang="zh-TW" sz="1600" u="sng" dirty="0" err="1">
                <a:latin typeface="+mn-lt"/>
                <a:ea typeface="新細明體" panose="02020500000000000000" pitchFamily="18" charset="-120"/>
              </a:rPr>
              <a:t>stdout</a:t>
            </a:r>
            <a:endParaRPr lang="en-US" altLang="zh-TW" sz="1600" u="sng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e.g. 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s</a:t>
            </a:r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ed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 -e </a:t>
            </a:r>
            <a:r>
              <a:rPr lang="en-US" altLang="zh-TW" sz="1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'1,10d'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 -e </a:t>
            </a:r>
            <a:r>
              <a:rPr lang="en-US" altLang="zh-TW" sz="14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's/yellow/black/g' </a:t>
            </a:r>
            <a:r>
              <a:rPr lang="en-US" altLang="zh-TW" sz="1400" dirty="0">
                <a:latin typeface="+mn-lt"/>
                <a:ea typeface="新細明體" panose="02020500000000000000" pitchFamily="18" charset="-120"/>
              </a:rPr>
              <a:t>yel.dat </a:t>
            </a:r>
          </a:p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Command format</a:t>
            </a:r>
          </a:p>
          <a:p>
            <a:pPr lvl="1" eaLnBrk="1" hangingPunct="1"/>
            <a:r>
              <a:rPr lang="en-US" altLang="zh-TW" sz="1800" dirty="0">
                <a:solidFill>
                  <a:srgbClr val="0000FF"/>
                </a:solidFill>
                <a:latin typeface="+mn-lt"/>
                <a:ea typeface="新細明體" panose="02020500000000000000" pitchFamily="18" charset="-120"/>
              </a:rPr>
              <a:t>[address1[,address2]]function[argument]</a:t>
            </a:r>
          </a:p>
          <a:p>
            <a:pPr lvl="2" eaLnBrk="1" hangingPunct="1"/>
            <a:r>
              <a:rPr lang="en-US" altLang="zh-TW" sz="1600" u="sng" dirty="0">
                <a:latin typeface="+mn-lt"/>
                <a:ea typeface="新細明體" panose="02020500000000000000" pitchFamily="18" charset="-120"/>
              </a:rPr>
              <a:t>From address 1 to address 2</a:t>
            </a:r>
          </a:p>
          <a:p>
            <a:pPr lvl="2" eaLnBrk="1" hangingPunct="1"/>
            <a:r>
              <a:rPr lang="en-US" altLang="zh-TW" sz="1600" u="sng" dirty="0">
                <a:latin typeface="+mn-lt"/>
                <a:ea typeface="新細明體" panose="02020500000000000000" pitchFamily="18" charset="-120"/>
              </a:rPr>
              <a:t>Do what action</a:t>
            </a:r>
          </a:p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Address format</a:t>
            </a:r>
          </a:p>
          <a:p>
            <a:pPr lvl="1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n 	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 line number</a:t>
            </a:r>
          </a:p>
          <a:p>
            <a:pPr lvl="1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  <a:sym typeface="Wingdings" panose="05000000000000000000" pitchFamily="2" charset="2"/>
              </a:rPr>
              <a:t>/R.E./	 the line that matches R.E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sed – Stream EDitor (2)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Example of </a:t>
            </a:r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address format</a:t>
            </a:r>
          </a:p>
          <a:p>
            <a:pPr lvl="2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10d</a:t>
            </a:r>
          </a:p>
          <a:p>
            <a:pPr lvl="2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/man/d</a:t>
            </a:r>
          </a:p>
          <a:p>
            <a:pPr lvl="2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10,100d</a:t>
            </a:r>
          </a:p>
          <a:p>
            <a:pPr lvl="2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10,/man/d</a:t>
            </a:r>
          </a:p>
          <a:p>
            <a:pPr lvl="3" eaLnBrk="1" hangingPunct="1"/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Delete line from line 10 to the line contain “man”</a:t>
            </a:r>
          </a:p>
          <a:p>
            <a:pPr lvl="2" eaLnBrk="1" hangingPunct="1"/>
            <a:endParaRPr lang="en-US" altLang="zh-TW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– Stream </a:t>
            </a:r>
            <a:r>
              <a:rPr lang="en-US" altLang="zh-TW" sz="3000" dirty="0" err="1">
                <a:latin typeface="+mn-lt"/>
                <a:ea typeface="新細明體" pitchFamily="18" charset="-120"/>
              </a:rPr>
              <a:t>EDitor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Function: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substitution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(1)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substitution </a:t>
            </a:r>
          </a:p>
          <a:p>
            <a:pPr lvl="1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Syntax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  <a:ea typeface="Arial Unicode MS" pitchFamily="34" charset="-120"/>
              </a:rPr>
              <a:t>s/pattern/replace/flags</a:t>
            </a:r>
          </a:p>
          <a:p>
            <a:pPr lvl="1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Flags</a:t>
            </a:r>
          </a:p>
          <a:p>
            <a:pPr lvl="2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N: Make the substitution only for the </a:t>
            </a:r>
            <a:r>
              <a:rPr lang="en-US" altLang="zh-TW" dirty="0" err="1">
                <a:latin typeface="+mn-lt"/>
                <a:ea typeface="Arial Unicode MS" pitchFamily="34" charset="-120"/>
              </a:rPr>
              <a:t>N'th</a:t>
            </a:r>
            <a:r>
              <a:rPr lang="en-US" altLang="zh-TW" dirty="0">
                <a:latin typeface="+mn-lt"/>
                <a:ea typeface="Arial Unicode MS" pitchFamily="34" charset="-120"/>
              </a:rPr>
              <a:t> occurrence</a:t>
            </a:r>
          </a:p>
          <a:p>
            <a:pPr lvl="2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g: replace all matches</a:t>
            </a:r>
          </a:p>
          <a:p>
            <a:pPr lvl="2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p: print the matched and replaced line</a:t>
            </a:r>
          </a:p>
          <a:p>
            <a:pPr lvl="2" eaLnBrk="1" hangingPunct="1"/>
            <a:r>
              <a:rPr lang="en-US" altLang="zh-TW" dirty="0">
                <a:latin typeface="+mn-lt"/>
                <a:ea typeface="Arial Unicode MS" pitchFamily="34" charset="-120"/>
              </a:rPr>
              <a:t>w: write the matched and replaced line to a file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– Stream </a:t>
            </a:r>
            <a:r>
              <a:rPr lang="en-US" altLang="zh-TW" sz="3000" dirty="0" err="1">
                <a:latin typeface="+mn-lt"/>
                <a:ea typeface="新細明體" pitchFamily="18" charset="-120"/>
              </a:rPr>
              <a:t>EDitor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Function: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substitution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(2)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–e ‘s/liuyh/LIUYH/2’ file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–e ‘s/liuyh/LIUYH/g’ file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–e ‘s/liuyh/LIUYH/p’ file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–n –e ‘s/liuyh/LIUYH/p’ file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–e ‘s/liuyh/LIUYH/w wfile’ file</a:t>
            </a:r>
          </a:p>
        </p:txBody>
      </p:sp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6324600" y="1398588"/>
            <a:ext cx="1905000" cy="2678112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u="sng">
                <a:latin typeface="+mn-lt"/>
              </a:rPr>
              <a:t>file </a:t>
            </a:r>
          </a:p>
          <a:p>
            <a:r>
              <a:rPr lang="en-US" altLang="zh-TW" sz="2400">
                <a:latin typeface="+mn-lt"/>
              </a:rPr>
              <a:t>I am jon</a:t>
            </a:r>
          </a:p>
          <a:p>
            <a:r>
              <a:rPr lang="en-US" altLang="zh-TW" sz="2400">
                <a:latin typeface="+mn-lt"/>
              </a:rPr>
              <a:t>I am john</a:t>
            </a:r>
          </a:p>
          <a:p>
            <a:r>
              <a:rPr lang="en-US" altLang="zh-TW" sz="2400"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I am nothing</a:t>
            </a:r>
          </a:p>
          <a:p>
            <a:endParaRPr lang="en-US" altLang="zh-TW" sz="2400">
              <a:latin typeface="+mn-lt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– Stream </a:t>
            </a:r>
            <a:r>
              <a:rPr lang="en-US" altLang="zh-TW" sz="3000" dirty="0" err="1">
                <a:latin typeface="+mn-lt"/>
                <a:ea typeface="新細明體" pitchFamily="18" charset="-120"/>
              </a:rPr>
              <a:t>EDitor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Function: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delete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delete</a:t>
            </a:r>
          </a:p>
          <a:p>
            <a:pPr lvl="1"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Syntax: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[address]d</a:t>
            </a:r>
          </a:p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10d</a:t>
            </a:r>
          </a:p>
          <a:p>
            <a:pPr lvl="1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/man/d</a:t>
            </a:r>
          </a:p>
          <a:p>
            <a:pPr lvl="1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10,100d</a:t>
            </a:r>
          </a:p>
          <a:p>
            <a:pPr lvl="1" eaLnBrk="1" hangingPunct="1"/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sed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–e 10,/man/d</a:t>
            </a:r>
          </a:p>
          <a:p>
            <a:pPr lvl="1" eaLnBrk="1" hangingPunct="1">
              <a:buFontTx/>
              <a:buNone/>
            </a:pPr>
            <a:endParaRPr lang="en-US" altLang="zh-TW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– Stream </a:t>
            </a:r>
            <a:r>
              <a:rPr lang="en-US" altLang="zh-TW" sz="3000" dirty="0" err="1">
                <a:latin typeface="+mn-lt"/>
                <a:ea typeface="新細明體" pitchFamily="18" charset="-120"/>
              </a:rPr>
              <a:t>EDitor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Function: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append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,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insert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,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change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append, insert, change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Syntax:</a:t>
            </a:r>
          </a:p>
          <a:p>
            <a:pPr eaLnBrk="1" hangingPunct="1"/>
            <a:endParaRPr lang="en-US" altLang="zh-TW">
              <a:latin typeface="+mn-lt"/>
              <a:ea typeface="新細明體" panose="02020500000000000000" pitchFamily="18" charset="-120"/>
            </a:endParaRPr>
          </a:p>
          <a:p>
            <a:pPr eaLnBrk="1" hangingPunct="1"/>
            <a:endParaRPr lang="en-US" altLang="zh-TW">
              <a:latin typeface="+mn-lt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–f sed.src file</a:t>
            </a:r>
          </a:p>
          <a:p>
            <a:pPr lvl="1" eaLnBrk="1" hangingPunct="1"/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1447800" y="4419600"/>
            <a:ext cx="2819400" cy="157003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1" u="sng">
                <a:solidFill>
                  <a:schemeClr val="bg1"/>
                </a:solidFill>
                <a:latin typeface="+mn-lt"/>
              </a:rPr>
              <a:t>sed.src</a:t>
            </a:r>
          </a:p>
          <a:p>
            <a:endParaRPr lang="en-US" altLang="zh-TW" sz="2400" b="1">
              <a:solidFill>
                <a:schemeClr val="bg1"/>
              </a:solidFill>
              <a:latin typeface="+mn-lt"/>
            </a:endParaRPr>
          </a:p>
          <a:p>
            <a:r>
              <a:rPr lang="en-US" altLang="zh-TW" sz="2400" b="1">
                <a:solidFill>
                  <a:schemeClr val="bg1"/>
                </a:solidFill>
                <a:latin typeface="+mn-lt"/>
              </a:rPr>
              <a:t>/liuyh/i \</a:t>
            </a:r>
          </a:p>
          <a:p>
            <a:r>
              <a:rPr lang="en-US" altLang="zh-TW" sz="2400" b="1">
                <a:solidFill>
                  <a:schemeClr val="bg1"/>
                </a:solidFill>
                <a:latin typeface="+mn-lt"/>
              </a:rPr>
              <a:t>Meet liuyh, Hello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4419600" y="3657600"/>
            <a:ext cx="1905000" cy="26574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u="sng">
                <a:latin typeface="+mn-lt"/>
              </a:rPr>
              <a:t>file</a:t>
            </a:r>
          </a:p>
          <a:p>
            <a:r>
              <a:rPr lang="en-US" altLang="zh-TW" sz="2400">
                <a:latin typeface="+mn-lt"/>
              </a:rPr>
              <a:t>I am jon</a:t>
            </a:r>
          </a:p>
          <a:p>
            <a:r>
              <a:rPr lang="en-US" altLang="zh-TW" sz="2400">
                <a:latin typeface="+mn-lt"/>
              </a:rPr>
              <a:t>I am john</a:t>
            </a:r>
          </a:p>
          <a:p>
            <a:r>
              <a:rPr lang="en-US" altLang="zh-TW" sz="2400"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I am nothing</a:t>
            </a:r>
          </a:p>
          <a:p>
            <a:endParaRPr lang="en-US" altLang="zh-TW" sz="2400">
              <a:latin typeface="+mn-lt"/>
            </a:endParaRP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6400800" y="3581400"/>
            <a:ext cx="2362200" cy="3046413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+mn-lt"/>
              </a:rPr>
              <a:t>Results:</a:t>
            </a:r>
          </a:p>
          <a:p>
            <a:r>
              <a:rPr lang="en-US" altLang="zh-TW" sz="2400">
                <a:latin typeface="+mn-lt"/>
              </a:rPr>
              <a:t>I am jon</a:t>
            </a:r>
          </a:p>
          <a:p>
            <a:r>
              <a:rPr lang="en-US" altLang="zh-TW" sz="2400">
                <a:latin typeface="+mn-lt"/>
              </a:rPr>
              <a:t>I am john</a:t>
            </a:r>
          </a:p>
          <a:p>
            <a:r>
              <a:rPr lang="en-US" altLang="zh-TW" sz="2400">
                <a:latin typeface="+mn-lt"/>
              </a:rPr>
              <a:t>Meet liuyh, Hello</a:t>
            </a:r>
          </a:p>
          <a:p>
            <a:r>
              <a:rPr lang="en-US" altLang="zh-TW" sz="2400">
                <a:solidFill>
                  <a:srgbClr val="FF0000"/>
                </a:solidFill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Meet liuyh, Hello</a:t>
            </a:r>
          </a:p>
          <a:p>
            <a:r>
              <a:rPr lang="en-US" altLang="zh-TW" sz="2400">
                <a:solidFill>
                  <a:srgbClr val="FF0000"/>
                </a:solidFill>
                <a:latin typeface="+mn-lt"/>
              </a:rPr>
              <a:t>I am liuyh</a:t>
            </a:r>
          </a:p>
          <a:p>
            <a:r>
              <a:rPr lang="en-US" altLang="zh-TW" sz="2400">
                <a:latin typeface="+mn-lt"/>
              </a:rPr>
              <a:t>I am nothing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581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+mn-lt"/>
              </a:rPr>
              <a:t>[address]i\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+mn-lt"/>
              </a:rPr>
              <a:t>text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5105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+mn-lt"/>
              </a:rPr>
              <a:t>[address]c\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+mn-lt"/>
              </a:rPr>
              <a:t>text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057400" y="2255838"/>
            <a:ext cx="1447800" cy="715962"/>
          </a:xfrm>
          <a:prstGeom prst="rect">
            <a:avLst/>
          </a:prstGeom>
          <a:noFill/>
          <a:ln w="63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25000"/>
              </a:spcBef>
            </a:pPr>
            <a:r>
              <a:rPr kumimoji="1" lang="en-US" altLang="zh-TW">
                <a:latin typeface="+mn-lt"/>
              </a:rPr>
              <a:t>[address]a\</a:t>
            </a:r>
          </a:p>
          <a:p>
            <a:pPr eaLnBrk="1" hangingPunct="1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>
                <a:latin typeface="+mn-lt"/>
              </a:rPr>
              <a:t>text</a:t>
            </a:r>
          </a:p>
        </p:txBody>
      </p:sp>
      <p:sp>
        <p:nvSpPr>
          <p:cNvPr id="53258" name="矩形 5"/>
          <p:cNvSpPr>
            <a:spLocks noChangeArrowheads="1"/>
          </p:cNvSpPr>
          <p:nvPr/>
        </p:nvSpPr>
        <p:spPr bwMode="auto">
          <a:xfrm>
            <a:off x="5044440" y="1447800"/>
            <a:ext cx="32321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+mn-lt"/>
              </a:rPr>
              <a:t>insert </a:t>
            </a: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insert before the line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change  replace whole line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>
                <a:latin typeface="+mn-lt"/>
                <a:ea typeface="新細明體" pitchFamily="18" charset="-120"/>
              </a:rPr>
              <a:t>sed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– Stream </a:t>
            </a:r>
            <a:r>
              <a:rPr lang="en-US" altLang="zh-TW" sz="3000" dirty="0" err="1">
                <a:latin typeface="+mn-lt"/>
                <a:ea typeface="新細明體" pitchFamily="18" charset="-120"/>
              </a:rPr>
              <a:t>EDitor</a:t>
            </a:r>
            <a:r>
              <a:rPr lang="en-US" altLang="zh-TW" sz="3000" dirty="0">
                <a:latin typeface="+mn-lt"/>
                <a:ea typeface="新細明體" pitchFamily="18" charset="-120"/>
              </a:rPr>
              <a:t> </a:t>
            </a:r>
            <a:br>
              <a:rPr lang="en-US" altLang="zh-TW" sz="3000" dirty="0">
                <a:latin typeface="+mn-lt"/>
                <a:ea typeface="新細明體" pitchFamily="18" charset="-120"/>
              </a:rPr>
            </a:br>
            <a:r>
              <a:rPr lang="en-US" altLang="zh-TW" sz="3000" dirty="0">
                <a:latin typeface="+mn-lt"/>
                <a:ea typeface="新細明體" pitchFamily="18" charset="-120"/>
              </a:rPr>
              <a:t>	Function: </a:t>
            </a:r>
            <a:r>
              <a:rPr lang="en-US" altLang="zh-TW" sz="3000" dirty="0">
                <a:solidFill>
                  <a:srgbClr val="FF0000"/>
                </a:solidFill>
                <a:latin typeface="+mn-lt"/>
                <a:ea typeface="新細明體" pitchFamily="18" charset="-120"/>
              </a:rPr>
              <a:t>print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print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Syntax: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>
                <a:latin typeface="+mn-lt"/>
                <a:ea typeface="新細明體" panose="02020500000000000000" pitchFamily="18" charset="-120"/>
              </a:rPr>
              <a:t>[addr1, addr2]p</a:t>
            </a:r>
          </a:p>
          <a:p>
            <a:pPr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>
                <a:latin typeface="+mn-lt"/>
                <a:ea typeface="新細明體" panose="02020500000000000000" pitchFamily="18" charset="-120"/>
              </a:rPr>
              <a:t>sed -n -e ‘/^liuyh/p’</a:t>
            </a:r>
          </a:p>
        </p:txBody>
      </p:sp>
      <p:sp>
        <p:nvSpPr>
          <p:cNvPr id="55300" name="矩形 1"/>
          <p:cNvSpPr>
            <a:spLocks noChangeArrowheads="1"/>
          </p:cNvSpPr>
          <p:nvPr/>
        </p:nvSpPr>
        <p:spPr bwMode="auto">
          <a:xfrm>
            <a:off x="914400" y="3810000"/>
            <a:ext cx="6629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-n: By default, each line of input is echoed to the standard output after all of the commands have been applied to it.  The -n option suppresses this behavior.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5301" name="矩形 5"/>
          <p:cNvSpPr>
            <a:spLocks noChangeArrowheads="1"/>
          </p:cNvSpPr>
          <p:nvPr/>
        </p:nvSpPr>
        <p:spPr bwMode="auto">
          <a:xfrm>
            <a:off x="4216908" y="3048000"/>
            <a:ext cx="3884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Print out the lines that begins with 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liuyh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endParaRPr lang="en-US" altLang="zh-TW" dirty="0">
              <a:latin typeface="+mn-lt"/>
              <a:ea typeface="新細明體" pitchFamily="18" charset="-12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(1)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[-F fs] [ ‘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awk_program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’ | -f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program_file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] [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data_file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……]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will read the file </a:t>
            </a:r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line by line and evaluate the pattern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, then </a:t>
            </a:r>
            <a:r>
              <a:rPr lang="en-US" altLang="zh-TW" u="sng" dirty="0">
                <a:latin typeface="+mn-lt"/>
                <a:ea typeface="新細明體" panose="02020500000000000000" pitchFamily="18" charset="-120"/>
              </a:rPr>
              <a:t>do the action if the test is true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‘{print “Hello World”}’ file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</a:rPr>
              <a:t>awk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‘{print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$1}’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file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>
              <a:latin typeface="+mn-lt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n-lt"/>
              </a:rPr>
              <a:t>Program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</a:rPr>
              <a:t>pattern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{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action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}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dirty="0">
              <a:latin typeface="+mn-lt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</a:rPr>
              <a:t>missing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pattern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means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always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matches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</a:rPr>
              <a:t>missing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{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action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}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means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print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the</a:t>
            </a:r>
            <a:r>
              <a:rPr lang="zh-TW" altLang="en-US" dirty="0">
                <a:latin typeface="+mn-lt"/>
              </a:rPr>
              <a:t> </a:t>
            </a:r>
            <a:r>
              <a:rPr lang="en-US" altLang="zh-TW" dirty="0">
                <a:latin typeface="+mn-lt"/>
              </a:rPr>
              <a:t>line</a:t>
            </a:r>
          </a:p>
        </p:txBody>
      </p:sp>
      <p:grpSp>
        <p:nvGrpSpPr>
          <p:cNvPr id="56324" name="Group 9"/>
          <p:cNvGrpSpPr>
            <a:grpSpLocks/>
          </p:cNvGrpSpPr>
          <p:nvPr/>
        </p:nvGrpSpPr>
        <p:grpSpPr bwMode="auto">
          <a:xfrm>
            <a:off x="4856163" y="3963988"/>
            <a:ext cx="4162425" cy="879475"/>
            <a:chOff x="2256" y="3360"/>
            <a:chExt cx="2622" cy="554"/>
          </a:xfrm>
        </p:grpSpPr>
        <p:sp>
          <p:nvSpPr>
            <p:cNvPr id="56331" name="Text Box 4"/>
            <p:cNvSpPr txBox="1">
              <a:spLocks noChangeArrowheads="1"/>
            </p:cNvSpPr>
            <p:nvPr/>
          </p:nvSpPr>
          <p:spPr bwMode="auto">
            <a:xfrm>
              <a:off x="2256" y="3360"/>
              <a:ext cx="2622" cy="29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latin typeface="+mn-lt"/>
                </a:rPr>
                <a:t>Amy  32  0800995995  </a:t>
              </a:r>
              <a:r>
                <a:rPr lang="en-US" altLang="zh-TW" sz="2400" dirty="0" err="1">
                  <a:latin typeface="+mn-lt"/>
                </a:rPr>
                <a:t>nctu.csie</a:t>
              </a:r>
              <a:endParaRPr lang="en-US" altLang="zh-TW" sz="2400" dirty="0">
                <a:latin typeface="+mn-lt"/>
              </a:endParaRPr>
            </a:p>
          </p:txBody>
        </p:sp>
        <p:sp>
          <p:nvSpPr>
            <p:cNvPr id="56332" name="Text Box 5"/>
            <p:cNvSpPr txBox="1">
              <a:spLocks noChangeArrowheads="1"/>
            </p:cNvSpPr>
            <p:nvPr/>
          </p:nvSpPr>
          <p:spPr bwMode="auto">
            <a:xfrm>
              <a:off x="2294" y="362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+mn-lt"/>
                </a:rPr>
                <a:t>$1</a:t>
              </a:r>
            </a:p>
          </p:txBody>
        </p:sp>
        <p:sp>
          <p:nvSpPr>
            <p:cNvPr id="56333" name="Text Box 6"/>
            <p:cNvSpPr txBox="1">
              <a:spLocks noChangeArrowheads="1"/>
            </p:cNvSpPr>
            <p:nvPr/>
          </p:nvSpPr>
          <p:spPr bwMode="auto">
            <a:xfrm>
              <a:off x="2774" y="3626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+mn-lt"/>
                </a:rPr>
                <a:t>$2</a:t>
              </a:r>
            </a:p>
          </p:txBody>
        </p:sp>
        <p:sp>
          <p:nvSpPr>
            <p:cNvPr id="56334" name="Text Box 7"/>
            <p:cNvSpPr txBox="1">
              <a:spLocks noChangeArrowheads="1"/>
            </p:cNvSpPr>
            <p:nvPr/>
          </p:nvSpPr>
          <p:spPr bwMode="auto">
            <a:xfrm>
              <a:off x="3360" y="3620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+mn-lt"/>
                </a:rPr>
                <a:t>$3</a:t>
              </a:r>
            </a:p>
          </p:txBody>
        </p:sp>
        <p:sp>
          <p:nvSpPr>
            <p:cNvPr id="56335" name="Text Box 8"/>
            <p:cNvSpPr txBox="1">
              <a:spLocks noChangeArrowheads="1"/>
            </p:cNvSpPr>
            <p:nvPr/>
          </p:nvSpPr>
          <p:spPr bwMode="auto">
            <a:xfrm>
              <a:off x="4368" y="3613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>
                  <a:latin typeface="+mn-lt"/>
                </a:rPr>
                <a:t>$4</a:t>
              </a:r>
            </a:p>
          </p:txBody>
        </p:sp>
      </p:grpSp>
      <p:cxnSp>
        <p:nvCxnSpPr>
          <p:cNvPr id="56325" name="直線接點 2"/>
          <p:cNvCxnSpPr>
            <a:cxnSpLocks noChangeShapeType="1"/>
          </p:cNvCxnSpPr>
          <p:nvPr/>
        </p:nvCxnSpPr>
        <p:spPr bwMode="auto">
          <a:xfrm>
            <a:off x="5678488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6" name="直線接點 13"/>
          <p:cNvCxnSpPr>
            <a:cxnSpLocks noChangeShapeType="1"/>
          </p:cNvCxnSpPr>
          <p:nvPr/>
        </p:nvCxnSpPr>
        <p:spPr bwMode="auto">
          <a:xfrm>
            <a:off x="6151563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327" name="直線接點 14"/>
          <p:cNvCxnSpPr>
            <a:cxnSpLocks noChangeShapeType="1"/>
          </p:cNvCxnSpPr>
          <p:nvPr/>
        </p:nvCxnSpPr>
        <p:spPr bwMode="auto">
          <a:xfrm>
            <a:off x="7751763" y="3700463"/>
            <a:ext cx="0" cy="137160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r>
              <a:rPr lang="en-US" altLang="zh-TW" dirty="0">
                <a:latin typeface="+mn-lt"/>
                <a:ea typeface="新細明體" pitchFamily="18" charset="-120"/>
              </a:rPr>
              <a:t> –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Pattern formats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152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pattern formats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Regular expression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'/[0-9]+/ {print “This is an integer” }'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'/[A-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Za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-z]+/ {print “This is a string” }'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'/^$/ {print “this is a blank line.”}'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BEGIN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before reading any data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 BEGIN {print “Nice to meet you”}'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END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after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the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last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line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is</a:t>
            </a:r>
            <a:r>
              <a:rPr lang="zh-TW" altLang="en-US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read</a:t>
            </a:r>
          </a:p>
          <a:p>
            <a:pPr lvl="3" eaLnBrk="1" hangingPunct="1">
              <a:lnSpc>
                <a:spcPct val="8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 END {print “Bye Bye”}'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r>
              <a:rPr lang="en-US" altLang="zh-TW" dirty="0">
                <a:latin typeface="+mn-lt"/>
                <a:ea typeface="新細明體" pitchFamily="18" charset="-120"/>
              </a:rPr>
              <a:t> –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action format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Print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Assignment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if( expression ) statement [; else statement2]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 { if( $2 ~ /am/ ) print $1}'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while( expression ) statement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'BEGIN {count=0} /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/ {while (count &lt; 3) {print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count;count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++}}' file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'BEGIN {count=0} /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/ {while (count &lt; 3) {print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count;count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++};count=0}' file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dirty="0">
                <a:latin typeface="+mn-lt"/>
                <a:ea typeface="新細明體" panose="02020500000000000000" pitchFamily="18" charset="-120"/>
              </a:rPr>
              <a:t>for (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init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; test ;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incr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) action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 '{for (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i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=0;i&lt;3;i++) print </a:t>
            </a:r>
            <a:r>
              <a:rPr lang="en-US" altLang="zh-TW" dirty="0" err="1">
                <a:latin typeface="+mn-lt"/>
                <a:ea typeface="新細明體" panose="02020500000000000000" pitchFamily="18" charset="-120"/>
              </a:rPr>
              <a:t>i</a:t>
            </a:r>
            <a:r>
              <a:rPr lang="en-US" altLang="zh-TW" dirty="0">
                <a:latin typeface="+mn-lt"/>
                <a:ea typeface="新細明體" panose="02020500000000000000" pitchFamily="18" charset="-120"/>
              </a:rPr>
              <a:t>}' file</a:t>
            </a:r>
          </a:p>
        </p:txBody>
      </p:sp>
      <p:sp>
        <p:nvSpPr>
          <p:cNvPr id="58374" name="矩形 6"/>
          <p:cNvSpPr>
            <a:spLocks noChangeArrowheads="1"/>
          </p:cNvSpPr>
          <p:nvPr/>
        </p:nvSpPr>
        <p:spPr bwMode="auto">
          <a:xfrm>
            <a:off x="5410200" y="3810000"/>
            <a:ext cx="26717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var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 usage: no need for “$”</a:t>
            </a:r>
          </a:p>
        </p:txBody>
      </p:sp>
      <p:sp>
        <p:nvSpPr>
          <p:cNvPr id="58375" name="矩形 5"/>
          <p:cNvSpPr>
            <a:spLocks noChangeArrowheads="1"/>
          </p:cNvSpPr>
          <p:nvPr/>
        </p:nvSpPr>
        <p:spPr bwMode="auto">
          <a:xfrm>
            <a:off x="5410200" y="4495800"/>
            <a:ext cx="2460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reset count after printing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Shell variables (2)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572000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Access</a:t>
            </a: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“$PAGER”</a:t>
            </a: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“${PAGER}”</a:t>
            </a:r>
          </a:p>
          <a:p>
            <a:pPr lvl="1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Use {} to avoid ambiguity</a:t>
            </a: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temp_name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=“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haha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”</a:t>
            </a: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temp=“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hehe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”</a:t>
            </a: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$temp</a:t>
            </a:r>
          </a:p>
          <a:p>
            <a:pPr lvl="3" eaLnBrk="1" hangingPunct="1"/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hehe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$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temp_name</a:t>
            </a:r>
            <a:endParaRPr lang="en-US" altLang="zh-TW" sz="1600" dirty="0">
              <a:latin typeface="+mn-lt"/>
              <a:ea typeface="新細明體" panose="02020500000000000000" pitchFamily="18" charset="-120"/>
            </a:endParaRPr>
          </a:p>
          <a:p>
            <a:pPr lvl="3" eaLnBrk="1" hangingPunct="1"/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haha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${temp}_name</a:t>
            </a:r>
          </a:p>
          <a:p>
            <a:pPr lvl="3" eaLnBrk="1" hangingPunct="1"/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hehe_name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% echo ${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temp_name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}</a:t>
            </a:r>
          </a:p>
          <a:p>
            <a:pPr lvl="3" eaLnBrk="1" hangingPunct="1"/>
            <a:r>
              <a:rPr lang="en-US" altLang="zh-TW" sz="1400" dirty="0" err="1">
                <a:latin typeface="+mn-lt"/>
                <a:ea typeface="新細明體" panose="02020500000000000000" pitchFamily="18" charset="-120"/>
              </a:rPr>
              <a:t>haha</a:t>
            </a:r>
            <a:endParaRPr lang="en-US" altLang="zh-TW" sz="1400" dirty="0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6148" name="矩形 2"/>
          <p:cNvSpPr>
            <a:spLocks noChangeArrowheads="1"/>
          </p:cNvSpPr>
          <p:nvPr/>
        </p:nvSpPr>
        <p:spPr bwMode="auto">
          <a:xfrm>
            <a:off x="4921250" y="4114800"/>
            <a:ext cx="142218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More clear…</a:t>
            </a:r>
            <a:endParaRPr lang="zh-TW" altLang="en-US" dirty="0">
              <a:latin typeface="+mn-lt"/>
            </a:endParaRPr>
          </a:p>
        </p:txBody>
      </p:sp>
      <p:cxnSp>
        <p:nvCxnSpPr>
          <p:cNvPr id="6149" name="直線單箭頭接點 4"/>
          <p:cNvCxnSpPr>
            <a:cxnSpLocks noChangeShapeType="1"/>
          </p:cNvCxnSpPr>
          <p:nvPr/>
        </p:nvCxnSpPr>
        <p:spPr bwMode="auto">
          <a:xfrm flipV="1">
            <a:off x="4191000" y="4298950"/>
            <a:ext cx="730250" cy="2730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0" name="矩形 7"/>
          <p:cNvSpPr>
            <a:spLocks noChangeArrowheads="1"/>
          </p:cNvSpPr>
          <p:nvPr/>
        </p:nvSpPr>
        <p:spPr bwMode="auto">
          <a:xfrm>
            <a:off x="838200" y="877888"/>
            <a:ext cx="3659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There are two ways to call variable…</a:t>
            </a:r>
          </a:p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“${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var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}”… why?</a:t>
            </a:r>
            <a:endParaRPr lang="zh-TW" altLang="en-US" dirty="0">
              <a:latin typeface="+mn-lt"/>
            </a:endParaRPr>
          </a:p>
        </p:txBody>
      </p:sp>
      <p:sp>
        <p:nvSpPr>
          <p:cNvPr id="8" name="矩形 2"/>
          <p:cNvSpPr>
            <a:spLocks noChangeArrowheads="1"/>
          </p:cNvSpPr>
          <p:nvPr/>
        </p:nvSpPr>
        <p:spPr bwMode="auto">
          <a:xfrm>
            <a:off x="4921250" y="2481818"/>
            <a:ext cx="202651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No space beside ‘=’</a:t>
            </a:r>
            <a:endParaRPr lang="zh-TW" altLang="en-US" dirty="0">
              <a:latin typeface="+mn-lt"/>
            </a:endParaRPr>
          </a:p>
        </p:txBody>
      </p:sp>
      <p:cxnSp>
        <p:nvCxnSpPr>
          <p:cNvPr id="9" name="直線單箭頭接點 4"/>
          <p:cNvCxnSpPr>
            <a:cxnSpLocks noChangeShapeType="1"/>
          </p:cNvCxnSpPr>
          <p:nvPr/>
        </p:nvCxnSpPr>
        <p:spPr bwMode="auto">
          <a:xfrm flipV="1">
            <a:off x="4191000" y="2665968"/>
            <a:ext cx="730250" cy="2730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r>
              <a:rPr lang="en-US" altLang="zh-TW" dirty="0">
                <a:latin typeface="+mn-lt"/>
                <a:ea typeface="新細明體" pitchFamily="18" charset="-120"/>
              </a:rPr>
              <a:t> –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built-in variables (1)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$0, $1, $2, ...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Column variables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NF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Number of fields in current line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NR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Number of line processed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FILENAME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the name of the file being processed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FS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Field separator,</a:t>
            </a:r>
            <a:r>
              <a:rPr lang="zh-TW" altLang="en-US" sz="18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set</a:t>
            </a:r>
            <a:r>
              <a:rPr lang="zh-TW" altLang="en-US" sz="18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by</a:t>
            </a:r>
            <a:r>
              <a:rPr lang="zh-TW" altLang="en-US" sz="1800" dirty="0">
                <a:latin typeface="+mn-lt"/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solidFill>
                  <a:srgbClr val="FF0000"/>
                </a:solidFill>
                <a:latin typeface="+mn-lt"/>
                <a:ea typeface="新細明體" panose="02020500000000000000" pitchFamily="18" charset="-120"/>
              </a:rPr>
              <a:t>-F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latin typeface="+mn-lt"/>
                <a:ea typeface="新細明體" panose="02020500000000000000" pitchFamily="18" charset="-120"/>
              </a:rPr>
              <a:t>OFS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Output field separator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err="1">
                <a:latin typeface="+mn-lt"/>
                <a:ea typeface="新細明體" pitchFamily="18" charset="-120"/>
              </a:rPr>
              <a:t>awk</a:t>
            </a:r>
            <a:r>
              <a:rPr lang="en-US" altLang="zh-TW" dirty="0">
                <a:latin typeface="+mn-lt"/>
                <a:ea typeface="新細明體" pitchFamily="18" charset="-120"/>
              </a:rPr>
              <a:t> –</a:t>
            </a:r>
            <a:r>
              <a:rPr lang="zh-TW" altLang="en-US" dirty="0">
                <a:latin typeface="+mn-lt"/>
                <a:ea typeface="新細明體" pitchFamily="18" charset="-120"/>
              </a:rPr>
              <a:t> </a:t>
            </a:r>
            <a:r>
              <a:rPr lang="en-US" altLang="zh-TW" dirty="0">
                <a:latin typeface="+mn-lt"/>
                <a:ea typeface="新細明體" pitchFamily="18" charset="-120"/>
              </a:rPr>
              <a:t>built-in variables (2)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zh-TW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‘BEGIN {FS=“:”} 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 {print $3}’ 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passwd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1002</a:t>
            </a: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'BEGIN {FS=":"} /^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/{print $3 $6}' 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passwd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1002/home/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liuyh</a:t>
            </a:r>
            <a:endParaRPr lang="en-US" altLang="zh-TW" sz="16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'BEGIN {FS=":"} /^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/{print $3 "  " $6}' 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passwd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1002 /home/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liuyh</a:t>
            </a:r>
            <a:endParaRPr lang="en-US" altLang="zh-TW" sz="1600" dirty="0">
              <a:latin typeface="+mn-lt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awk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 'BEGIN {FS=":" ;OFS="=="} /^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liuyh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/{print $3 ,$6}' 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etc</a:t>
            </a: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/</a:t>
            </a:r>
            <a:r>
              <a:rPr lang="en-US" altLang="zh-TW" sz="1800" dirty="0" err="1">
                <a:latin typeface="+mn-lt"/>
                <a:ea typeface="新細明體" panose="02020500000000000000" pitchFamily="18" charset="-120"/>
              </a:rPr>
              <a:t>passwd</a:t>
            </a:r>
            <a:endParaRPr lang="en-US" altLang="zh-TW" sz="1800" dirty="0">
              <a:latin typeface="+mn-lt"/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1002==/home/</a:t>
            </a:r>
            <a:r>
              <a:rPr lang="en-US" altLang="zh-TW" sz="1600" dirty="0" err="1">
                <a:latin typeface="+mn-lt"/>
                <a:ea typeface="新細明體" panose="02020500000000000000" pitchFamily="18" charset="-120"/>
              </a:rPr>
              <a:t>liuyh</a:t>
            </a:r>
            <a:endParaRPr lang="en-US" altLang="zh-TW" sz="1600" dirty="0">
              <a:latin typeface="+mn-lt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>
                <a:latin typeface="+mn-lt"/>
              </a:rPr>
              <a:t>awk</a:t>
            </a:r>
            <a:r>
              <a:rPr lang="en-US" altLang="zh-TW" dirty="0">
                <a:latin typeface="+mn-lt"/>
              </a:rPr>
              <a:t>(1)</a:t>
            </a:r>
          </a:p>
          <a:p>
            <a:r>
              <a:rPr lang="en-US" altLang="zh-TW" dirty="0" err="1">
                <a:latin typeface="+mn-lt"/>
              </a:rPr>
              <a:t>sed</a:t>
            </a:r>
            <a:r>
              <a:rPr lang="en-US" altLang="zh-TW" dirty="0">
                <a:latin typeface="+mn-lt"/>
              </a:rPr>
              <a:t>(1)</a:t>
            </a:r>
          </a:p>
          <a:p>
            <a:r>
              <a:rPr lang="en-US" altLang="zh-TW" dirty="0">
                <a:latin typeface="+mn-lt"/>
                <a:hlinkClick r:id="rId2"/>
              </a:rPr>
              <a:t>http://www.grymoire.com/Unix/Awk.html</a:t>
            </a:r>
            <a:endParaRPr lang="en-US" altLang="zh-TW" dirty="0">
              <a:latin typeface="+mn-lt"/>
            </a:endParaRPr>
          </a:p>
          <a:p>
            <a:r>
              <a:rPr lang="en-US" altLang="zh-TW" dirty="0">
                <a:latin typeface="+mn-lt"/>
                <a:hlinkClick r:id="rId3"/>
              </a:rPr>
              <a:t>http://www.grymoire.com/Unix/Sed.html</a:t>
            </a:r>
            <a:endParaRPr lang="en-US" altLang="zh-TW" dirty="0">
              <a:latin typeface="+mn-lt"/>
            </a:endParaRPr>
          </a:p>
          <a:p>
            <a:r>
              <a:rPr lang="en-US" altLang="zh-TW" dirty="0">
                <a:latin typeface="+mn-lt"/>
                <a:hlinkClick r:id="rId4"/>
              </a:rPr>
              <a:t>https://en.wikipedia.org/wiki/Regular_expression</a:t>
            </a:r>
            <a:endParaRPr lang="en-US" altLang="zh-TW" dirty="0">
              <a:latin typeface="+mn-lt"/>
            </a:endParaRPr>
          </a:p>
          <a:p>
            <a:endParaRPr lang="en-US" altLang="zh-TW" dirty="0">
              <a:latin typeface="+mn-lt"/>
            </a:endParaRPr>
          </a:p>
          <a:p>
            <a:pPr lvl="1"/>
            <a:endParaRPr lang="en-US" altLang="zh-TW" dirty="0">
              <a:latin typeface="+mn-lt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 dirty="0">
                <a:latin typeface="+mn-lt"/>
                <a:ea typeface="新細明體" pitchFamily="18" charset="-120"/>
              </a:rPr>
              <a:t>Reference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Quotation marks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quotes(‘xxx’)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Preserves the literal value of each character within the quotes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echo ‘echo $USER’</a:t>
            </a:r>
            <a:b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echo $USER</a:t>
            </a: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quotes(“xxx”)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Parse special character, like: $ ` \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echo “echo $USER”</a:t>
            </a:r>
            <a:b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echo 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zswu</a:t>
            </a:r>
            <a:endParaRPr lang="en-US" altLang="zh-TW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Grave Accent(`xxx`)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stdout</a:t>
            </a: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the command</a:t>
            </a:r>
          </a:p>
          <a:p>
            <a:pPr lvl="1"/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echo `echo $USER`</a:t>
            </a:r>
            <a:b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altLang="zh-TW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zswu</a:t>
            </a:r>
            <a:endParaRPr lang="en-US" altLang="zh-TW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598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+mn-lt"/>
                <a:ea typeface="新細明體" pitchFamily="18" charset="-120"/>
              </a:rPr>
              <a:t>Shell variable operator (1)</a:t>
            </a:r>
          </a:p>
        </p:txBody>
      </p:sp>
      <p:graphicFrame>
        <p:nvGraphicFramePr>
          <p:cNvPr id="80937" name="Group 4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611683"/>
              </p:ext>
            </p:extLst>
          </p:nvPr>
        </p:nvGraphicFramePr>
        <p:xfrm>
          <a:off x="1295400" y="2514600"/>
          <a:ext cx="6477000" cy="2903324"/>
        </p:xfrm>
        <a:graphic>
          <a:graphicData uri="http://schemas.openxmlformats.org/drawingml/2006/table">
            <a:tbl>
              <a:tblPr/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operator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:=value}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“Bad”, use the value and assign to 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:+value}</a:t>
                      </a:r>
                    </a:p>
                  </a:txBody>
                  <a:tcPr marT="45730" marB="4573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“Good”, use the value instead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else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null value is used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but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 assign to </a:t>
                      </a:r>
                      <a:r>
                        <a:rPr kumimoji="1" lang="en-US" altLang="zh-TW" sz="1800" b="0" i="0" u="sng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sng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5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:-value}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“Good”, use the value of 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else use the value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but not assign to 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</a:t>
                      </a:r>
                      <a:r>
                        <a:rPr kumimoji="1" lang="en-US" altLang="zh-TW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:?value}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If “Bad”, </a:t>
                      </a:r>
                      <a:r>
                        <a:rPr kumimoji="1" lang="en-US" altLang="zh-TW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value </a:t>
                      </a:r>
                      <a:r>
                        <a:rPr kumimoji="1" lang="en-US" altLang="zh-TW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and </a:t>
                      </a:r>
                      <a:r>
                        <a:rPr kumimoji="1" lang="en-US" altLang="zh-TW" sz="1800" b="0" i="0" u="sng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shell exits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191" name="Text Box 36"/>
          <p:cNvSpPr txBox="1">
            <a:spLocks noChangeArrowheads="1"/>
          </p:cNvSpPr>
          <p:nvPr/>
        </p:nvSpPr>
        <p:spPr bwMode="auto">
          <a:xfrm>
            <a:off x="1295400" y="1295400"/>
            <a:ext cx="535114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latin typeface="+mn-lt"/>
              </a:rPr>
              <a:t>“Bad”</a:t>
            </a:r>
            <a:r>
              <a:rPr lang="zh-TW" altLang="en-US" sz="2400" dirty="0">
                <a:latin typeface="+mn-lt"/>
              </a:rPr>
              <a:t> </a:t>
            </a:r>
            <a:r>
              <a:rPr lang="en-US" altLang="zh-TW" sz="2400" dirty="0">
                <a:latin typeface="+mn-lt"/>
              </a:rPr>
              <a:t>	</a:t>
            </a:r>
            <a:r>
              <a:rPr lang="zh-TW" altLang="en-US" sz="2400" dirty="0">
                <a:latin typeface="+mn-lt"/>
              </a:rPr>
              <a:t> </a:t>
            </a:r>
            <a:r>
              <a:rPr lang="en-US" altLang="zh-TW" sz="2400" dirty="0">
                <a:latin typeface="+mn-lt"/>
              </a:rPr>
              <a:t>: </a:t>
            </a:r>
            <a:r>
              <a:rPr lang="en-US" altLang="zh-TW" sz="2400" dirty="0" err="1">
                <a:latin typeface="+mn-lt"/>
              </a:rPr>
              <a:t>var</a:t>
            </a:r>
            <a:r>
              <a:rPr lang="en-US" altLang="zh-TW" sz="2400" dirty="0">
                <a:latin typeface="+mn-lt"/>
              </a:rPr>
              <a:t> is not set or the value is null </a:t>
            </a:r>
          </a:p>
          <a:p>
            <a:r>
              <a:rPr lang="en-US" altLang="zh-TW" sz="2400" dirty="0">
                <a:latin typeface="+mn-lt"/>
              </a:rPr>
              <a:t>“Good” : </a:t>
            </a:r>
            <a:r>
              <a:rPr lang="en-US" altLang="zh-TW" sz="2400" dirty="0" err="1">
                <a:latin typeface="+mn-lt"/>
              </a:rPr>
              <a:t>var</a:t>
            </a:r>
            <a:r>
              <a:rPr lang="en-US" altLang="zh-TW" sz="2400" dirty="0">
                <a:latin typeface="+mn-lt"/>
              </a:rPr>
              <a:t> is set and is not null</a:t>
            </a:r>
          </a:p>
        </p:txBody>
      </p:sp>
      <p:sp>
        <p:nvSpPr>
          <p:cNvPr id="5" name="文字方塊 23"/>
          <p:cNvSpPr txBox="1">
            <a:spLocks noChangeArrowheads="1"/>
          </p:cNvSpPr>
          <p:nvPr/>
        </p:nvSpPr>
        <p:spPr bwMode="auto">
          <a:xfrm>
            <a:off x="1247775" y="6096000"/>
            <a:ext cx="311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dirty="0">
                <a:latin typeface="+mn-lt"/>
              </a:rPr>
              <a:t>"Parameter Expansion" in </a:t>
            </a:r>
            <a:r>
              <a:rPr lang="en-US" altLang="zh-TW" dirty="0" err="1">
                <a:latin typeface="+mn-lt"/>
              </a:rPr>
              <a:t>sh</a:t>
            </a:r>
            <a:r>
              <a:rPr lang="en-US" altLang="zh-TW" dirty="0">
                <a:latin typeface="+mn-lt"/>
              </a:rPr>
              <a:t>(1)</a:t>
            </a:r>
            <a:endParaRPr lang="zh-TW" altLang="en-US" dirty="0">
              <a:latin typeface="+mn-lt"/>
            </a:endParaRPr>
          </a:p>
        </p:txBody>
      </p:sp>
      <p:sp>
        <p:nvSpPr>
          <p:cNvPr id="7193" name="矩形 1"/>
          <p:cNvSpPr>
            <a:spLocks noChangeArrowheads="1"/>
          </p:cNvSpPr>
          <p:nvPr/>
        </p:nvSpPr>
        <p:spPr bwMode="auto">
          <a:xfrm>
            <a:off x="5000625" y="925513"/>
            <a:ext cx="208582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※ Bad == not Good</a:t>
            </a:r>
          </a:p>
        </p:txBody>
      </p:sp>
      <p:sp>
        <p:nvSpPr>
          <p:cNvPr id="7194" name="矩形 2"/>
          <p:cNvSpPr>
            <a:spLocks noChangeArrowheads="1"/>
          </p:cNvSpPr>
          <p:nvPr/>
        </p:nvSpPr>
        <p:spPr bwMode="auto">
          <a:xfrm>
            <a:off x="4876800" y="5573713"/>
            <a:ext cx="1500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dirty="0">
                <a:solidFill>
                  <a:srgbClr val="FF0000"/>
                </a:solidFill>
                <a:latin typeface="+mn-lt"/>
              </a:rPr>
              <a:t>Print </a:t>
            </a:r>
            <a:r>
              <a:rPr lang="en-US" altLang="zh-TW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</a:t>
            </a:r>
            <a:r>
              <a:rPr lang="en-US" altLang="zh-TW" dirty="0" err="1">
                <a:solidFill>
                  <a:srgbClr val="FF0000"/>
                </a:solidFill>
                <a:latin typeface="+mn-lt"/>
              </a:rPr>
              <a:t>stderr</a:t>
            </a:r>
            <a:endParaRPr lang="en-US" altLang="zh-TW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195" name="矩形 7"/>
          <p:cNvSpPr>
            <a:spLocks noChangeArrowheads="1"/>
          </p:cNvSpPr>
          <p:nvPr/>
        </p:nvSpPr>
        <p:spPr bwMode="auto">
          <a:xfrm>
            <a:off x="6577013" y="5573713"/>
            <a:ext cx="21018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solidFill>
                  <a:srgbClr val="FF0000"/>
                </a:solidFill>
                <a:latin typeface="+mn-lt"/>
              </a:rPr>
              <a:t>The command stops </a:t>
            </a:r>
          </a:p>
          <a:p>
            <a:r>
              <a:rPr lang="en-US" altLang="zh-TW">
                <a:solidFill>
                  <a:srgbClr val="FF0000"/>
                </a:solidFill>
                <a:latin typeface="+mn-lt"/>
              </a:rPr>
              <a:t>immediately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latin typeface="+mn-lt"/>
                <a:ea typeface="新細明體" pitchFamily="18" charset="-120"/>
              </a:rPr>
              <a:t>Shell variable operator (2)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Ex: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#!/bin/</a:t>
            </a:r>
            <a:r>
              <a:rPr lang="en-US" altLang="zh-TW" sz="1600" dirty="0" err="1">
                <a:latin typeface="+mn-lt"/>
              </a:rPr>
              <a:t>sh</a:t>
            </a:r>
            <a:endParaRPr lang="en-US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var1="</a:t>
            </a:r>
            <a:r>
              <a:rPr lang="en-US" altLang="zh-TW" sz="1600" dirty="0" err="1">
                <a:latin typeface="+mn-lt"/>
              </a:rPr>
              <a:t>haha</a:t>
            </a:r>
            <a:r>
              <a:rPr lang="en-US" altLang="zh-TW" sz="1600" dirty="0">
                <a:latin typeface="+mn-lt"/>
              </a:rPr>
              <a:t>"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"01" ${var1:+"</a:t>
            </a:r>
            <a:r>
              <a:rPr lang="en-US" altLang="zh-TW" sz="1600" dirty="0" err="1">
                <a:latin typeface="+mn-lt"/>
              </a:rPr>
              <a:t>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"02"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"03" ${var2:+"</a:t>
            </a:r>
            <a:r>
              <a:rPr lang="en-US" altLang="zh-TW" sz="1600" dirty="0" err="1">
                <a:latin typeface="+mn-lt"/>
              </a:rPr>
              <a:t>hehe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"04"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echo "05" ${var1:="</a:t>
            </a:r>
            <a:r>
              <a:rPr lang="en-US" altLang="zh-TW" sz="1600" dirty="0" err="1">
                <a:solidFill>
                  <a:srgbClr val="FF0000"/>
                </a:solidFill>
                <a:latin typeface="+mn-lt"/>
              </a:rPr>
              <a:t>hehehe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echo "06"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echo "07" ${var2:="</a:t>
            </a:r>
            <a:r>
              <a:rPr lang="en-US" altLang="zh-TW" sz="1600" dirty="0" err="1">
                <a:solidFill>
                  <a:srgbClr val="FF0000"/>
                </a:solidFill>
                <a:latin typeface="+mn-lt"/>
              </a:rPr>
              <a:t>hehehe</a:t>
            </a: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solidFill>
                  <a:srgbClr val="FF0000"/>
                </a:solidFill>
                <a:latin typeface="+mn-lt"/>
              </a:rPr>
              <a:t>echo "08" ${var2}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"09" ${var1:-"he"}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"10"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"11" ${var3:-"he"}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"12" ${var3}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"13" ${var1:?"</a:t>
            </a:r>
            <a:r>
              <a:rPr lang="en-US" altLang="zh-TW" sz="1600" dirty="0" err="1">
                <a:latin typeface="+mn-lt"/>
              </a:rPr>
              <a:t>hoho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"14" ${var1}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"15" ${var3:?"</a:t>
            </a:r>
            <a:r>
              <a:rPr lang="en-US" altLang="zh-TW" sz="1600" dirty="0" err="1">
                <a:latin typeface="+mn-lt"/>
              </a:rPr>
              <a:t>hoho</a:t>
            </a:r>
            <a:r>
              <a:rPr lang="en-US" altLang="zh-TW" sz="1600" dirty="0">
                <a:latin typeface="+mn-lt"/>
              </a:rPr>
              <a:t>"}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dirty="0">
                <a:latin typeface="+mn-lt"/>
              </a:rPr>
              <a:t>echo "16" ${var3}</a:t>
            </a:r>
          </a:p>
        </p:txBody>
      </p:sp>
      <p:sp>
        <p:nvSpPr>
          <p:cNvPr id="8196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en-US" altLang="zh-TW" sz="1800" dirty="0">
                <a:latin typeface="+mn-lt"/>
              </a:rPr>
              <a:t>Result: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fi-FI" altLang="zh-TW" sz="1600" dirty="0">
              <a:latin typeface="+mn-lt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01 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02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03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04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05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06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07 hehehe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08 hehehe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09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10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11 he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12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13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14 haha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hoho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fi-FI" altLang="zh-TW" sz="1600" dirty="0">
                <a:latin typeface="+mn-lt"/>
              </a:rPr>
              <a:t>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11415</TotalTime>
  <Words>4421</Words>
  <Application>Microsoft Macintosh PowerPoint</Application>
  <PresentationFormat>如螢幕大小 (4:3)</PresentationFormat>
  <Paragraphs>947</Paragraphs>
  <Slides>62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62</vt:i4>
      </vt:variant>
    </vt:vector>
  </HeadingPairs>
  <TitlesOfParts>
    <vt:vector size="75" baseType="lpstr">
      <vt:lpstr>細明體</vt:lpstr>
      <vt:lpstr>華康標楷體(P)</vt:lpstr>
      <vt:lpstr>華康儷中黑(P)</vt:lpstr>
      <vt:lpstr>華康儷粗黑(P)</vt:lpstr>
      <vt:lpstr>微軟正黑體</vt:lpstr>
      <vt:lpstr>新細明體</vt:lpstr>
      <vt:lpstr>Arial Unicode MS</vt:lpstr>
      <vt:lpstr>Arial</vt:lpstr>
      <vt:lpstr>Consolas</vt:lpstr>
      <vt:lpstr>Futura Md BT</vt:lpstr>
      <vt:lpstr>Times New Roman</vt:lpstr>
      <vt:lpstr>Wingdings</vt:lpstr>
      <vt:lpstr>Computer Center</vt:lpstr>
      <vt:lpstr>Shell Programming</vt:lpstr>
      <vt:lpstr>Outline</vt:lpstr>
      <vt:lpstr>Bourne Shell</vt:lpstr>
      <vt:lpstr>Executable script</vt:lpstr>
      <vt:lpstr>Shell variables (1)</vt:lpstr>
      <vt:lpstr>Shell variables (2)</vt:lpstr>
      <vt:lpstr>Quotation marks</vt:lpstr>
      <vt:lpstr>Shell variable operator (1)</vt:lpstr>
      <vt:lpstr>Shell variable operator (2)</vt:lpstr>
      <vt:lpstr>Shell variable operator (3)</vt:lpstr>
      <vt:lpstr>Predefined shell variables</vt:lpstr>
      <vt:lpstr>Usage of $* and $@</vt:lpstr>
      <vt:lpstr>test command</vt:lpstr>
      <vt:lpstr>Details on the capability of  test command – File test</vt:lpstr>
      <vt:lpstr>Details on the capability of  test command – String test</vt:lpstr>
      <vt:lpstr>Details on the capability of  test command – Number test</vt:lpstr>
      <vt:lpstr>test command –  combination</vt:lpstr>
      <vt:lpstr>test command – in script</vt:lpstr>
      <vt:lpstr>expr command (1)</vt:lpstr>
      <vt:lpstr>expr command (2)</vt:lpstr>
      <vt:lpstr>Arithmetic Expansion</vt:lpstr>
      <vt:lpstr>if-then-else structure</vt:lpstr>
      <vt:lpstr>switch-case structure (1)</vt:lpstr>
      <vt:lpstr>For loop</vt:lpstr>
      <vt:lpstr>While loop</vt:lpstr>
      <vt:lpstr>Read from stdin</vt:lpstr>
      <vt:lpstr>Create tmp file/dir</vt:lpstr>
      <vt:lpstr>functions (1)</vt:lpstr>
      <vt:lpstr>functions (2) - scoping</vt:lpstr>
      <vt:lpstr>functions (3) - arguments check</vt:lpstr>
      <vt:lpstr>functions (4) - return value</vt:lpstr>
      <vt:lpstr>Scope</vt:lpstr>
      <vt:lpstr>Parsing arguments</vt:lpstr>
      <vt:lpstr>Handling Error Conditions</vt:lpstr>
      <vt:lpstr>Handling Error Conditions –  Internal Error</vt:lpstr>
      <vt:lpstr>Handling Error Conditions –  External Error (1)</vt:lpstr>
      <vt:lpstr>Handling Error Conditions –  External Error (2)</vt:lpstr>
      <vt:lpstr>Debugging Shell Script</vt:lpstr>
      <vt:lpstr>Useful tools</vt:lpstr>
      <vt:lpstr>Shell Script Examples</vt:lpstr>
      <vt:lpstr>check alive (1)</vt:lpstr>
      <vt:lpstr>check alive (2)</vt:lpstr>
      <vt:lpstr>Appendix A: Regular Expression</vt:lpstr>
      <vt:lpstr>Regular Expression (1)</vt:lpstr>
      <vt:lpstr>Regular Expression (2)</vt:lpstr>
      <vt:lpstr>Regular Expression (3)</vt:lpstr>
      <vt:lpstr>Regular Expression (4)</vt:lpstr>
      <vt:lpstr>Regular Expression (5)</vt:lpstr>
      <vt:lpstr>Appendix B: sed and awk</vt:lpstr>
      <vt:lpstr>sed – Stream EDitor (1)</vt:lpstr>
      <vt:lpstr>sed – Stream EDitor (2)</vt:lpstr>
      <vt:lpstr>sed – Stream EDitor   Function: substitution (1)</vt:lpstr>
      <vt:lpstr>sed – Stream EDitor   Function: substitution (2)</vt:lpstr>
      <vt:lpstr>sed – Stream EDitor   Function: delete</vt:lpstr>
      <vt:lpstr>sed – Stream EDitor   Function: append, insert, change</vt:lpstr>
      <vt:lpstr>sed – Stream EDitor   Function: print</vt:lpstr>
      <vt:lpstr>awk</vt:lpstr>
      <vt:lpstr>awk – Pattern formats</vt:lpstr>
      <vt:lpstr>awk – action format</vt:lpstr>
      <vt:lpstr>awk – built-in variables (1)</vt:lpstr>
      <vt:lpstr>awk – built-in variables (2)</vt:lpstr>
      <vt:lpstr>Reference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Cage</dc:creator>
  <cp:lastModifiedBy>Tse-Han Wang</cp:lastModifiedBy>
  <cp:revision>1723</cp:revision>
  <cp:lastPrinted>1601-01-01T00:00:00Z</cp:lastPrinted>
  <dcterms:created xsi:type="dcterms:W3CDTF">1601-01-01T00:00:00Z</dcterms:created>
  <dcterms:modified xsi:type="dcterms:W3CDTF">2018-09-25T16:25:15Z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