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4"/>
  </p:notesMasterIdLst>
  <p:sldIdLst>
    <p:sldId id="256" r:id="rId2"/>
    <p:sldId id="257" r:id="rId3"/>
    <p:sldId id="259" r:id="rId4"/>
    <p:sldId id="263" r:id="rId5"/>
    <p:sldId id="264" r:id="rId6"/>
    <p:sldId id="279" r:id="rId7"/>
    <p:sldId id="288" r:id="rId8"/>
    <p:sldId id="289" r:id="rId9"/>
    <p:sldId id="286" r:id="rId10"/>
    <p:sldId id="287" r:id="rId11"/>
    <p:sldId id="270" r:id="rId12"/>
    <p:sldId id="285" r:id="rId13"/>
    <p:sldId id="271" r:id="rId14"/>
    <p:sldId id="272" r:id="rId15"/>
    <p:sldId id="273" r:id="rId16"/>
    <p:sldId id="274" r:id="rId17"/>
    <p:sldId id="276" r:id="rId18"/>
    <p:sldId id="277" r:id="rId19"/>
    <p:sldId id="278" r:id="rId20"/>
    <p:sldId id="280" r:id="rId21"/>
    <p:sldId id="281" r:id="rId22"/>
    <p:sldId id="282" r:id="rId2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0" autoAdjust="0"/>
  </p:normalViewPr>
  <p:slideViewPr>
    <p:cSldViewPr>
      <p:cViewPr varScale="1">
        <p:scale>
          <a:sx n="69" d="100"/>
          <a:sy n="69" d="100"/>
        </p:scale>
        <p:origin x="54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7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fld id="{BD9E01A4-0F0E-4F74-A806-A6C9FBD6D1C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516108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717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56316E2B-BB0A-4CAB-8685-CA5F08024AD2}" type="slidenum">
              <a:rPr lang="en-US" altLang="zh-TW" smtClean="0"/>
              <a:pPr/>
              <a:t>3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3462273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  <p:sp>
        <p:nvSpPr>
          <p:cNvPr id="922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442FB00-AC83-4675-BCDC-B7E7C271EC9C}" type="slidenum">
              <a:rPr lang="en-US" altLang="zh-TW" smtClean="0"/>
              <a:pPr/>
              <a:t>4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238661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232630B2-27FD-48D2-AD67-41C0B6633735}" type="slidenum">
              <a:rPr lang="en-US" altLang="zh-TW" smtClean="0"/>
              <a:pPr/>
              <a:t>6</a:t>
            </a:fld>
            <a:endParaRPr lang="en-US" altLang="zh-TW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211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488221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8507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8181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953000" y="1447800"/>
            <a:ext cx="3810000" cy="2247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953000" y="3848100"/>
            <a:ext cx="3810000" cy="2247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79904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lvl="0"/>
            <a:endParaRPr lang="zh-TW" altLang="en-US" noProof="0" smtClean="0"/>
          </a:p>
        </p:txBody>
      </p:sp>
    </p:spTree>
    <p:extLst>
      <p:ext uri="{BB962C8B-B14F-4D97-AF65-F5344CB8AC3E}">
        <p14:creationId xmlns:p14="http://schemas.microsoft.com/office/powerpoint/2010/main" val="876460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9892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719633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586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9575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2148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465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92060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465533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6F71736A-A01A-44B8-A51D-4B1760116857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  <p:sldLayoutId id="2147483915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publib.boulder.ibm.com/infocenter/pseries/index.jsp?topic=/com.ibm.aix.doc/aixuser/usrosdev/list_c_builtin_cmds.htm" TargetMode="External"/><Relationship Id="rId2" Type="http://schemas.openxmlformats.org/officeDocument/2006/relationships/hyperlink" Target="http://www.unix.org.ua/orelly/unix/unixnut/ch04_06.ht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Shells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jbliao</a:t>
            </a:r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Built-in Shell Commands (2)</a:t>
            </a:r>
          </a:p>
        </p:txBody>
      </p:sp>
      <p:graphicFrame>
        <p:nvGraphicFramePr>
          <p:cNvPr id="47151" name="Group 47"/>
          <p:cNvGraphicFramePr>
            <a:graphicFrameLocks noGrp="1"/>
          </p:cNvGraphicFramePr>
          <p:nvPr>
            <p:ph idx="1"/>
          </p:nvPr>
        </p:nvGraphicFramePr>
        <p:xfrm>
          <a:off x="1066800" y="1371600"/>
          <a:ext cx="7315200" cy="4606925"/>
        </p:xfrm>
        <a:graphic>
          <a:graphicData uri="http://schemas.openxmlformats.org/drawingml/2006/table">
            <a:tbl>
              <a:tblPr/>
              <a:tblGrid>
                <a:gridCol w="1370330"/>
                <a:gridCol w="1817688"/>
                <a:gridCol w="4127182"/>
              </a:tblGrid>
              <a:tr h="365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sh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csh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65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jobs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jobs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List active jobs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%[job no.]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%[job no.]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Bring a process to foreground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kill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Send a signal to a job (%job |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pid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)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stop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Suspend a background process (%job |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pid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)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6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exec</a:t>
                      </a:r>
                    </a:p>
                  </a:txBody>
                  <a:tcPr marT="45686" marB="4568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exec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execute arguments</a:t>
                      </a:r>
                    </a:p>
                  </a:txBody>
                  <a:tcPr marT="45686" marB="4568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nice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Change nice value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nohup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Ignore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hangups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6" marB="4570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notify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Notify user when jobs status changes</a:t>
                      </a:r>
                    </a:p>
                  </a:txBody>
                  <a:tcPr marT="45706" marB="4570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hlinkClick r:id="" action="ppaction://noaction"/>
                        </a:rPr>
                        <a:t>history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Display history list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51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rehash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Evaluate the internal hash table of the contents of directories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.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source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Read and execute a file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Built-in Shell Commands (3)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391400" cy="4267200"/>
          </a:xfrm>
        </p:spPr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References: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  <a:hlinkClick r:id="rId2"/>
              </a:rPr>
              <a:t>http://www.unix.org.ua/orelly/unix/unixnut/ch04_06.htm</a:t>
            </a:r>
            <a:r>
              <a:rPr lang="en-US" altLang="zh-TW" sz="1800" smtClean="0">
                <a:ea typeface="新細明體" panose="02020500000000000000" pitchFamily="18" charset="-120"/>
              </a:rPr>
              <a:t> </a:t>
            </a:r>
          </a:p>
          <a:p>
            <a:pPr lvl="1" eaLnBrk="1" hangingPunct="1"/>
            <a:r>
              <a:rPr lang="en-US" altLang="en-US" sz="1800" smtClean="0">
                <a:hlinkClick r:id="rId3"/>
              </a:rPr>
              <a:t>http://publib.boulder.ibm.com/infocenter/pseries/index.jsp?topic=/com.ibm.aix.doc/aixuser/usrosdev/list_c_builtin_cmds.htm</a:t>
            </a:r>
            <a:r>
              <a:rPr lang="en-US" altLang="zh-TW" sz="1800" smtClean="0">
                <a:ea typeface="新細明體" panose="02020500000000000000" pitchFamily="18" charset="-120"/>
              </a:rPr>
              <a:t>  </a:t>
            </a:r>
          </a:p>
          <a:p>
            <a:pPr lvl="1" eaLnBrk="1" hangingPunct="1"/>
            <a:endParaRPr lang="en-US" altLang="zh-TW" sz="180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sh(1)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tcsh(1)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r>
              <a:rPr kumimoji="1" lang="en-US" altLang="zh-TW" sz="2400" kern="0" dirty="0">
                <a:latin typeface="+mn-lt"/>
              </a:rPr>
              <a:t>3 default file descriptors</a:t>
            </a:r>
          </a:p>
          <a:p>
            <a:pPr marL="800100" lvl="1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r>
              <a:rPr kumimoji="1" lang="en-US" altLang="zh-TW" sz="2400" kern="0" dirty="0">
                <a:latin typeface="+mn-lt"/>
              </a:rPr>
              <a:t>0(</a:t>
            </a:r>
            <a:r>
              <a:rPr kumimoji="1" lang="en-US" altLang="zh-TW" sz="2400" kern="0" dirty="0" err="1">
                <a:latin typeface="+mn-lt"/>
              </a:rPr>
              <a:t>stdin</a:t>
            </a:r>
            <a:r>
              <a:rPr kumimoji="1" lang="en-US" altLang="zh-TW" sz="2400" kern="0" dirty="0">
                <a:latin typeface="+mn-lt"/>
              </a:rPr>
              <a:t>)</a:t>
            </a:r>
            <a:r>
              <a:rPr kumimoji="1" lang="zh-TW" altLang="en-US" sz="2400" kern="0" dirty="0">
                <a:latin typeface="+mn-lt"/>
              </a:rPr>
              <a:t>、</a:t>
            </a:r>
            <a:r>
              <a:rPr kumimoji="1" lang="en-US" altLang="zh-TW" sz="2400" kern="0" dirty="0">
                <a:latin typeface="+mn-lt"/>
              </a:rPr>
              <a:t>1(</a:t>
            </a:r>
            <a:r>
              <a:rPr kumimoji="1" lang="en-US" altLang="zh-TW" sz="2400" kern="0" dirty="0" err="1">
                <a:latin typeface="+mn-lt"/>
              </a:rPr>
              <a:t>stdout</a:t>
            </a:r>
            <a:r>
              <a:rPr kumimoji="1" lang="en-US" altLang="zh-TW" sz="2400" kern="0" dirty="0">
                <a:latin typeface="+mn-lt"/>
              </a:rPr>
              <a:t>)</a:t>
            </a:r>
            <a:r>
              <a:rPr kumimoji="1" lang="zh-TW" altLang="en-US" sz="2400" kern="0" dirty="0">
                <a:latin typeface="+mn-lt"/>
              </a:rPr>
              <a:t>、</a:t>
            </a:r>
            <a:r>
              <a:rPr kumimoji="1" lang="en-US" altLang="zh-TW" sz="2400" kern="0" dirty="0">
                <a:latin typeface="+mn-lt"/>
              </a:rPr>
              <a:t>2(</a:t>
            </a:r>
            <a:r>
              <a:rPr kumimoji="1" lang="en-US" altLang="zh-TW" sz="2400" kern="0" dirty="0" err="1">
                <a:latin typeface="+mn-lt"/>
              </a:rPr>
              <a:t>stderr</a:t>
            </a:r>
            <a:r>
              <a:rPr kumimoji="1" lang="en-US" altLang="zh-TW" sz="2400" kern="0" dirty="0">
                <a:latin typeface="+mn-lt"/>
              </a:rPr>
              <a:t>)</a:t>
            </a:r>
          </a:p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endParaRPr kumimoji="1" lang="en-US" altLang="zh-TW" sz="2400" kern="0" dirty="0">
              <a:latin typeface="+mn-lt"/>
            </a:endParaRPr>
          </a:p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endParaRPr kumimoji="1" lang="en-US" altLang="zh-TW" sz="2400" kern="0" dirty="0">
              <a:latin typeface="+mn-lt"/>
            </a:endParaRPr>
          </a:p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endParaRPr kumimoji="1" lang="en-US" altLang="zh-TW" sz="2400" kern="0" dirty="0">
              <a:latin typeface="+mn-lt"/>
            </a:endParaRPr>
          </a:p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endParaRPr kumimoji="1" lang="en-US" altLang="zh-TW" sz="2400" kern="0" dirty="0">
              <a:latin typeface="+mn-lt"/>
            </a:endParaRPr>
          </a:p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endParaRPr kumimoji="1" lang="en-US" altLang="zh-TW" sz="2400" kern="0" dirty="0">
              <a:latin typeface="+mn-lt"/>
            </a:endParaRPr>
          </a:p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endParaRPr kumimoji="1" lang="en-US" altLang="zh-TW" sz="2400" kern="0" dirty="0">
              <a:latin typeface="+mn-lt"/>
            </a:endParaRPr>
          </a:p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endParaRPr kumimoji="1" lang="en-US" altLang="zh-TW" sz="2400" kern="0" dirty="0">
              <a:latin typeface="+mn-lt"/>
            </a:endParaRPr>
          </a:p>
          <a:p>
            <a:pPr marL="342900" indent="-342900" eaLnBrk="1" hangingPunct="1">
              <a:spcBef>
                <a:spcPct val="25000"/>
              </a:spcBef>
              <a:buFont typeface="Wingdings" pitchFamily="2" charset="2"/>
              <a:buChar char="q"/>
              <a:defRPr/>
            </a:pPr>
            <a:r>
              <a:rPr kumimoji="1" lang="en-US" altLang="zh-TW" sz="2400" kern="0" dirty="0">
                <a:latin typeface="+mn-lt"/>
              </a:rPr>
              <a:t>“Redirection” in </a:t>
            </a:r>
            <a:r>
              <a:rPr kumimoji="1" lang="en-US" altLang="zh-TW" sz="2400" kern="0" dirty="0" err="1">
                <a:latin typeface="+mn-lt"/>
              </a:rPr>
              <a:t>sh</a:t>
            </a:r>
            <a:r>
              <a:rPr kumimoji="1" lang="en-US" altLang="zh-TW" sz="2400" kern="0" dirty="0">
                <a:latin typeface="+mn-lt"/>
              </a:rPr>
              <a:t>(1), or “Input/Output” in </a:t>
            </a:r>
            <a:r>
              <a:rPr kumimoji="1" lang="en-US" altLang="zh-TW" sz="2400" kern="0" dirty="0" err="1">
                <a:latin typeface="+mn-lt"/>
              </a:rPr>
              <a:t>tcsh</a:t>
            </a:r>
            <a:r>
              <a:rPr kumimoji="1" lang="en-US" altLang="zh-TW" sz="2400" kern="0" dirty="0">
                <a:latin typeface="+mn-lt"/>
              </a:rPr>
              <a:t>(1)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err="1" smtClean="0">
                <a:ea typeface="新細明體" pitchFamily="18" charset="-120"/>
              </a:rPr>
              <a:t>Input/Output</a:t>
            </a:r>
            <a:r>
              <a:rPr lang="en-US" altLang="zh-TW" sz="3000" dirty="0" smtClean="0">
                <a:ea typeface="新細明體" pitchFamily="18" charset="-120"/>
              </a:rPr>
              <a:t> Redirection</a:t>
            </a:r>
          </a:p>
        </p:txBody>
      </p:sp>
      <p:graphicFrame>
        <p:nvGraphicFramePr>
          <p:cNvPr id="23602" name="Group 50"/>
          <p:cNvGraphicFramePr>
            <a:graphicFrameLocks noGrp="1"/>
          </p:cNvGraphicFramePr>
          <p:nvPr>
            <p:ph idx="1"/>
          </p:nvPr>
        </p:nvGraphicFramePr>
        <p:xfrm>
          <a:off x="1295400" y="2568575"/>
          <a:ext cx="6934200" cy="2384425"/>
        </p:xfrm>
        <a:graphic>
          <a:graphicData uri="http://schemas.openxmlformats.org/drawingml/2006/table">
            <a:tbl>
              <a:tblPr/>
              <a:tblGrid>
                <a:gridCol w="1816100"/>
                <a:gridCol w="5118100"/>
              </a:tblGrid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 Method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cmd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&lt; file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Open the file as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stdin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of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cmd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cmd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&gt; file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Write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stdout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of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cmd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in the following file (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noclubber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cmd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&gt;&gt; file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Append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stdout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of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cmd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to the following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 2&gt;&amp;1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Merge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stdout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with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stderr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 cmd1 | cmd2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Pipe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stdout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of cmd1 into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stdin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of cmd2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File and Directory Related Commands</a:t>
            </a:r>
          </a:p>
        </p:txBody>
      </p:sp>
      <p:graphicFrame>
        <p:nvGraphicFramePr>
          <p:cNvPr id="36953" name="Group 89"/>
          <p:cNvGraphicFramePr>
            <a:graphicFrameLocks noGrp="1"/>
          </p:cNvGraphicFramePr>
          <p:nvPr>
            <p:ph idx="1"/>
          </p:nvPr>
        </p:nvGraphicFramePr>
        <p:xfrm>
          <a:off x="1752600" y="1676400"/>
          <a:ext cx="5410200" cy="4129088"/>
        </p:xfrm>
        <a:graphic>
          <a:graphicData uri="http://schemas.openxmlformats.org/drawingml/2006/table">
            <a:tbl>
              <a:tblPr/>
              <a:tblGrid>
                <a:gridCol w="1454150"/>
                <a:gridCol w="3956050"/>
              </a:tblGrid>
              <a:tr h="3810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Command 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Purpose 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5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ls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List a directory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’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 content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pwd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Print working directory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mkdir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Make(create) a new directory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rmdir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Remove existing empty directory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cat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Concatenate file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cp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Copy file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ln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Link files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mv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Move file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rm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Remove file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split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Split a file into n line chunks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stat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  <a:ea typeface="新細明體" pitchFamily="18" charset="-120"/>
                        </a:rPr>
                        <a:t>Display file status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Select and File </a:t>
            </a:r>
            <a:r>
              <a:rPr lang="en-US" altLang="zh-TW" sz="3000" dirty="0">
                <a:ea typeface="新細明體" pitchFamily="18" charset="-120"/>
              </a:rPr>
              <a:t>P</a:t>
            </a:r>
            <a:r>
              <a:rPr lang="en-US" altLang="zh-TW" sz="3000" dirty="0" smtClean="0">
                <a:ea typeface="新細明體" pitchFamily="18" charset="-120"/>
              </a:rPr>
              <a:t>rocessing Related Commands (1)</a:t>
            </a:r>
          </a:p>
        </p:txBody>
      </p:sp>
      <p:graphicFrame>
        <p:nvGraphicFramePr>
          <p:cNvPr id="40001" name="Group 65"/>
          <p:cNvGraphicFramePr>
            <a:graphicFrameLocks noGrp="1"/>
          </p:cNvGraphicFramePr>
          <p:nvPr>
            <p:ph idx="4294967295"/>
          </p:nvPr>
        </p:nvGraphicFramePr>
        <p:xfrm>
          <a:off x="1143000" y="1447800"/>
          <a:ext cx="7086600" cy="4751388"/>
        </p:xfrm>
        <a:graphic>
          <a:graphicData uri="http://schemas.openxmlformats.org/drawingml/2006/table">
            <a:tbl>
              <a:tblPr/>
              <a:tblGrid>
                <a:gridCol w="1371600"/>
                <a:gridCol w="5715000"/>
              </a:tblGrid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Command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Purpose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head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Display first lines of a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tail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Select trailing lines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grep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Select lines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diff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Compare and select difference in two files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wc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Count characters, words or lines of a file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uniq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Select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uniq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lines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cut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Select columns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tr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Transform character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sort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Sort and merge multiple files together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join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Join two files, matching row by row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hlinkClick r:id="" action="ppaction://noaction"/>
                        </a:rPr>
                        <a:t>sed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Edit streams of 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  <a:hlinkClick r:id="" action="ppaction://noaction"/>
                        </a:rPr>
                        <a:t>awk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Pattern scanning and processing language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>
                <a:ea typeface="新細明體" pitchFamily="18" charset="-120"/>
              </a:rPr>
              <a:t>Select and File Processing Related </a:t>
            </a:r>
            <a:r>
              <a:rPr lang="en-US" altLang="zh-TW" sz="3000" dirty="0" smtClean="0">
                <a:ea typeface="新細明體" pitchFamily="18" charset="-120"/>
              </a:rPr>
              <a:t>Commands (2)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Example usage: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Look first few lines or last few lines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head /var/log/message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tail /var/log/message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Find the occurrence of certain pattern in file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grep -l liuyh *</a:t>
            </a:r>
          </a:p>
          <a:p>
            <a:pPr lvl="3" eaLnBrk="1" hangingPunct="1"/>
            <a:r>
              <a:rPr lang="en-US" altLang="zh-TW" sz="1400" smtClean="0">
                <a:ea typeface="新細明體" panose="02020500000000000000" pitchFamily="18" charset="-120"/>
              </a:rPr>
              <a:t>Print the filename that has </a:t>
            </a:r>
            <a:r>
              <a:rPr lang="en-US" altLang="zh-TW" sz="140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400" smtClean="0">
                <a:ea typeface="新細明體" panose="02020500000000000000" pitchFamily="18" charset="-120"/>
              </a:rPr>
              <a:t>liuyh</a:t>
            </a:r>
            <a:r>
              <a:rPr lang="en-US" altLang="zh-TW" sz="140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r>
              <a:rPr lang="en-US" altLang="zh-TW" sz="1400" smtClean="0">
                <a:ea typeface="新細明體" panose="02020500000000000000" pitchFamily="18" charset="-120"/>
              </a:rPr>
              <a:t> as content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Print the line number when using grep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grep -n liuyh /etc/passwd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Ignore case-sensitive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grep -i liuyh /etc/passwd</a:t>
            </a:r>
          </a:p>
          <a:p>
            <a:pPr lvl="3" eaLnBrk="1" hangingPunct="1"/>
            <a:r>
              <a:rPr lang="en-US" altLang="zh-TW" sz="1400" smtClean="0">
                <a:ea typeface="新細明體" panose="02020500000000000000" pitchFamily="18" charset="-120"/>
              </a:rPr>
              <a:t>List any line contains any combination of </a:t>
            </a:r>
            <a:r>
              <a:rPr lang="en-US" altLang="zh-TW" sz="140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400" smtClean="0">
                <a:ea typeface="新細明體" panose="02020500000000000000" pitchFamily="18" charset="-120"/>
              </a:rPr>
              <a:t>liuyh</a:t>
            </a:r>
            <a:r>
              <a:rPr lang="en-US" altLang="zh-TW" sz="140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endParaRPr lang="en-US" altLang="zh-TW" sz="1400" smtClean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ps auxww | grep ^liuyh | wc -l</a:t>
            </a:r>
          </a:p>
          <a:p>
            <a:pPr lvl="3" eaLnBrk="1" hangingPunct="1"/>
            <a:r>
              <a:rPr lang="en-US" altLang="zh-TW" sz="1400" smtClean="0">
                <a:ea typeface="新細明體" panose="02020500000000000000" pitchFamily="18" charset="-120"/>
              </a:rPr>
              <a:t>Count number of processes owned by liuyh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>
                <a:ea typeface="新細明體" pitchFamily="18" charset="-120"/>
              </a:rPr>
              <a:t>Select and File Processing Related </a:t>
            </a:r>
            <a:r>
              <a:rPr lang="en-US" altLang="zh-TW" sz="3000" dirty="0" smtClean="0">
                <a:ea typeface="新細明體" pitchFamily="18" charset="-120"/>
              </a:rPr>
              <a:t>Commands (3)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00600"/>
          </a:xfrm>
        </p:spPr>
        <p:txBody>
          <a:bodyPr/>
          <a:lstStyle/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List liuyh’s id, uid, home, shell in /etc/passwd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grep liuyh /etc/passwd | cut -f1,3,6,7 -d: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liuyh:1002:/home/liuyh:/bin/tcsh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Cut out file permission and file name from ls output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ls -l | grep -v ^total | cut -c1-12 -c45-</a:t>
            </a:r>
          </a:p>
          <a:p>
            <a:pPr lvl="3" eaLnBrk="1" hangingPunct="1">
              <a:buFontTx/>
              <a:buNone/>
            </a:pPr>
            <a:r>
              <a:rPr lang="en-US" altLang="zh-TW" sz="1400" smtClean="0">
                <a:ea typeface="新細明體" panose="02020500000000000000" pitchFamily="18" charset="-120"/>
              </a:rPr>
              <a:t>drwxr-xr-x   GNUstep/</a:t>
            </a:r>
          </a:p>
          <a:p>
            <a:pPr lvl="3" eaLnBrk="1" hangingPunct="1">
              <a:buFontTx/>
              <a:buNone/>
            </a:pPr>
            <a:r>
              <a:rPr lang="en-US" altLang="zh-TW" sz="1400" smtClean="0">
                <a:ea typeface="新細明體" panose="02020500000000000000" pitchFamily="18" charset="-120"/>
              </a:rPr>
              <a:t>drwx------   Mail/</a:t>
            </a:r>
          </a:p>
          <a:p>
            <a:pPr lvl="3" eaLnBrk="1" hangingPunct="1">
              <a:buFontTx/>
              <a:buNone/>
            </a:pPr>
            <a:r>
              <a:rPr lang="en-US" altLang="zh-TW" sz="1400" smtClean="0">
                <a:ea typeface="新細明體" panose="02020500000000000000" pitchFamily="18" charset="-120"/>
              </a:rPr>
              <a:t>drwx------   News/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Use awk to generate the same behavior of cut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awk -F: </a:t>
            </a:r>
            <a:r>
              <a:rPr lang="en-US" altLang="zh-TW" sz="1600" smtClean="0"/>
              <a:t>'</a:t>
            </a:r>
            <a:r>
              <a:rPr lang="en-US" altLang="zh-TW" sz="1600" smtClean="0">
                <a:ea typeface="新細明體" panose="02020500000000000000" pitchFamily="18" charset="-120"/>
              </a:rPr>
              <a:t>{print $1 </a:t>
            </a:r>
            <a:r>
              <a:rPr lang="en-US" altLang="zh-TW" sz="1600" smtClean="0"/>
              <a:t>"  "</a:t>
            </a:r>
            <a:r>
              <a:rPr lang="en-US" altLang="zh-TW" sz="1600" smtClean="0">
                <a:ea typeface="新細明體" panose="02020500000000000000" pitchFamily="18" charset="-120"/>
              </a:rPr>
              <a:t> $6}' /etc/passwd</a:t>
            </a:r>
          </a:p>
          <a:p>
            <a:pPr lvl="3" eaLnBrk="1" hangingPunct="1"/>
            <a:r>
              <a:rPr lang="en-US" altLang="zh-TW" sz="1400" smtClean="0">
                <a:ea typeface="新細明體" panose="02020500000000000000" pitchFamily="18" charset="-120"/>
              </a:rPr>
              <a:t>nobody /nonexistent</a:t>
            </a:r>
          </a:p>
          <a:p>
            <a:pPr lvl="3" eaLnBrk="1" hangingPunct="1"/>
            <a:r>
              <a:rPr lang="en-US" altLang="zh-TW" sz="1400" smtClean="0">
                <a:ea typeface="新細明體" panose="02020500000000000000" pitchFamily="18" charset="-120"/>
              </a:rPr>
              <a:t>liuyh /home/liuyh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% ls -al | grep -v ^total | </a:t>
            </a:r>
            <a:r>
              <a:rPr lang="en-US" altLang="zh-TW" sz="1600" smtClean="0"/>
              <a:t>awk '{print $1 " " $9}‘</a:t>
            </a:r>
          </a:p>
          <a:p>
            <a:pPr lvl="3" eaLnBrk="1" hangingPunct="1">
              <a:buFontTx/>
              <a:buNone/>
            </a:pPr>
            <a:r>
              <a:rPr lang="en-US" altLang="zh-TW" sz="1400" smtClean="0">
                <a:ea typeface="新細明體" panose="02020500000000000000" pitchFamily="18" charset="-120"/>
              </a:rPr>
              <a:t>drwxr-xr-x   GNUstep/</a:t>
            </a:r>
          </a:p>
          <a:p>
            <a:pPr lvl="3" eaLnBrk="1" hangingPunct="1">
              <a:buFontTx/>
              <a:buNone/>
            </a:pPr>
            <a:r>
              <a:rPr lang="en-US" altLang="zh-TW" sz="1400" smtClean="0">
                <a:ea typeface="新細明體" panose="02020500000000000000" pitchFamily="18" charset="-120"/>
              </a:rPr>
              <a:t>drwx------   Mail/</a:t>
            </a:r>
          </a:p>
          <a:p>
            <a:pPr lvl="3" eaLnBrk="1" hangingPunct="1">
              <a:buFontTx/>
              <a:buNone/>
            </a:pPr>
            <a:r>
              <a:rPr lang="en-US" altLang="zh-TW" sz="1400" smtClean="0">
                <a:ea typeface="新細明體" panose="02020500000000000000" pitchFamily="18" charset="-120"/>
              </a:rPr>
              <a:t>drwx------   News/</a:t>
            </a:r>
            <a:endParaRPr lang="en-US" altLang="zh-TW" sz="1400" smtClean="0"/>
          </a:p>
          <a:p>
            <a:pPr lvl="3" eaLnBrk="1" hangingPunct="1"/>
            <a:endParaRPr lang="en-US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>
                <a:ea typeface="新細明體" pitchFamily="18" charset="-120"/>
              </a:rPr>
              <a:t>Select and File Processing Related </a:t>
            </a:r>
            <a:r>
              <a:rPr lang="en-US" altLang="zh-TW" sz="3000" dirty="0" smtClean="0">
                <a:ea typeface="新細明體" pitchFamily="18" charset="-120"/>
              </a:rPr>
              <a:t>Commands (4)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sort	(useful arguments: -r, -u, -k, -n)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b="1" smtClean="0">
                <a:ea typeface="新細明體" panose="02020500000000000000" pitchFamily="18" charset="-120"/>
              </a:rPr>
              <a:t>-n</a:t>
            </a:r>
            <a:r>
              <a:rPr lang="en-US" altLang="zh-TW" smtClean="0">
                <a:ea typeface="新細明體" panose="02020500000000000000" pitchFamily="18" charset="-120"/>
              </a:rPr>
              <a:t> (numeric keys sorting),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% ls -al | sort -k 5,5 -r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List directory contents and sort by file size decreasingly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% sort -t: -k 1,1 /etc/passwd | grep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-</a:t>
            </a:r>
            <a:r>
              <a:rPr lang="en-US" altLang="zh-TW" smtClean="0">
                <a:ea typeface="新細明體" panose="02020500000000000000" pitchFamily="18" charset="-120"/>
              </a:rPr>
              <a:t>v ^#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List records in /etc/passwd increasingly by id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% </a:t>
            </a:r>
            <a:r>
              <a:rPr lang="sv-SE" altLang="zh-TW" smtClean="0">
                <a:ea typeface="新細明體" panose="02020500000000000000" pitchFamily="18" charset="-120"/>
              </a:rPr>
              <a:t>sort -t. -n -k 1,1 -k 2,2 -k 3,3 -k 4,4 /etc/hosts</a:t>
            </a:r>
          </a:p>
          <a:p>
            <a:pPr lvl="3" eaLnBrk="1" hangingPunct="1">
              <a:lnSpc>
                <a:spcPct val="90000"/>
              </a:lnSpc>
            </a:pPr>
            <a:r>
              <a:rPr lang="sv-SE" altLang="zh-TW" smtClean="0">
                <a:ea typeface="新細明體" panose="02020500000000000000" pitchFamily="18" charset="-120"/>
              </a:rPr>
              <a:t>List records in /etc/hosts sorted by IPv4 address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tr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–</a:t>
            </a:r>
            <a:r>
              <a:rPr lang="en-US" altLang="zh-TW" smtClean="0">
                <a:ea typeface="新細明體" panose="02020500000000000000" pitchFamily="18" charset="-120"/>
              </a:rPr>
              <a:t> Translate characters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% tr "A-Z" "a-z" &lt; file1 &gt; file2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zh-TW" smtClean="0">
                <a:ea typeface="新細明體" panose="02020500000000000000" pitchFamily="18" charset="-120"/>
              </a:rPr>
              <a:t>% grep liuyh /etc/passwd | tr ":" "\n"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zh-TW" smtClean="0">
                <a:ea typeface="新細明體" panose="02020500000000000000" pitchFamily="18" charset="-120"/>
              </a:rPr>
              <a:t>% tr -d "\t" &lt; file1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zh-TW" smtClean="0">
                <a:ea typeface="新細明體" panose="02020500000000000000" pitchFamily="18" charset="-120"/>
              </a:rPr>
              <a:t>Delete tab in file1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zh-TW" smtClean="0">
                <a:ea typeface="新細明體" panose="02020500000000000000" pitchFamily="18" charset="-120"/>
              </a:rPr>
              <a:t>% tr -s </a:t>
            </a:r>
            <a:r>
              <a:rPr lang="pt-BR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" " " "</a:t>
            </a:r>
            <a:r>
              <a:rPr lang="pt-BR" altLang="zh-TW" smtClean="0">
                <a:ea typeface="新細明體" panose="02020500000000000000" pitchFamily="18" charset="-120"/>
              </a:rPr>
              <a:t> &lt; file1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Delete multiple space in file1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err="1" smtClean="0"/>
              <a:t>xargs</a:t>
            </a:r>
            <a:r>
              <a:rPr lang="en-US" altLang="zh-TW" sz="3000" dirty="0" smtClean="0"/>
              <a:t> Command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xargs – construct argument list(s) and execute utility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-n number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-I replstr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-J replstr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-s size</a:t>
            </a:r>
          </a:p>
          <a:p>
            <a:pPr lvl="1" eaLnBrk="1" hangingPunct="1">
              <a:buFontTx/>
              <a:buNone/>
            </a:pPr>
            <a:r>
              <a:rPr lang="en-US" altLang="zh-TW" smtClean="0"/>
              <a:t>…</a:t>
            </a:r>
          </a:p>
          <a:p>
            <a:pPr eaLnBrk="1" hangingPunct="1"/>
            <a:endParaRPr lang="en-US" altLang="zh-TW" smtClean="0"/>
          </a:p>
        </p:txBody>
      </p:sp>
      <p:sp>
        <p:nvSpPr>
          <p:cNvPr id="223236" name="Rectangle 4"/>
          <p:cNvSpPr>
            <a:spLocks noChangeArrowheads="1"/>
          </p:cNvSpPr>
          <p:nvPr/>
        </p:nvSpPr>
        <p:spPr bwMode="auto">
          <a:xfrm>
            <a:off x="3429000" y="1957388"/>
            <a:ext cx="4495800" cy="2528887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 b="1">
                <a:ea typeface="細明體" panose="02020509000000000000" pitchFamily="49" charset="-120"/>
              </a:rPr>
              <a:t>% ls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2.sh       3.csh      4.csh      4.sh       bsd1.ping   testin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 b="1">
                <a:ea typeface="細明體" panose="02020509000000000000" pitchFamily="49" charset="-120"/>
              </a:rPr>
              <a:t>% ls | xargs echo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2.sh 3.csh 4.csh 4.sh bsd1.ping testin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 b="1">
                <a:ea typeface="細明體" panose="02020509000000000000" pitchFamily="49" charset="-120"/>
              </a:rPr>
              <a:t>% ls | xargs -n1 echo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2.sh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3.csh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4.csh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4.sh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bsd1.ping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testin</a:t>
            </a:r>
          </a:p>
        </p:txBody>
      </p:sp>
      <p:sp>
        <p:nvSpPr>
          <p:cNvPr id="223238" name="Rectangle 6"/>
          <p:cNvSpPr>
            <a:spLocks noChangeArrowheads="1"/>
          </p:cNvSpPr>
          <p:nvPr/>
        </p:nvSpPr>
        <p:spPr bwMode="auto">
          <a:xfrm>
            <a:off x="5105400" y="4654550"/>
            <a:ext cx="3429000" cy="181292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 b="1">
                <a:ea typeface="細明體" panose="02020509000000000000" pitchFamily="49" charset="-120"/>
              </a:rPr>
              <a:t>% ls | xargs -J % -n1 echo % here %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2.sh here %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3.csh here %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4.csh here %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4.sh here %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bsd1.ping here %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testin here %</a:t>
            </a:r>
          </a:p>
        </p:txBody>
      </p:sp>
      <p:sp>
        <p:nvSpPr>
          <p:cNvPr id="223239" name="Rectangle 7"/>
          <p:cNvSpPr>
            <a:spLocks noChangeArrowheads="1"/>
          </p:cNvSpPr>
          <p:nvPr/>
        </p:nvSpPr>
        <p:spPr bwMode="auto">
          <a:xfrm>
            <a:off x="1371600" y="4648200"/>
            <a:ext cx="3429000" cy="181292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 b="1">
                <a:ea typeface="細明體" panose="02020509000000000000" pitchFamily="49" charset="-120"/>
              </a:rPr>
              <a:t>% ls | xargs -I % -n1 echo % here %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2.sh here 2.sh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3.csh here 3.csh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4.csh here 4.csh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4.sh here 4.sh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bsd1.ping here bsd1.ping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ea typeface="細明體" panose="02020509000000000000" pitchFamily="49" charset="-120"/>
              </a:rPr>
              <a:t>testin here testin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6" grpId="0" animBg="1"/>
      <p:bldP spid="223238" grpId="0" animBg="1"/>
      <p:bldP spid="22323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/>
              <a:t>The Unix Way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371600"/>
            <a:ext cx="7772400" cy="5105400"/>
          </a:xfrm>
        </p:spPr>
        <p:txBody>
          <a:bodyPr/>
          <a:lstStyle/>
          <a:p>
            <a:r>
              <a:rPr lang="en-US" altLang="zh-TW" sz="2000" smtClean="0"/>
              <a:t>Lots of little tools, each good at one thing</a:t>
            </a:r>
          </a:p>
          <a:p>
            <a:pPr lvl="1"/>
            <a:r>
              <a:rPr lang="en-US" altLang="zh-TW" sz="1800" smtClean="0"/>
              <a:t>Use them together to achieve your goal</a:t>
            </a:r>
          </a:p>
          <a:p>
            <a:pPr eaLnBrk="1" hangingPunct="1"/>
            <a:r>
              <a:rPr lang="en-US" altLang="zh-TW" sz="2000" smtClean="0"/>
              <a:t>Example</a:t>
            </a:r>
          </a:p>
          <a:p>
            <a:pPr lvl="1" eaLnBrk="1" hangingPunct="1"/>
            <a:r>
              <a:rPr lang="en-US" altLang="zh-TW" sz="1800" smtClean="0"/>
              <a:t>Quest: To get all cs106 student id/account/cname/ename</a:t>
            </a:r>
          </a:p>
          <a:p>
            <a:pPr lvl="1" eaLnBrk="1" hangingPunct="1"/>
            <a:r>
              <a:rPr lang="en-US" altLang="zh-TW" sz="1800" smtClean="0"/>
              <a:t>Hints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smtClean="0"/>
              <a:t>All user home dir are created by his/her student id.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smtClean="0"/>
              <a:t>User command can get some useful info.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smtClean="0"/>
              <a:t>	% user liuyh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smtClean="0"/>
              <a:t>	username: liuyh    studentID: 9755806  </a:t>
            </a:r>
            <a:r>
              <a:rPr lang="zh-TW" altLang="en-US" sz="1600" smtClean="0"/>
              <a:t>劉用翔      </a:t>
            </a:r>
            <a:r>
              <a:rPr lang="en-US" altLang="zh-TW" sz="1600" smtClean="0"/>
              <a:t>Yung-Hsiang Liu</a:t>
            </a:r>
          </a:p>
          <a:p>
            <a:pPr lvl="1" eaLnBrk="1" hangingPunct="1"/>
            <a:r>
              <a:rPr lang="en-US" altLang="zh-TW" sz="1800" smtClean="0"/>
              <a:t>Approach</a:t>
            </a:r>
          </a:p>
          <a:p>
            <a:pPr lvl="2" eaLnBrk="1" hangingPunct="1"/>
            <a:r>
              <a:rPr lang="en-US" altLang="zh-TW" sz="1600" smtClean="0"/>
              <a:t>% cd /u/cs/106</a:t>
            </a:r>
          </a:p>
          <a:p>
            <a:pPr lvl="2" eaLnBrk="1" hangingPunct="1"/>
            <a:r>
              <a:rPr lang="en-US" altLang="zh-TW" sz="1600" smtClean="0"/>
              <a:t>% ls			# you will get all cs98 student id</a:t>
            </a:r>
          </a:p>
          <a:p>
            <a:pPr lvl="2" eaLnBrk="1" hangingPunct="1"/>
            <a:r>
              <a:rPr lang="en-US" altLang="zh-TW" sz="1600" smtClean="0"/>
              <a:t>% ls | xargs -n 1		# print student id each in one line</a:t>
            </a:r>
          </a:p>
          <a:p>
            <a:pPr lvl="2" eaLnBrk="1" hangingPunct="1"/>
            <a:r>
              <a:rPr lang="en-US" altLang="zh-TW" sz="1600" smtClean="0"/>
              <a:t>% ls | xargs -n 1 user	# get data you want</a:t>
            </a:r>
          </a:p>
          <a:p>
            <a:pPr lvl="2" eaLnBrk="1" hangingPunct="1"/>
            <a:r>
              <a:rPr lang="en-US" altLang="zh-TW" sz="1600" smtClean="0"/>
              <a:t>% ls | xargs -n 1 user | awk '{print $4" "$2" "$5" "$6}'</a:t>
            </a:r>
            <a:br>
              <a:rPr lang="en-US" altLang="zh-TW" sz="1600" smtClean="0"/>
            </a:br>
            <a:r>
              <a:rPr lang="en-US" altLang="zh-TW" sz="1600" smtClean="0"/>
              <a:t>                                                  # format the data to get the result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The UNIX Shells</a:t>
            </a:r>
          </a:p>
        </p:txBody>
      </p:sp>
      <p:sp>
        <p:nvSpPr>
          <p:cNvPr id="5123" name="Rectangle 5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How shell works</a:t>
            </a:r>
          </a:p>
          <a:p>
            <a:pPr lvl="1" eaLnBrk="1" hangingPunct="1"/>
            <a:r>
              <a:rPr lang="en-US" altLang="zh-TW" smtClean="0"/>
              <a:t>Fetch command </a:t>
            </a:r>
            <a:r>
              <a:rPr lang="en-US" altLang="zh-TW" smtClean="0">
                <a:sym typeface="Wingdings" panose="05000000000000000000" pitchFamily="2" charset="2"/>
              </a:rPr>
              <a:t> Analyze  Execute</a:t>
            </a:r>
            <a:endParaRPr lang="en-US" altLang="zh-TW" smtClean="0"/>
          </a:p>
          <a:p>
            <a:pPr eaLnBrk="1" hangingPunct="1"/>
            <a:endParaRPr lang="en-US" altLang="zh-TW" smtClean="0"/>
          </a:p>
          <a:p>
            <a:pPr eaLnBrk="1" hangingPunct="1"/>
            <a:r>
              <a:rPr lang="en-US" altLang="zh-TW" smtClean="0"/>
              <a:t>Unix shells</a:t>
            </a:r>
          </a:p>
        </p:txBody>
      </p:sp>
      <p:graphicFrame>
        <p:nvGraphicFramePr>
          <p:cNvPr id="9272" name="Group 56"/>
          <p:cNvGraphicFramePr>
            <a:graphicFrameLocks noGrp="1"/>
          </p:cNvGraphicFramePr>
          <p:nvPr>
            <p:ph idx="4294967295"/>
          </p:nvPr>
        </p:nvGraphicFramePr>
        <p:xfrm>
          <a:off x="990600" y="3352800"/>
          <a:ext cx="7696200" cy="2582863"/>
        </p:xfrm>
        <a:graphic>
          <a:graphicData uri="http://schemas.openxmlformats.org/drawingml/2006/table">
            <a:tbl>
              <a:tblPr/>
              <a:tblGrid>
                <a:gridCol w="1439863"/>
                <a:gridCol w="2006600"/>
                <a:gridCol w="2673350"/>
                <a:gridCol w="1576387"/>
              </a:tblGrid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Shell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Originator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System 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Prompt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Bourne Shell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S. R. Bourne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/bin/sh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Csh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Bill Joy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/bin/csh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Tcsh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Ken Greer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/bin/tcsh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&gt;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Korn Shell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David Korn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(shells/ksh93)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$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Z Shell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Paul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Falstad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(shells/zsh)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4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Appendix</a:t>
            </a:r>
          </a:p>
        </p:txBody>
      </p:sp>
      <p:sp>
        <p:nvSpPr>
          <p:cNvPr id="2662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Command History in (t)csh</a:t>
            </a:r>
            <a:endParaRPr lang="zh-TW" altLang="zh-TW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Command History in (t)</a:t>
            </a:r>
            <a:r>
              <a:rPr lang="en-US" altLang="zh-TW" dirty="0" err="1" smtClean="0"/>
              <a:t>csh</a:t>
            </a:r>
            <a:endParaRPr lang="en-US" altLang="zh-TW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2154238"/>
          </a:xfrm>
        </p:spPr>
        <p:txBody>
          <a:bodyPr/>
          <a:lstStyle/>
          <a:p>
            <a:pPr eaLnBrk="1" hangingPunct="1"/>
            <a:r>
              <a:rPr lang="en-US" altLang="zh-TW" sz="1800" smtClean="0">
                <a:solidFill>
                  <a:schemeClr val="hlink"/>
                </a:solidFill>
              </a:rPr>
              <a:t>!n</a:t>
            </a:r>
            <a:r>
              <a:rPr lang="en-US" altLang="zh-TW" sz="1800" smtClean="0"/>
              <a:t>	- exec previous command line n</a:t>
            </a:r>
          </a:p>
          <a:p>
            <a:pPr eaLnBrk="1" hangingPunct="1"/>
            <a:r>
              <a:rPr lang="en-US" altLang="zh-TW" sz="1800" smtClean="0">
                <a:solidFill>
                  <a:schemeClr val="hlink"/>
                </a:solidFill>
              </a:rPr>
              <a:t>!-n</a:t>
            </a:r>
            <a:r>
              <a:rPr lang="en-US" altLang="zh-TW" sz="1800" smtClean="0"/>
              <a:t>	- exec current command line minus n</a:t>
            </a:r>
          </a:p>
          <a:p>
            <a:pPr eaLnBrk="1" hangingPunct="1"/>
            <a:r>
              <a:rPr lang="en-US" altLang="zh-TW" sz="1800" smtClean="0">
                <a:solidFill>
                  <a:schemeClr val="hlink"/>
                </a:solidFill>
              </a:rPr>
              <a:t>!!</a:t>
            </a:r>
            <a:r>
              <a:rPr lang="en-US" altLang="zh-TW" sz="1800" smtClean="0"/>
              <a:t>	-</a:t>
            </a:r>
            <a:r>
              <a:rPr lang="en-US" altLang="zh-TW" sz="2000" smtClean="0"/>
              <a:t> </a:t>
            </a:r>
            <a:r>
              <a:rPr lang="en-US" altLang="zh-TW" sz="1800" smtClean="0"/>
              <a:t>exec last command (the same as !-1)</a:t>
            </a:r>
          </a:p>
          <a:p>
            <a:pPr eaLnBrk="1" hangingPunct="1"/>
            <a:r>
              <a:rPr lang="en-US" altLang="zh-TW" sz="1800" smtClean="0">
                <a:solidFill>
                  <a:schemeClr val="hlink"/>
                </a:solidFill>
              </a:rPr>
              <a:t>!str</a:t>
            </a:r>
            <a:r>
              <a:rPr lang="en-US" altLang="zh-TW" sz="1800" smtClean="0">
                <a:solidFill>
                  <a:srgbClr val="000066"/>
                </a:solidFill>
              </a:rPr>
              <a:t>	</a:t>
            </a:r>
            <a:r>
              <a:rPr lang="en-US" altLang="zh-TW" sz="1800" smtClean="0"/>
              <a:t>-</a:t>
            </a:r>
            <a:r>
              <a:rPr lang="en-US" altLang="zh-TW" sz="2000" smtClean="0"/>
              <a:t> </a:t>
            </a:r>
            <a:r>
              <a:rPr lang="en-US" altLang="zh-TW" sz="1800" smtClean="0"/>
              <a:t>exec previous command line beginning with </a:t>
            </a:r>
            <a:r>
              <a:rPr lang="en-US" altLang="zh-TW" sz="1800" smtClean="0">
                <a:solidFill>
                  <a:schemeClr val="hlink"/>
                </a:solidFill>
              </a:rPr>
              <a:t>str</a:t>
            </a:r>
          </a:p>
          <a:p>
            <a:pPr eaLnBrk="1" hangingPunct="1"/>
            <a:r>
              <a:rPr lang="en-US" altLang="zh-TW" sz="1800" smtClean="0">
                <a:solidFill>
                  <a:schemeClr val="hlink"/>
                </a:solidFill>
              </a:rPr>
              <a:t>!?str?</a:t>
            </a:r>
            <a:r>
              <a:rPr lang="en-US" altLang="zh-TW" sz="1800" smtClean="0">
                <a:solidFill>
                  <a:srgbClr val="000066"/>
                </a:solidFill>
              </a:rPr>
              <a:t>	</a:t>
            </a:r>
            <a:r>
              <a:rPr lang="en-US" altLang="zh-TW" sz="1800" smtClean="0"/>
              <a:t>-</a:t>
            </a:r>
            <a:r>
              <a:rPr lang="en-US" altLang="zh-TW" sz="2000" smtClean="0"/>
              <a:t> </a:t>
            </a:r>
            <a:r>
              <a:rPr lang="en-US" altLang="zh-TW" sz="1800" smtClean="0"/>
              <a:t>exec previous command line containing </a:t>
            </a:r>
            <a:r>
              <a:rPr lang="en-US" altLang="zh-TW" sz="1800" smtClean="0">
                <a:solidFill>
                  <a:schemeClr val="hlink"/>
                </a:solidFill>
              </a:rPr>
              <a:t>str</a:t>
            </a:r>
            <a:endParaRPr lang="en-US" altLang="zh-TW" sz="2000" smtClean="0">
              <a:solidFill>
                <a:schemeClr val="hlink"/>
              </a:solidFill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371600" y="3810000"/>
            <a:ext cx="6248400" cy="2597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 sz="2000">
                <a:latin typeface="Tahoma" panose="020B0604030504040204" pitchFamily="34" charset="0"/>
                <a:ea typeface="新細明體" panose="02020500000000000000" pitchFamily="18" charset="-120"/>
              </a:rPr>
              <a:t>% history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 sz="2000">
                <a:latin typeface="Tahoma" panose="020B0604030504040204" pitchFamily="34" charset="0"/>
                <a:ea typeface="新細明體" panose="02020500000000000000" pitchFamily="18" charset="-120"/>
              </a:rPr>
              <a:t>9   8:30		nroff </a:t>
            </a:r>
            <a:r>
              <a:rPr lang="en-US" altLang="zh-TW" sz="2000">
                <a:ea typeface="新細明體" panose="02020500000000000000" pitchFamily="18" charset="-120"/>
              </a:rPr>
              <a:t>–</a:t>
            </a:r>
            <a:r>
              <a:rPr lang="en-US" altLang="zh-TW" sz="2000">
                <a:latin typeface="Tahoma" panose="020B0604030504040204" pitchFamily="34" charset="0"/>
                <a:ea typeface="新細明體" panose="02020500000000000000" pitchFamily="18" charset="-120"/>
              </a:rPr>
              <a:t>man ypwhich.1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 sz="2000">
                <a:latin typeface="Tahoma" panose="020B0604030504040204" pitchFamily="34" charset="0"/>
                <a:ea typeface="新細明體" panose="02020500000000000000" pitchFamily="18" charset="-120"/>
              </a:rPr>
              <a:t>10  8:31	cp ypwhich.1 ypwhich.1.old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 sz="2000">
                <a:latin typeface="Tahoma" panose="020B0604030504040204" pitchFamily="34" charset="0"/>
                <a:ea typeface="新細明體" panose="02020500000000000000" pitchFamily="18" charset="-120"/>
              </a:rPr>
              <a:t>11  8:31	vi ypwhich.1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 sz="2000">
                <a:latin typeface="Tahoma" panose="020B0604030504040204" pitchFamily="34" charset="0"/>
                <a:ea typeface="新細明體" panose="02020500000000000000" pitchFamily="18" charset="-120"/>
              </a:rPr>
              <a:t>12  8:32	diff ypwhich.1.old ypwhich.1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 sz="2000">
                <a:latin typeface="Tahoma" panose="020B0604030504040204" pitchFamily="34" charset="0"/>
                <a:ea typeface="新細明體" panose="02020500000000000000" pitchFamily="18" charset="-120"/>
              </a:rPr>
              <a:t>13  8:32	history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 sz="2000">
                <a:latin typeface="Tahoma" panose="020B0604030504040204" pitchFamily="34" charset="0"/>
                <a:ea typeface="新細明體" panose="02020500000000000000" pitchFamily="18" charset="-120"/>
              </a:rPr>
              <a:t>% !?old?</a:t>
            </a:r>
            <a:endParaRPr lang="en-US" altLang="zh-TW">
              <a:latin typeface="Tahoma" panose="020B060403050404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/>
              <a:t>Command History in (t)</a:t>
            </a:r>
            <a:r>
              <a:rPr lang="en-US" altLang="zh-TW" dirty="0" err="1" smtClean="0"/>
              <a:t>csh</a:t>
            </a:r>
            <a:endParaRPr lang="en-US" altLang="zh-TW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solidFill>
                  <a:schemeClr val="hlink"/>
                </a:solidFill>
              </a:rPr>
              <a:t>!!:n</a:t>
            </a:r>
            <a:r>
              <a:rPr lang="en-US" altLang="zh-TW" sz="2000" smtClean="0"/>
              <a:t>		- use the nth word of previous command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solidFill>
                  <a:schemeClr val="hlink"/>
                </a:solidFill>
              </a:rPr>
              <a:t>!!:m-n</a:t>
            </a:r>
            <a:r>
              <a:rPr lang="en-US" altLang="zh-TW" sz="2000" smtClean="0"/>
              <a:t>	- select words m ~ n of previous command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solidFill>
                  <a:schemeClr val="hlink"/>
                </a:solidFill>
              </a:rPr>
              <a:t>!!:*	</a:t>
            </a:r>
            <a:r>
              <a:rPr lang="en-US" altLang="zh-TW" sz="2000" smtClean="0"/>
              <a:t>	- use all arguments of previous command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solidFill>
                  <a:schemeClr val="hlink"/>
                </a:solidFill>
              </a:rPr>
              <a:t>!!:s/str1/str2/</a:t>
            </a:r>
            <a:r>
              <a:rPr lang="en-US" altLang="zh-TW" sz="2000" smtClean="0">
                <a:solidFill>
                  <a:srgbClr val="000066"/>
                </a:solidFill>
              </a:rPr>
              <a:t>	</a:t>
            </a:r>
            <a:r>
              <a:rPr lang="en-US" altLang="zh-TW" sz="2000" smtClean="0"/>
              <a:t>- substitute str1 with str2 in previous command</a:t>
            </a:r>
          </a:p>
          <a:p>
            <a:pPr eaLnBrk="1" hangingPunct="1">
              <a:lnSpc>
                <a:spcPct val="80000"/>
              </a:lnSpc>
            </a:pPr>
            <a:endParaRPr lang="en-US" altLang="zh-TW" sz="2000" smtClean="0"/>
          </a:p>
          <a:p>
            <a:pPr eaLnBrk="1" hangingPunct="1">
              <a:lnSpc>
                <a:spcPct val="80000"/>
              </a:lnSpc>
            </a:pPr>
            <a:endParaRPr lang="en-US" altLang="zh-TW" sz="2000" smtClean="0"/>
          </a:p>
          <a:p>
            <a:pPr eaLnBrk="1" hangingPunct="1">
              <a:lnSpc>
                <a:spcPct val="80000"/>
              </a:lnSpc>
            </a:pPr>
            <a:endParaRPr lang="en-US" altLang="zh-TW" sz="2000" smtClean="0"/>
          </a:p>
          <a:p>
            <a:pPr eaLnBrk="1" hangingPunct="1">
              <a:lnSpc>
                <a:spcPct val="80000"/>
              </a:lnSpc>
            </a:pPr>
            <a:endParaRPr lang="en-US" altLang="zh-TW" sz="2000" smtClean="0"/>
          </a:p>
          <a:p>
            <a:pPr eaLnBrk="1" hangingPunct="1">
              <a:lnSpc>
                <a:spcPct val="80000"/>
              </a:lnSpc>
            </a:pPr>
            <a:endParaRPr lang="en-US" altLang="zh-TW" sz="2000" smtClean="0"/>
          </a:p>
          <a:p>
            <a:pPr eaLnBrk="1" hangingPunct="1">
              <a:lnSpc>
                <a:spcPct val="80000"/>
              </a:lnSpc>
            </a:pPr>
            <a:endParaRPr lang="en-US" altLang="zh-TW" sz="2000" smtClean="0"/>
          </a:p>
          <a:p>
            <a:pPr eaLnBrk="1" hangingPunct="1">
              <a:lnSpc>
                <a:spcPct val="80000"/>
              </a:lnSpc>
            </a:pPr>
            <a:endParaRPr lang="en-US" altLang="zh-TW" sz="2000" smtClean="0"/>
          </a:p>
          <a:p>
            <a:pPr eaLnBrk="1" hangingPunct="1">
              <a:lnSpc>
                <a:spcPct val="80000"/>
              </a:lnSpc>
            </a:pPr>
            <a:endParaRPr lang="en-US" altLang="zh-TW" sz="2000" smtClean="0"/>
          </a:p>
          <a:p>
            <a:pPr eaLnBrk="1" hangingPunct="1">
              <a:lnSpc>
                <a:spcPct val="80000"/>
              </a:lnSpc>
            </a:pPr>
            <a:endParaRPr lang="en-US" altLang="zh-TW" sz="2000" smtClean="0"/>
          </a:p>
          <a:p>
            <a:pPr eaLnBrk="1" hangingPunct="1">
              <a:lnSpc>
                <a:spcPct val="80000"/>
              </a:lnSpc>
            </a:pPr>
            <a:r>
              <a:rPr lang="en-US" altLang="zh-TW" smtClean="0"/>
              <a:t>“History Substitution” in tcsh(1)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295400" y="3048000"/>
            <a:ext cx="6248400" cy="2219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>
                <a:latin typeface="Tahoma" panose="020B0604030504040204" pitchFamily="34" charset="0"/>
                <a:ea typeface="新細明體" panose="02020500000000000000" pitchFamily="18" charset="-120"/>
              </a:rPr>
              <a:t>% history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>
                <a:latin typeface="Tahoma" panose="020B0604030504040204" pitchFamily="34" charset="0"/>
                <a:ea typeface="新細明體" panose="02020500000000000000" pitchFamily="18" charset="-120"/>
              </a:rPr>
              <a:t>15  8:35	cd /etc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>
                <a:latin typeface="Tahoma" panose="020B0604030504040204" pitchFamily="34" charset="0"/>
                <a:ea typeface="新細明體" panose="02020500000000000000" pitchFamily="18" charset="-120"/>
              </a:rPr>
              <a:t>16  8:35	ls HOSTS FSTAB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>
                <a:latin typeface="Tahoma" panose="020B0604030504040204" pitchFamily="34" charset="0"/>
                <a:ea typeface="新細明體" panose="02020500000000000000" pitchFamily="18" charset="-120"/>
              </a:rPr>
              <a:t>17  8:35	history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None/>
            </a:pPr>
            <a:r>
              <a:rPr lang="en-US" altLang="zh-TW">
                <a:latin typeface="Tahoma" panose="020B0604030504040204" pitchFamily="34" charset="0"/>
                <a:ea typeface="新細明體" panose="02020500000000000000" pitchFamily="18" charset="-120"/>
              </a:rPr>
              <a:t>% cat !-2:*:s/HOSTS/hosts/:s/FSTAB/fstab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Shell Startup Files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sh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/etc/profile			login shell, system wide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~/.profile			login shell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ENV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csh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/etc/csh.cshrc		 always, system wide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/etc/csh.login 		 login shell, system wide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~/.cshrc			 always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~/.login			 login shell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~/.logout		 	 logout shell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/etc/csh.logout		 logout shell, system wide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tcsh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~/.tcshrc			login shell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bash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/etc/profile </a:t>
            </a:r>
            <a:r>
              <a:rPr lang="en-US" altLang="zh-TW" sz="1800" smtClean="0">
                <a:ea typeface="新細明體" panose="02020500000000000000" pitchFamily="18" charset="-120"/>
                <a:sym typeface="Wingdings" panose="05000000000000000000" pitchFamily="2" charset="2"/>
              </a:rPr>
              <a:t> ~/.bash_profile or ~/.bash_login or ~/.profile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  <a:sym typeface="Wingdings" panose="05000000000000000000" pitchFamily="2" charset="2"/>
              </a:rPr>
              <a:t>~/.bashrc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  <a:sym typeface="Wingdings" panose="05000000000000000000" pitchFamily="2" charset="2"/>
              </a:rPr>
              <a:t>BASH_ENV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Shell Environment Variables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/>
              <a:t>Controlling shell behaviors</a:t>
            </a:r>
          </a:p>
          <a:p>
            <a:pPr lvl="1" eaLnBrk="1" hangingPunct="1"/>
            <a:r>
              <a:rPr lang="en-US" altLang="zh-TW" sz="1800" smtClean="0"/>
              <a:t>There are many environment variables that control the shell behavior</a:t>
            </a:r>
          </a:p>
          <a:p>
            <a:pPr eaLnBrk="1" hangingPunct="1"/>
            <a:r>
              <a:rPr lang="en-US" altLang="zh-TW" sz="2000" smtClean="0"/>
              <a:t>To dump them: </a:t>
            </a:r>
            <a:r>
              <a:rPr lang="en-US" altLang="zh-TW" sz="2000" smtClean="0">
                <a:solidFill>
                  <a:schemeClr val="hlink"/>
                </a:solidFill>
              </a:rPr>
              <a:t>env</a:t>
            </a:r>
            <a:r>
              <a:rPr lang="en-US" altLang="zh-TW" sz="2000" smtClean="0"/>
              <a:t> command</a:t>
            </a:r>
          </a:p>
          <a:p>
            <a:pPr eaLnBrk="1" hangingPunct="1"/>
            <a:r>
              <a:rPr lang="en-US" altLang="zh-TW" sz="2000" smtClean="0"/>
              <a:t>To get value: </a:t>
            </a:r>
            <a:r>
              <a:rPr lang="en-US" altLang="zh-TW" sz="2000" smtClean="0">
                <a:solidFill>
                  <a:schemeClr val="hlink"/>
                </a:solidFill>
              </a:rPr>
              <a:t>$variable_name</a:t>
            </a:r>
            <a:r>
              <a:rPr lang="en-US" altLang="zh-TW" sz="2000" smtClean="0"/>
              <a:t> or </a:t>
            </a:r>
            <a:r>
              <a:rPr lang="en-US" altLang="zh-TW" sz="2000" smtClean="0">
                <a:solidFill>
                  <a:schemeClr val="hlink"/>
                </a:solidFill>
              </a:rPr>
              <a:t>${variable_name}</a:t>
            </a:r>
          </a:p>
          <a:p>
            <a:pPr eaLnBrk="1" hangingPunct="1"/>
            <a:r>
              <a:rPr lang="en-US" altLang="zh-TW" sz="2000" smtClean="0"/>
              <a:t>Useful Environment Variables</a:t>
            </a:r>
          </a:p>
        </p:txBody>
      </p:sp>
      <p:graphicFrame>
        <p:nvGraphicFramePr>
          <p:cNvPr id="213171" name="Group 179"/>
          <p:cNvGraphicFramePr>
            <a:graphicFrameLocks noGrp="1"/>
          </p:cNvGraphicFramePr>
          <p:nvPr/>
        </p:nvGraphicFramePr>
        <p:xfrm>
          <a:off x="1371600" y="3473450"/>
          <a:ext cx="7391400" cy="2927350"/>
        </p:xfrm>
        <a:graphic>
          <a:graphicData uri="http://schemas.openxmlformats.org/drawingml/2006/table">
            <a:tbl>
              <a:tblPr/>
              <a:tblGrid>
                <a:gridCol w="1143000"/>
                <a:gridCol w="1219200"/>
                <a:gridCol w="5029200"/>
              </a:tblGrid>
              <a:tr h="3659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sh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csh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6591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HOME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User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’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 home directory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91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MAIL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User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’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 mailbox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919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PATH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Search path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9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PS1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prompt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Primary prompt string (waiting for input commands)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9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PS2</a:t>
                      </a: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prompt2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Secondary prompt string (after lines end with \)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9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prompt3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Third prompt string (automatic spelling correction)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9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40" marB="4574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history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Number of history commands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Variables and Strings Quotes</a:t>
            </a:r>
          </a:p>
        </p:txBody>
      </p:sp>
      <p:sp>
        <p:nvSpPr>
          <p:cNvPr id="10243" name="Rectangle 91"/>
          <p:cNvSpPr>
            <a:spLocks noGrp="1" noChangeArrowheads="1"/>
          </p:cNvSpPr>
          <p:nvPr>
            <p:ph type="body" idx="1"/>
          </p:nvPr>
        </p:nvSpPr>
        <p:spPr>
          <a:xfrm>
            <a:off x="762000" y="4495800"/>
            <a:ext cx="4572000" cy="1447800"/>
          </a:xfrm>
        </p:spPr>
        <p:txBody>
          <a:bodyPr/>
          <a:lstStyle/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% varname=`/bin/date`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% echo $varname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% echo </a:t>
            </a:r>
            <a:r>
              <a:rPr lang="en-US" altLang="zh-TW" sz="1800" smtClean="0"/>
              <a:t>'</a:t>
            </a:r>
            <a:r>
              <a:rPr lang="en-US" altLang="zh-TW" sz="1800" smtClean="0">
                <a:ea typeface="新細明體" panose="02020500000000000000" pitchFamily="18" charset="-120"/>
              </a:rPr>
              <a:t>Now is $varname</a:t>
            </a:r>
            <a:r>
              <a:rPr lang="en-US" altLang="zh-TW" sz="1800" smtClean="0"/>
              <a:t>'</a:t>
            </a:r>
            <a:endParaRPr lang="en-US" altLang="zh-TW" sz="180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% echo "Now is $varname"</a:t>
            </a:r>
          </a:p>
        </p:txBody>
      </p:sp>
      <p:graphicFrame>
        <p:nvGraphicFramePr>
          <p:cNvPr id="32915" name="Group 147"/>
          <p:cNvGraphicFramePr>
            <a:graphicFrameLocks noGrp="1"/>
          </p:cNvGraphicFramePr>
          <p:nvPr>
            <p:ph idx="4294967295"/>
          </p:nvPr>
        </p:nvGraphicFramePr>
        <p:xfrm>
          <a:off x="1492250" y="1371600"/>
          <a:ext cx="6684963" cy="2811463"/>
        </p:xfrm>
        <a:graphic>
          <a:graphicData uri="http://schemas.openxmlformats.org/drawingml/2006/table">
            <a:tbl>
              <a:tblPr/>
              <a:tblGrid>
                <a:gridCol w="1300163"/>
                <a:gridCol w="5384800"/>
              </a:tblGrid>
              <a:tr h="398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Char.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Purpose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var=value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 var=value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Assign value to variable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1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$var</a:t>
                      </a:r>
                      <a:b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</a:b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${var}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Get shell variable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`cmd`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Substitution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stdout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‘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string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’</a:t>
                      </a:r>
                      <a:endParaRPr kumimoji="1" lang="en-US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Quote character without substitution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8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“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string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”</a:t>
                      </a:r>
                      <a:endParaRPr kumimoji="1" lang="en-US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Quote character with substitution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267" name="Picture 92" descr="c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343400"/>
            <a:ext cx="290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8" name="Picture 93" descr="s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267200"/>
            <a:ext cx="2032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9" name="Rectangle 94"/>
          <p:cNvSpPr>
            <a:spLocks noChangeArrowheads="1"/>
          </p:cNvSpPr>
          <p:nvPr/>
        </p:nvSpPr>
        <p:spPr bwMode="auto">
          <a:xfrm>
            <a:off x="4800600" y="4495800"/>
            <a:ext cx="4191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lvl="1" eaLnBrk="1" hangingPunct="1"/>
            <a:r>
              <a:rPr lang="en-US" altLang="zh-TW" sz="1800">
                <a:ea typeface="新細明體" panose="02020500000000000000" pitchFamily="18" charset="-120"/>
              </a:rPr>
              <a:t>% set varname2=`/bin/date`</a:t>
            </a:r>
          </a:p>
          <a:p>
            <a:pPr lvl="1" eaLnBrk="1" hangingPunct="1"/>
            <a:r>
              <a:rPr lang="en-US" altLang="zh-TW" sz="1800">
                <a:ea typeface="新細明體" panose="02020500000000000000" pitchFamily="18" charset="-120"/>
              </a:rPr>
              <a:t>% echo $varname2</a:t>
            </a:r>
          </a:p>
          <a:p>
            <a:pPr lvl="1" eaLnBrk="1" hangingPunct="1"/>
            <a:r>
              <a:rPr lang="en-US" altLang="zh-TW" sz="1800">
                <a:ea typeface="新細明體" panose="02020500000000000000" pitchFamily="18" charset="-120"/>
              </a:rPr>
              <a:t>% echo </a:t>
            </a:r>
            <a:r>
              <a:rPr lang="en-US" altLang="zh-TW" sz="1800"/>
              <a:t>'</a:t>
            </a:r>
            <a:r>
              <a:rPr lang="en-US" altLang="zh-TW" sz="1800">
                <a:ea typeface="新細明體" panose="02020500000000000000" pitchFamily="18" charset="-120"/>
              </a:rPr>
              <a:t>Now is $varname2</a:t>
            </a:r>
            <a:r>
              <a:rPr lang="en-US" altLang="zh-TW" sz="1800"/>
              <a:t>'</a:t>
            </a:r>
            <a:endParaRPr lang="en-US" altLang="zh-TW" sz="180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1800">
                <a:ea typeface="新細明體" panose="02020500000000000000" pitchFamily="18" charset="-120"/>
              </a:rPr>
              <a:t>% echo "Now is $varname2"</a:t>
            </a:r>
          </a:p>
        </p:txBody>
      </p:sp>
      <p:sp>
        <p:nvSpPr>
          <p:cNvPr id="10270" name="Rectangle 137"/>
          <p:cNvSpPr>
            <a:spLocks noChangeArrowheads="1"/>
          </p:cNvSpPr>
          <p:nvPr/>
        </p:nvSpPr>
        <p:spPr bwMode="auto">
          <a:xfrm>
            <a:off x="3124200" y="5975350"/>
            <a:ext cx="35052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400" b="1">
                <a:latin typeface="Arial" panose="020B0604020202020204" pitchFamily="34" charset="0"/>
                <a:ea typeface="新細明體" panose="02020500000000000000" pitchFamily="18" charset="-120"/>
              </a:rPr>
              <a:t>Thu Sep 21 00:29:51 CST 2017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1400" b="1">
                <a:latin typeface="Arial" panose="020B0604020202020204" pitchFamily="34" charset="0"/>
                <a:ea typeface="新細明體" panose="02020500000000000000" pitchFamily="18" charset="-120"/>
              </a:rPr>
              <a:t>Now is $varname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1400" b="1">
                <a:latin typeface="Arial" panose="020B0604020202020204" pitchFamily="34" charset="0"/>
                <a:ea typeface="新細明體" panose="02020500000000000000" pitchFamily="18" charset="-120"/>
              </a:rPr>
              <a:t>Now is Thu Sep 21 00:29:51 CST 2017</a:t>
            </a:r>
          </a:p>
        </p:txBody>
      </p:sp>
      <p:pic>
        <p:nvPicPr>
          <p:cNvPr id="10271" name="Picture 145" descr="c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051050"/>
            <a:ext cx="290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2" name="Picture 146" descr="s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822450"/>
            <a:ext cx="2032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Global Variables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Assignment </a:t>
            </a: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Example: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$ export PAGER=/usr/bin/less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% setenv PAGER /usr/bin/less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$ current_month=`date +%m`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% set current_month =`date +%m`</a:t>
            </a:r>
          </a:p>
          <a:p>
            <a:pPr lvl="2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Use “env” command to display global variables</a:t>
            </a:r>
          </a:p>
        </p:txBody>
      </p:sp>
      <p:graphicFrame>
        <p:nvGraphicFramePr>
          <p:cNvPr id="57380" name="Group 36"/>
          <p:cNvGraphicFramePr>
            <a:graphicFrameLocks noGrp="1"/>
          </p:cNvGraphicFramePr>
          <p:nvPr>
            <p:ph sz="half" idx="4294967295"/>
          </p:nvPr>
        </p:nvGraphicFramePr>
        <p:xfrm>
          <a:off x="1408113" y="1981200"/>
          <a:ext cx="7278687" cy="1295400"/>
        </p:xfrm>
        <a:graphic>
          <a:graphicData uri="http://schemas.openxmlformats.org/drawingml/2006/table">
            <a:tbl>
              <a:tblPr/>
              <a:tblGrid>
                <a:gridCol w="2560637"/>
                <a:gridCol w="2236788"/>
                <a:gridCol w="2481262"/>
              </a:tblGrid>
              <a:tr h="3657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Bourne Shell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 Shell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4727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Local variable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my=test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 my=test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69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Global variable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export my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setenv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my test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1286" name="Picture 28" descr="cs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114800"/>
            <a:ext cx="3635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7" name="Picture 29" descr="s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835400"/>
            <a:ext cx="2032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8" name="Picture 30" descr="cs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800600"/>
            <a:ext cx="363538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9" name="Picture 31" descr="s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495800"/>
            <a:ext cx="2032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Shell Special Characters (1)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7543800" cy="4267200"/>
          </a:xfrm>
        </p:spPr>
        <p:txBody>
          <a:bodyPr/>
          <a:lstStyle/>
          <a:p>
            <a:pPr marL="0" indent="0" eaLnBrk="1" hangingPunct="1"/>
            <a:r>
              <a:rPr lang="en-US" altLang="zh-TW" sz="2000" smtClean="0">
                <a:ea typeface="新細明體" panose="02020500000000000000" pitchFamily="18" charset="-120"/>
              </a:rPr>
              <a:t>Reduce typing as much as possible</a:t>
            </a:r>
          </a:p>
        </p:txBody>
      </p:sp>
      <p:graphicFrame>
        <p:nvGraphicFramePr>
          <p:cNvPr id="14426" name="Group 90"/>
          <p:cNvGraphicFramePr>
            <a:graphicFrameLocks noGrp="1"/>
          </p:cNvGraphicFramePr>
          <p:nvPr>
            <p:ph sz="quarter" idx="2"/>
          </p:nvPr>
        </p:nvGraphicFramePr>
        <p:xfrm>
          <a:off x="2667000" y="1919288"/>
          <a:ext cx="5715000" cy="2043112"/>
        </p:xfrm>
        <a:graphic>
          <a:graphicData uri="http://schemas.openxmlformats.org/drawingml/2006/table">
            <a:tbl>
              <a:tblPr/>
              <a:tblGrid>
                <a:gridCol w="1055688"/>
                <a:gridCol w="4659312"/>
              </a:tblGrid>
              <a:tr h="335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Characters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 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5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*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Match any string of characters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?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Match any single alphanumeric character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[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 pitchFamily="34" charset="0"/>
                          <a:ea typeface="新細明體" pitchFamily="18" charset="-120"/>
                        </a:rPr>
                        <a:t>…</a:t>
                      </a: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]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Match any single character within []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[!...]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Match any single character not in []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~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Home directory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39" name="Rectangle 37"/>
          <p:cNvSpPr>
            <a:spLocks noChangeArrowheads="1"/>
          </p:cNvSpPr>
          <p:nvPr/>
        </p:nvSpPr>
        <p:spPr bwMode="auto">
          <a:xfrm>
            <a:off x="914400" y="3810000"/>
            <a:ext cx="4267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 eaLnBrk="1" hangingPunct="1"/>
            <a:r>
              <a:rPr lang="en-US" altLang="zh-TW" sz="2000">
                <a:ea typeface="新細明體" panose="02020500000000000000" pitchFamily="18" charset="-120"/>
              </a:rPr>
              <a:t>Example</a:t>
            </a:r>
          </a:p>
          <a:p>
            <a:pPr lvl="1" eaLnBrk="1" hangingPunct="1"/>
            <a:r>
              <a:rPr lang="en-US" altLang="zh-TW" sz="1800">
                <a:ea typeface="新細明體" panose="02020500000000000000" pitchFamily="18" charset="-120"/>
              </a:rPr>
              <a:t>If following files: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>
                <a:ea typeface="新細明體" panose="02020500000000000000" pitchFamily="18" charset="-120"/>
              </a:rPr>
              <a:t>test1 test2 test3 test4 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>
                <a:ea typeface="新細明體" panose="02020500000000000000" pitchFamily="18" charset="-120"/>
              </a:rPr>
              <a:t>test-5 testmess</a:t>
            </a:r>
          </a:p>
          <a:p>
            <a:pPr lvl="1" eaLnBrk="1" hangingPunct="1">
              <a:buFontTx/>
              <a:buNone/>
            </a:pPr>
            <a:r>
              <a:rPr lang="en-US" altLang="zh-TW" sz="1800">
                <a:ea typeface="新細明體" panose="02020500000000000000" pitchFamily="18" charset="-120"/>
              </a:rPr>
              <a:t>	are in current directory.</a:t>
            </a:r>
          </a:p>
        </p:txBody>
      </p:sp>
      <p:graphicFrame>
        <p:nvGraphicFramePr>
          <p:cNvPr id="14423" name="Group 87"/>
          <p:cNvGraphicFramePr>
            <a:graphicFrameLocks noGrp="1"/>
          </p:cNvGraphicFramePr>
          <p:nvPr>
            <p:ph sz="quarter" idx="3"/>
          </p:nvPr>
        </p:nvGraphicFramePr>
        <p:xfrm>
          <a:off x="4165600" y="4495800"/>
          <a:ext cx="4740275" cy="2011363"/>
        </p:xfrm>
        <a:graphic>
          <a:graphicData uri="http://schemas.openxmlformats.org/drawingml/2006/table">
            <a:tbl>
              <a:tblPr/>
              <a:tblGrid>
                <a:gridCol w="1536915"/>
                <a:gridCol w="3203360"/>
              </a:tblGrid>
              <a:tr h="335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Command</a:t>
                      </a:r>
                    </a:p>
                  </a:txBody>
                  <a:tcPr marL="91434" marR="91434" marT="45698" marB="456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Result</a:t>
                      </a:r>
                    </a:p>
                  </a:txBody>
                  <a:tcPr marL="91434" marR="91434" marT="45698" marB="45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5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ls test*</a:t>
                      </a:r>
                    </a:p>
                  </a:txBody>
                  <a:tcPr marL="91434" marR="91434" marT="45698" marB="456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test1 test2 test3 test4 test-5 testmess</a:t>
                      </a:r>
                    </a:p>
                  </a:txBody>
                  <a:tcPr marL="91434" marR="91434" marT="45698" marB="45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ls test?</a:t>
                      </a:r>
                    </a:p>
                  </a:txBody>
                  <a:tcPr marL="91434" marR="91434" marT="45698" marB="456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test1 test2 test3 test4</a:t>
                      </a:r>
                    </a:p>
                  </a:txBody>
                  <a:tcPr marL="91434" marR="91434" marT="45698" marB="45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ls test[123]</a:t>
                      </a:r>
                    </a:p>
                  </a:txBody>
                  <a:tcPr marL="91434" marR="91434" marT="45698" marB="456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test1 test2 test3</a:t>
                      </a:r>
                    </a:p>
                  </a:txBody>
                  <a:tcPr marL="91434" marR="91434" marT="45698" marB="45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ls</a:t>
                      </a: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 test[!345]*</a:t>
                      </a:r>
                    </a:p>
                  </a:txBody>
                  <a:tcPr marL="91434" marR="91434" marT="45698" marB="456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test1 test2 test-5 </a:t>
                      </a:r>
                      <a:r>
                        <a:rPr kumimoji="1" lang="en-US" altLang="zh-TW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testmess</a:t>
                      </a:r>
                      <a:endParaRPr kumimoji="1" lang="en-US" altLang="zh-TW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L="91434" marR="91434" marT="45698" marB="45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ls ~</a:t>
                      </a:r>
                    </a:p>
                  </a:txBody>
                  <a:tcPr marL="91434" marR="91434" marT="45698" marB="4569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List files under your home</a:t>
                      </a:r>
                    </a:p>
                  </a:txBody>
                  <a:tcPr marL="91434" marR="91434" marT="45698" marB="4569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3363" name="Picture 67" descr="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768600"/>
            <a:ext cx="2032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Shell Special Characters (2)</a:t>
            </a:r>
          </a:p>
        </p:txBody>
      </p:sp>
      <p:graphicFrame>
        <p:nvGraphicFramePr>
          <p:cNvPr id="17587" name="Group 179"/>
          <p:cNvGraphicFramePr>
            <a:graphicFrameLocks noGrp="1"/>
          </p:cNvGraphicFramePr>
          <p:nvPr>
            <p:ph idx="1"/>
          </p:nvPr>
        </p:nvGraphicFramePr>
        <p:xfrm>
          <a:off x="838200" y="1752600"/>
          <a:ext cx="8072438" cy="3473450"/>
        </p:xfrm>
        <a:graphic>
          <a:graphicData uri="http://schemas.openxmlformats.org/drawingml/2006/table">
            <a:tbl>
              <a:tblPr/>
              <a:tblGrid>
                <a:gridCol w="1066800"/>
                <a:gridCol w="4267200"/>
                <a:gridCol w="2738438"/>
              </a:tblGrid>
              <a:tr h="3352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Char.</a:t>
                      </a:r>
                    </a:p>
                  </a:txBody>
                  <a:tcPr marT="45690" marB="456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Purpose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Example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3352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#</a:t>
                      </a:r>
                    </a:p>
                  </a:txBody>
                  <a:tcPr marT="45690" marB="456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Start a shell comment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# this is a comment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;</a:t>
                      </a:r>
                    </a:p>
                  </a:txBody>
                  <a:tcPr marT="45690" marB="456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Command separator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ls test*; ls test?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&amp;&amp;</a:t>
                      </a:r>
                    </a:p>
                  </a:txBody>
                  <a:tcPr marT="45690" marB="456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executes the first command, and then executes the second if first command success (exit code=0)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cd foo/bar &amp;&amp; make install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||</a:t>
                      </a:r>
                    </a:p>
                  </a:txBody>
                  <a:tcPr marT="45690" marB="456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executes the first command, and then executes the second if first command fail (exit code≠0)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cp x y || touch y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\</a:t>
                      </a:r>
                    </a:p>
                  </a:txBody>
                  <a:tcPr marT="45690" marB="456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Both"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Escape character</a:t>
                      </a:r>
                    </a:p>
                    <a:p>
                      <a:pPr marL="457200" marR="0" lvl="0" indent="-4572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Both"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Command continuation indicator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touch test\*; ls test\*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ls \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&gt;  test*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48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&amp;</a:t>
                      </a:r>
                    </a:p>
                  </a:txBody>
                  <a:tcPr marT="45690" marB="4569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Background execution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% make buildworld &amp;</a:t>
                      </a:r>
                    </a:p>
                  </a:txBody>
                  <a:tcPr marT="45690" marB="456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Built-in Shell Commands (1)</a:t>
            </a:r>
          </a:p>
        </p:txBody>
      </p:sp>
      <p:graphicFrame>
        <p:nvGraphicFramePr>
          <p:cNvPr id="47151" name="Group 47"/>
          <p:cNvGraphicFramePr>
            <a:graphicFrameLocks noGrp="1"/>
          </p:cNvGraphicFramePr>
          <p:nvPr>
            <p:ph idx="1"/>
          </p:nvPr>
        </p:nvGraphicFramePr>
        <p:xfrm>
          <a:off x="1066800" y="1371600"/>
          <a:ext cx="7315200" cy="4873625"/>
        </p:xfrm>
        <a:graphic>
          <a:graphicData uri="http://schemas.openxmlformats.org/drawingml/2006/table">
            <a:tbl>
              <a:tblPr/>
              <a:tblGrid>
                <a:gridCol w="1370330"/>
                <a:gridCol w="1817688"/>
                <a:gridCol w="4127182"/>
              </a:tblGrid>
              <a:tr h="365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sh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csh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description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4252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set/unset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set/unset</a:t>
                      </a: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Set/Unset shell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Verdana"/>
                          <a:ea typeface="新細明體" pitchFamily="18" charset="-120"/>
                        </a:rPr>
                        <a:t>’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 parameters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2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set/unset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Set/Unset a local variable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export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setenv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unsetenv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Set/Unset a global variable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set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@, set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Display or set shell variables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login, logout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Logout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exit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exit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exit shell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cd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cd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change directory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dirs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print directory stack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zh-TW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popd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,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pushd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Pop/push directory stack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echo</a:t>
                      </a: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echo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write arguments on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stdout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alias/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unalias</a:t>
                      </a:r>
                      <a:endParaRPr kumimoji="1" lang="zh-TW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2" marB="457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alias/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unalias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command aliases</a:t>
                      </a:r>
                    </a:p>
                  </a:txBody>
                  <a:tcPr marT="45702" marB="457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fg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,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bg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fg</a:t>
                      </a: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, </a:t>
                      </a:r>
                      <a:r>
                        <a:rPr kumimoji="1" lang="en-US" altLang="zh-TW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bg</a:t>
                      </a:r>
                      <a:endParaRPr kumimoji="1" lang="en-US" altLang="zh-TW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ea typeface="新細明體" pitchFamily="18" charset="-12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ea typeface="新細明體" pitchFamily="18" charset="-120"/>
                        </a:rPr>
                        <a:t>Bring a process to foreground/background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6270</TotalTime>
  <Words>1374</Words>
  <Application>Microsoft Office PowerPoint</Application>
  <PresentationFormat>如螢幕大小 (4:3)</PresentationFormat>
  <Paragraphs>459</Paragraphs>
  <Slides>22</Slides>
  <Notes>3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35" baseType="lpstr">
      <vt:lpstr>Futura Md BT</vt:lpstr>
      <vt:lpstr>細明體</vt:lpstr>
      <vt:lpstr>華康標楷體(P)</vt:lpstr>
      <vt:lpstr>華康儷中黑(P)</vt:lpstr>
      <vt:lpstr>華康儷粗黑(P)</vt:lpstr>
      <vt:lpstr>新細明體</vt:lpstr>
      <vt:lpstr>Arial</vt:lpstr>
      <vt:lpstr>Tahoma</vt:lpstr>
      <vt:lpstr>Times</vt:lpstr>
      <vt:lpstr>Times New Roman</vt:lpstr>
      <vt:lpstr>Verdana</vt:lpstr>
      <vt:lpstr>Wingdings</vt:lpstr>
      <vt:lpstr>Computer Center</vt:lpstr>
      <vt:lpstr>Shells</vt:lpstr>
      <vt:lpstr>The UNIX Shells</vt:lpstr>
      <vt:lpstr>Shell Startup Files</vt:lpstr>
      <vt:lpstr>Shell Environment Variables</vt:lpstr>
      <vt:lpstr>Variables and Strings Quotes</vt:lpstr>
      <vt:lpstr>Global Variables</vt:lpstr>
      <vt:lpstr>Shell Special Characters (1)</vt:lpstr>
      <vt:lpstr>Shell Special Characters (2)</vt:lpstr>
      <vt:lpstr>Built-in Shell Commands (1)</vt:lpstr>
      <vt:lpstr>Built-in Shell Commands (2)</vt:lpstr>
      <vt:lpstr>Built-in Shell Commands (3)</vt:lpstr>
      <vt:lpstr>Input/Output Redirection</vt:lpstr>
      <vt:lpstr>File and Directory Related Commands</vt:lpstr>
      <vt:lpstr>Select and File Processing Related Commands (1)</vt:lpstr>
      <vt:lpstr>Select and File Processing Related Commands (2)</vt:lpstr>
      <vt:lpstr>Select and File Processing Related Commands (3)</vt:lpstr>
      <vt:lpstr>Select and File Processing Related Commands (4)</vt:lpstr>
      <vt:lpstr>xargs Command</vt:lpstr>
      <vt:lpstr>The Unix Way</vt:lpstr>
      <vt:lpstr>Appendix</vt:lpstr>
      <vt:lpstr>Command History in (t)csh</vt:lpstr>
      <vt:lpstr>Command History in (t)csh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Shells</dc:title>
  <dc:creator>Tse-Han Wang</dc:creator>
  <cp:lastModifiedBy>Tse-Han Wang</cp:lastModifiedBy>
  <cp:revision>1386</cp:revision>
  <cp:lastPrinted>1601-01-01T00:00:00Z</cp:lastPrinted>
  <dcterms:created xsi:type="dcterms:W3CDTF">1601-01-01T00:00:00Z</dcterms:created>
  <dcterms:modified xsi:type="dcterms:W3CDTF">2018-09-19T07:55:00Z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