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41"/>
  </p:notesMasterIdLst>
  <p:sldIdLst>
    <p:sldId id="332" r:id="rId2"/>
    <p:sldId id="257" r:id="rId3"/>
    <p:sldId id="333" r:id="rId4"/>
    <p:sldId id="258" r:id="rId5"/>
    <p:sldId id="259" r:id="rId6"/>
    <p:sldId id="313" r:id="rId7"/>
    <p:sldId id="413" r:id="rId8"/>
    <p:sldId id="356" r:id="rId9"/>
    <p:sldId id="268" r:id="rId10"/>
    <p:sldId id="261" r:id="rId11"/>
    <p:sldId id="360" r:id="rId12"/>
    <p:sldId id="386" r:id="rId13"/>
    <p:sldId id="362" r:id="rId14"/>
    <p:sldId id="387" r:id="rId15"/>
    <p:sldId id="363" r:id="rId16"/>
    <p:sldId id="364" r:id="rId17"/>
    <p:sldId id="365" r:id="rId18"/>
    <p:sldId id="389" r:id="rId19"/>
    <p:sldId id="392" r:id="rId20"/>
    <p:sldId id="390" r:id="rId21"/>
    <p:sldId id="412" r:id="rId22"/>
    <p:sldId id="393" r:id="rId23"/>
    <p:sldId id="394" r:id="rId24"/>
    <p:sldId id="395" r:id="rId25"/>
    <p:sldId id="396" r:id="rId26"/>
    <p:sldId id="397" r:id="rId27"/>
    <p:sldId id="398" r:id="rId28"/>
    <p:sldId id="399" r:id="rId29"/>
    <p:sldId id="403" r:id="rId30"/>
    <p:sldId id="401" r:id="rId31"/>
    <p:sldId id="402" r:id="rId32"/>
    <p:sldId id="358" r:id="rId33"/>
    <p:sldId id="411" r:id="rId34"/>
    <p:sldId id="410" r:id="rId35"/>
    <p:sldId id="404" r:id="rId36"/>
    <p:sldId id="406" r:id="rId37"/>
    <p:sldId id="407" r:id="rId38"/>
    <p:sldId id="408" r:id="rId39"/>
    <p:sldId id="409" r:id="rId40"/>
  </p:sldIdLst>
  <p:sldSz cx="9144000" cy="6858000" type="screen4x3"/>
  <p:notesSz cx="6858000" cy="9144000"/>
  <p:defaultTextStyle>
    <a:defPPr>
      <a:defRPr lang="zh-TW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0000"/>
    <a:srgbClr val="6600CC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0157" autoAdjust="0"/>
  </p:normalViewPr>
  <p:slideViewPr>
    <p:cSldViewPr>
      <p:cViewPr varScale="1">
        <p:scale>
          <a:sx n="59" d="100"/>
          <a:sy n="59" d="100"/>
        </p:scale>
        <p:origin x="840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0" Type="http://schemas.openxmlformats.org/officeDocument/2006/relationships/slide" Target="slides/slide19.xml"/><Relationship Id="rId41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1" sz="1200"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1" sz="1200"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50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 smtClean="0"/>
              <a:t>按一下以編輯母片</a:t>
            </a:r>
          </a:p>
          <a:p>
            <a:pPr lvl="1"/>
            <a:r>
              <a:rPr lang="zh-TW" altLang="en-US" noProof="0" smtClean="0"/>
              <a:t>第二層</a:t>
            </a:r>
          </a:p>
          <a:p>
            <a:pPr lvl="2"/>
            <a:r>
              <a:rPr lang="zh-TW" altLang="en-US" noProof="0" smtClean="0"/>
              <a:t>第三層</a:t>
            </a:r>
          </a:p>
          <a:p>
            <a:pPr lvl="3"/>
            <a:r>
              <a:rPr lang="zh-TW" altLang="en-US" noProof="0" smtClean="0"/>
              <a:t>第四層</a:t>
            </a:r>
          </a:p>
          <a:p>
            <a:pPr lvl="4"/>
            <a:r>
              <a:rPr lang="zh-TW" altLang="en-US" noProof="0" smtClean="0"/>
              <a:t>第五層</a:t>
            </a:r>
          </a:p>
        </p:txBody>
      </p:sp>
      <p:sp>
        <p:nvSpPr>
          <p:cNvPr id="450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1" sz="1200"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50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1" sz="1200"/>
            </a:lvl1pPr>
          </a:lstStyle>
          <a:p>
            <a:pPr>
              <a:defRPr/>
            </a:pPr>
            <a:fld id="{5ECD7467-43E5-4EA4-B6FA-DA215B08E8B0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78251692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171" name="備忘稿版面配置區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TW" altLang="en-US" smtClean="0">
              <a:latin typeface="Arial" panose="020B0604020202020204" pitchFamily="34" charset="0"/>
            </a:endParaRPr>
          </a:p>
        </p:txBody>
      </p:sp>
      <p:sp>
        <p:nvSpPr>
          <p:cNvPr id="7172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DE09B75A-9FA9-4E7A-B75B-E921E5A3C753}" type="slidenum">
              <a:rPr lang="en-US" altLang="zh-TW" smtClean="0"/>
              <a:pPr/>
              <a:t>3</a:t>
            </a:fld>
            <a:endParaRPr lang="en-US" altLang="zh-TW" smtClean="0"/>
          </a:p>
        </p:txBody>
      </p:sp>
    </p:spTree>
    <p:extLst>
      <p:ext uri="{BB962C8B-B14F-4D97-AF65-F5344CB8AC3E}">
        <p14:creationId xmlns:p14="http://schemas.microsoft.com/office/powerpoint/2010/main" val="4532355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90061900-9927-4293-A1FB-19BE382E0400}" type="slidenum">
              <a:rPr lang="en-US" altLang="zh-TW" smtClean="0"/>
              <a:pPr/>
              <a:t>5</a:t>
            </a:fld>
            <a:endParaRPr lang="en-US" altLang="zh-TW" smtClean="0"/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zh-TW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18529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339" name="備忘稿版面配置區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TW" altLang="en-US" smtClean="0">
              <a:latin typeface="Arial" panose="020B0604020202020204" pitchFamily="34" charset="0"/>
            </a:endParaRPr>
          </a:p>
        </p:txBody>
      </p:sp>
      <p:sp>
        <p:nvSpPr>
          <p:cNvPr id="14340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80FCE788-789D-4D27-9C47-D6030F1F9A21}" type="slidenum">
              <a:rPr lang="en-US" altLang="zh-TW" smtClean="0"/>
              <a:pPr/>
              <a:t>8</a:t>
            </a:fld>
            <a:endParaRPr lang="en-US" altLang="zh-TW" smtClean="0"/>
          </a:p>
        </p:txBody>
      </p:sp>
    </p:spTree>
    <p:extLst>
      <p:ext uri="{BB962C8B-B14F-4D97-AF65-F5344CB8AC3E}">
        <p14:creationId xmlns:p14="http://schemas.microsoft.com/office/powerpoint/2010/main" val="368166472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599DC501-7926-4589-984E-58B9C243ECE2}" type="slidenum">
              <a:rPr lang="en-US" altLang="zh-TW" smtClean="0"/>
              <a:pPr/>
              <a:t>9</a:t>
            </a:fld>
            <a:endParaRPr lang="en-US" altLang="zh-TW" smtClean="0"/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zh-TW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566556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5603" name="備忘稿版面配置區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TW" altLang="en-US" smtClean="0">
              <a:latin typeface="Arial" panose="020B0604020202020204" pitchFamily="34" charset="0"/>
            </a:endParaRPr>
          </a:p>
        </p:txBody>
      </p:sp>
      <p:sp>
        <p:nvSpPr>
          <p:cNvPr id="25604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8B49F655-BB6F-47D9-A657-4B556601EC00}" type="slidenum">
              <a:rPr lang="en-US" altLang="zh-TW" smtClean="0"/>
              <a:pPr/>
              <a:t>17</a:t>
            </a:fld>
            <a:endParaRPr lang="en-US" altLang="zh-TW" smtClean="0"/>
          </a:p>
        </p:txBody>
      </p:sp>
    </p:spTree>
    <p:extLst>
      <p:ext uri="{BB962C8B-B14F-4D97-AF65-F5344CB8AC3E}">
        <p14:creationId xmlns:p14="http://schemas.microsoft.com/office/powerpoint/2010/main" val="138987017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7651" name="備忘稿版面配置區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TW" altLang="en-US" smtClean="0">
              <a:latin typeface="Arial" panose="020B0604020202020204" pitchFamily="34" charset="0"/>
            </a:endParaRPr>
          </a:p>
        </p:txBody>
      </p:sp>
      <p:sp>
        <p:nvSpPr>
          <p:cNvPr id="27652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CB6D08D0-E620-48C0-90CC-832CC42D84B6}" type="slidenum">
              <a:rPr lang="en-US" altLang="zh-TW" smtClean="0"/>
              <a:pPr/>
              <a:t>18</a:t>
            </a:fld>
            <a:endParaRPr lang="en-US" altLang="zh-TW" smtClean="0"/>
          </a:p>
        </p:txBody>
      </p:sp>
    </p:spTree>
    <p:extLst>
      <p:ext uri="{BB962C8B-B14F-4D97-AF65-F5344CB8AC3E}">
        <p14:creationId xmlns:p14="http://schemas.microsoft.com/office/powerpoint/2010/main" val="405460243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9699" name="備忘稿版面配置區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TW" altLang="en-US" smtClean="0">
              <a:latin typeface="Arial" panose="020B0604020202020204" pitchFamily="34" charset="0"/>
            </a:endParaRPr>
          </a:p>
        </p:txBody>
      </p:sp>
      <p:sp>
        <p:nvSpPr>
          <p:cNvPr id="29700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374F824B-267D-4C76-B101-47956AF9045C}" type="slidenum">
              <a:rPr lang="en-US" altLang="zh-TW" smtClean="0"/>
              <a:pPr/>
              <a:t>19</a:t>
            </a:fld>
            <a:endParaRPr lang="en-US" altLang="zh-TW" smtClean="0"/>
          </a:p>
        </p:txBody>
      </p:sp>
    </p:spTree>
    <p:extLst>
      <p:ext uri="{BB962C8B-B14F-4D97-AF65-F5344CB8AC3E}">
        <p14:creationId xmlns:p14="http://schemas.microsoft.com/office/powerpoint/2010/main" val="133287708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1747" name="備忘稿版面配置區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TW" altLang="en-US" smtClean="0">
              <a:latin typeface="Arial" panose="020B0604020202020204" pitchFamily="34" charset="0"/>
            </a:endParaRPr>
          </a:p>
        </p:txBody>
      </p:sp>
      <p:sp>
        <p:nvSpPr>
          <p:cNvPr id="31748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6FF338A5-0694-4DB1-B922-5D26A5CD4BCB}" type="slidenum">
              <a:rPr lang="en-US" altLang="zh-TW" smtClean="0"/>
              <a:pPr/>
              <a:t>20</a:t>
            </a:fld>
            <a:endParaRPr lang="en-US" altLang="zh-TW" smtClean="0"/>
          </a:p>
        </p:txBody>
      </p:sp>
    </p:spTree>
    <p:extLst>
      <p:ext uri="{BB962C8B-B14F-4D97-AF65-F5344CB8AC3E}">
        <p14:creationId xmlns:p14="http://schemas.microsoft.com/office/powerpoint/2010/main" val="283763648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8131" name="備忘稿版面配置區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TW" altLang="en-US" smtClean="0">
              <a:latin typeface="Arial" panose="020B0604020202020204" pitchFamily="34" charset="0"/>
            </a:endParaRPr>
          </a:p>
        </p:txBody>
      </p:sp>
      <p:sp>
        <p:nvSpPr>
          <p:cNvPr id="48132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C66B27A6-CB6D-48A9-9878-EF8FC66A648B}" type="slidenum">
              <a:rPr lang="en-US" altLang="zh-TW" smtClean="0"/>
              <a:pPr/>
              <a:t>35</a:t>
            </a:fld>
            <a:endParaRPr lang="en-US" altLang="zh-TW" smtClean="0"/>
          </a:p>
        </p:txBody>
      </p:sp>
    </p:spTree>
    <p:extLst>
      <p:ext uri="{BB962C8B-B14F-4D97-AF65-F5344CB8AC3E}">
        <p14:creationId xmlns:p14="http://schemas.microsoft.com/office/powerpoint/2010/main" val="25888595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1219200" cy="6858000"/>
          </a:xfrm>
          <a:prstGeom prst="rect">
            <a:avLst/>
          </a:prstGeom>
          <a:gradFill rotWithShape="0">
            <a:gsLst>
              <a:gs pos="0">
                <a:srgbClr val="0282E2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endParaRPr lang="zh-TW" altLang="en-US" smtClean="0"/>
          </a:p>
        </p:txBody>
      </p:sp>
      <p:sp>
        <p:nvSpPr>
          <p:cNvPr id="5" name="Line 3"/>
          <p:cNvSpPr>
            <a:spLocks noChangeShapeType="1"/>
          </p:cNvSpPr>
          <p:nvPr/>
        </p:nvSpPr>
        <p:spPr bwMode="auto">
          <a:xfrm>
            <a:off x="914400" y="3276600"/>
            <a:ext cx="7543800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914400" y="609600"/>
            <a:ext cx="1219200" cy="4343400"/>
          </a:xfrm>
          <a:prstGeom prst="rect">
            <a:avLst/>
          </a:prstGeom>
          <a:gradFill rotWithShape="0">
            <a:gsLst>
              <a:gs pos="0">
                <a:srgbClr val="0282E2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endParaRPr lang="zh-TW" altLang="en-US" smtClean="0"/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609600" y="2514600"/>
            <a:ext cx="1219200" cy="4343400"/>
          </a:xfrm>
          <a:prstGeom prst="rect">
            <a:avLst/>
          </a:prstGeom>
          <a:gradFill rotWithShape="0">
            <a:gsLst>
              <a:gs pos="0">
                <a:srgbClr val="0282E2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endParaRPr lang="zh-TW" altLang="en-US" smtClean="0"/>
          </a:p>
        </p:txBody>
      </p:sp>
      <p:sp>
        <p:nvSpPr>
          <p:cNvPr id="74758" name="Rectangle 6"/>
          <p:cNvSpPr>
            <a:spLocks noGrp="1" noChangeArrowheads="1"/>
          </p:cNvSpPr>
          <p:nvPr>
            <p:ph type="ctrTitle" sz="quarter"/>
          </p:nvPr>
        </p:nvSpPr>
        <p:spPr>
          <a:xfrm>
            <a:off x="2124075" y="2205038"/>
            <a:ext cx="6553200" cy="966787"/>
          </a:xfrm>
        </p:spPr>
        <p:txBody>
          <a:bodyPr lIns="91440" tIns="45720" rIns="91440" bIns="45720" anchor="ctr"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74759" name="Rectangle 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2128838" y="3400425"/>
            <a:ext cx="6400800" cy="2095500"/>
          </a:xfrm>
        </p:spPr>
        <p:txBody>
          <a:bodyPr lIns="91440" tIns="45720" rIns="91440" bIns="45720"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zh-TW" altLang="en-US"/>
              <a:t>按一下以編輯母片副標題樣式</a:t>
            </a:r>
          </a:p>
        </p:txBody>
      </p:sp>
    </p:spTree>
    <p:extLst>
      <p:ext uri="{BB962C8B-B14F-4D97-AF65-F5344CB8AC3E}">
        <p14:creationId xmlns:p14="http://schemas.microsoft.com/office/powerpoint/2010/main" val="30725894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563324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819900" y="260350"/>
            <a:ext cx="1943100" cy="5835650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990600" y="260350"/>
            <a:ext cx="5676900" cy="5835650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652191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84916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35201397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990600" y="1447800"/>
            <a:ext cx="38100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953000" y="1447800"/>
            <a:ext cx="38100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239204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622474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681055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521557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42912856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 smtClean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20459065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90600" y="26035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90600" y="1447800"/>
            <a:ext cx="7772400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609600" cy="6858000"/>
          </a:xfrm>
          <a:prstGeom prst="rect">
            <a:avLst/>
          </a:prstGeom>
          <a:gradFill rotWithShape="0">
            <a:gsLst>
              <a:gs pos="0">
                <a:srgbClr val="0282E2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endParaRPr lang="zh-TW" altLang="en-US" smtClean="0"/>
          </a:p>
        </p:txBody>
      </p:sp>
      <p:sp>
        <p:nvSpPr>
          <p:cNvPr id="1029" name="Text Box 5"/>
          <p:cNvSpPr txBox="1">
            <a:spLocks noChangeArrowheads="1"/>
          </p:cNvSpPr>
          <p:nvPr/>
        </p:nvSpPr>
        <p:spPr bwMode="auto">
          <a:xfrm>
            <a:off x="134938" y="90488"/>
            <a:ext cx="365125" cy="4668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eaLnBrk="1" hangingPunct="1">
              <a:defRPr/>
            </a:pPr>
            <a:r>
              <a:rPr kumimoji="1" lang="en-US" altLang="zh-TW" sz="2400" i="1" smtClean="0">
                <a:solidFill>
                  <a:schemeClr val="bg1"/>
                </a:solidFill>
                <a:latin typeface="Futura Md BT" pitchFamily="34" charset="0"/>
              </a:rPr>
              <a:t>Computer Center, CS, NCTU</a:t>
            </a:r>
          </a:p>
        </p:txBody>
      </p:sp>
      <p:sp>
        <p:nvSpPr>
          <p:cNvPr id="1030" name="Oval 6"/>
          <p:cNvSpPr>
            <a:spLocks noChangeArrowheads="1"/>
          </p:cNvSpPr>
          <p:nvPr/>
        </p:nvSpPr>
        <p:spPr bwMode="auto">
          <a:xfrm>
            <a:off x="125413" y="6400800"/>
            <a:ext cx="304800" cy="304800"/>
          </a:xfrm>
          <a:prstGeom prst="ellipse">
            <a:avLst/>
          </a:prstGeom>
          <a:solidFill>
            <a:srgbClr val="99CCFF"/>
          </a:solidFill>
          <a:ln>
            <a:noFill/>
          </a:ln>
          <a:extLst>
            <a:ext uri="{91240B29-F687-4F45-9708-019B960494DF}">
              <a14:hiddenLine xmlns:a14="http://schemas.microsoft.com/office/drawing/2010/main" w="22225" cap="rnd">
                <a:solidFill>
                  <a:srgbClr val="000000"/>
                </a:solidFill>
                <a:prstDash val="sysDot"/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endParaRPr lang="zh-TW" altLang="en-US" smtClean="0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0" y="6248400"/>
            <a:ext cx="533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21600" tIns="0" rIns="0" bIns="46800"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defRPr/>
            </a:pPr>
            <a:fld id="{655BAEA5-C70C-40DD-B26F-FBE475AFC461}" type="slidenum">
              <a:rPr lang="en-US" altLang="zh-TW" sz="1400" smtClean="0">
                <a:solidFill>
                  <a:schemeClr val="bg1"/>
                </a:solidFill>
                <a:latin typeface="Futura Md BT" pitchFamily="34" charset="0"/>
              </a:rPr>
              <a:pPr algn="ctr" eaLnBrk="1" hangingPunct="1">
                <a:defRPr/>
              </a:pPr>
              <a:t>‹#›</a:t>
            </a:fld>
            <a:endParaRPr lang="en-US" altLang="zh-TW" sz="1400" smtClean="0">
              <a:solidFill>
                <a:schemeClr val="bg1"/>
              </a:solidFill>
              <a:latin typeface="Futura Md BT" pitchFamily="34" charset="0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990600" y="1182688"/>
            <a:ext cx="7772400" cy="36512"/>
          </a:xfrm>
          <a:prstGeom prst="rect">
            <a:avLst/>
          </a:prstGeom>
          <a:gradFill rotWithShape="0">
            <a:gsLst>
              <a:gs pos="0">
                <a:srgbClr val="C0C0C0"/>
              </a:gs>
              <a:gs pos="100000">
                <a:srgbClr val="FFFFFF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endParaRPr lang="zh-TW" altLang="en-US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38" r:id="rId1"/>
    <p:sldLayoutId id="2147483928" r:id="rId2"/>
    <p:sldLayoutId id="2147483929" r:id="rId3"/>
    <p:sldLayoutId id="2147483930" r:id="rId4"/>
    <p:sldLayoutId id="2147483931" r:id="rId5"/>
    <p:sldLayoutId id="2147483932" r:id="rId6"/>
    <p:sldLayoutId id="2147483933" r:id="rId7"/>
    <p:sldLayoutId id="2147483934" r:id="rId8"/>
    <p:sldLayoutId id="2147483935" r:id="rId9"/>
    <p:sldLayoutId id="2147483936" r:id="rId10"/>
    <p:sldLayoutId id="2147483937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9pPr>
    </p:titleStyle>
    <p:bodyStyle>
      <a:lvl1pPr marL="342900" indent="-342900" algn="l" rtl="0" eaLnBrk="0" fontAlgn="base" hangingPunct="0">
        <a:spcBef>
          <a:spcPct val="25000"/>
        </a:spcBef>
        <a:spcAft>
          <a:spcPct val="0"/>
        </a:spcAft>
        <a:buFont typeface="Wingdings" panose="05000000000000000000" pitchFamily="2" charset="2"/>
        <a:buChar char="q"/>
        <a:defRPr kumimoji="1"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5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2pPr>
      <a:lvl3pPr marL="1143000" indent="-228600" algn="l" rtl="0" eaLnBrk="0" fontAlgn="base" hangingPunct="0">
        <a:spcBef>
          <a:spcPct val="25000"/>
        </a:spcBef>
        <a:spcAft>
          <a:spcPct val="0"/>
        </a:spcAft>
        <a:buClr>
          <a:schemeClr val="bg2"/>
        </a:buClr>
        <a:buFont typeface="Wingdings" panose="05000000000000000000" pitchFamily="2" charset="2"/>
        <a:buChar char="Ø"/>
        <a:defRPr kumimoji="1">
          <a:solidFill>
            <a:schemeClr val="tx1"/>
          </a:solidFill>
          <a:latin typeface="+mn-lt"/>
          <a:ea typeface="華康標楷體(P)" pitchFamily="66" charset="-120"/>
        </a:defRPr>
      </a:lvl3pPr>
      <a:lvl4pPr marL="1600200" indent="-228600" algn="l" rtl="0" eaLnBrk="0" fontAlgn="base" hangingPunct="0">
        <a:spcBef>
          <a:spcPct val="25000"/>
        </a:spcBef>
        <a:spcAft>
          <a:spcPct val="0"/>
        </a:spcAft>
        <a:buChar char="–"/>
        <a:defRPr kumimoji="1" sz="1600">
          <a:solidFill>
            <a:schemeClr val="tx1"/>
          </a:solidFill>
          <a:latin typeface="+mn-lt"/>
          <a:ea typeface="華康標楷體(P)" pitchFamily="66" charset="-120"/>
        </a:defRPr>
      </a:lvl4pPr>
      <a:lvl5pPr marL="2057400" indent="-228600" algn="l" rtl="0" eaLnBrk="0" fontAlgn="base" hangingPunct="0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5pPr>
      <a:lvl6pPr marL="2514600" indent="-228600" algn="l" rtl="0" fontAlgn="base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6pPr>
      <a:lvl7pPr marL="2971800" indent="-228600" algn="l" rtl="0" fontAlgn="base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7pPr>
      <a:lvl8pPr marL="3429000" indent="-228600" algn="l" rtl="0" fontAlgn="base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8pPr>
      <a:lvl9pPr marL="3886200" indent="-228600" algn="l" rtl="0" fontAlgn="base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png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tw.freebsd.org/doc/zh_TW/books/handbook/bsdinstall.html" TargetMode="External"/><Relationship Id="rId2" Type="http://schemas.openxmlformats.org/officeDocument/2006/relationships/hyperlink" Target="http://www.tw.freebsd.org/doc/en/books/handbook/bsdinstall.html" TargetMode="Externa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5.png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tw.freebsd.org/releases/12.0R/schedule.html" TargetMode="External"/><Relationship Id="rId2" Type="http://schemas.openxmlformats.org/officeDocument/2006/relationships/hyperlink" Target="http://www.freebsd.org/releases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freebsd.org/releng/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 sz="quarter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smtClean="0"/>
              <a:t>FreeBSD</a:t>
            </a:r>
            <a:endParaRPr lang="zh-TW" altLang="en-US" dirty="0"/>
          </a:p>
        </p:txBody>
      </p:sp>
      <p:sp>
        <p:nvSpPr>
          <p:cNvPr id="4099" name="副標題 2"/>
          <p:cNvSpPr>
            <a:spLocks noGrp="1"/>
          </p:cNvSpPr>
          <p:nvPr>
            <p:ph type="subTitle" sz="quarter" idx="1"/>
          </p:nvPr>
        </p:nvSpPr>
        <p:spPr/>
        <p:txBody>
          <a:bodyPr/>
          <a:lstStyle/>
          <a:p>
            <a:r>
              <a:rPr lang="en-US" altLang="zh-TW" smtClean="0"/>
              <a:t>wengyc</a:t>
            </a:r>
            <a:endParaRPr lang="zh-TW" alt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新細明體" pitchFamily="18" charset="-120"/>
              </a:rPr>
              <a:t>Knowing </a:t>
            </a:r>
            <a:r>
              <a:rPr lang="en-US" altLang="zh-TW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新細明體" pitchFamily="18" charset="-120"/>
              </a:rPr>
              <a:t>Y</a:t>
            </a:r>
            <a:r>
              <a:rPr lang="en-US" altLang="zh-TW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新細明體" pitchFamily="18" charset="-120"/>
              </a:rPr>
              <a:t>our </a:t>
            </a:r>
            <a:r>
              <a:rPr lang="en-US" altLang="zh-TW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新細明體" pitchFamily="18" charset="-120"/>
              </a:rPr>
              <a:t>H</a:t>
            </a:r>
            <a:r>
              <a:rPr lang="en-US" altLang="zh-TW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新細明體" pitchFamily="18" charset="-120"/>
              </a:rPr>
              <a:t>ardware 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zh-TW" sz="1800" smtClean="0">
                <a:ea typeface="新細明體" panose="02020500000000000000" pitchFamily="18" charset="-120"/>
              </a:rPr>
              <a:t>CPU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1600" smtClean="0">
                <a:ea typeface="新細明體" panose="02020500000000000000" pitchFamily="18" charset="-120"/>
              </a:rPr>
              <a:t>32bit or 64bit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1600" smtClean="0">
                <a:ea typeface="新細明體" panose="02020500000000000000" pitchFamily="18" charset="-120"/>
              </a:rPr>
              <a:t>Intel</a:t>
            </a:r>
            <a:r>
              <a:rPr lang="zh-TW" altLang="en-US" sz="1600" smtClean="0">
                <a:ea typeface="新細明體" panose="02020500000000000000" pitchFamily="18" charset="-120"/>
              </a:rPr>
              <a:t>、</a:t>
            </a:r>
            <a:r>
              <a:rPr lang="en-US" altLang="zh-TW" sz="1600" smtClean="0">
                <a:ea typeface="新細明體" panose="02020500000000000000" pitchFamily="18" charset="-120"/>
              </a:rPr>
              <a:t>AMD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1600" smtClean="0">
                <a:ea typeface="新細明體" panose="02020500000000000000" pitchFamily="18" charset="-120"/>
              </a:rPr>
              <a:t>Architecture: amd64, i386 (, ia64, pc98, powerpc, sparc64)</a:t>
            </a:r>
          </a:p>
          <a:p>
            <a:pPr eaLnBrk="1" hangingPunct="1">
              <a:lnSpc>
                <a:spcPct val="80000"/>
              </a:lnSpc>
            </a:pPr>
            <a:r>
              <a:rPr lang="en-US" altLang="zh-TW" sz="1800" smtClean="0">
                <a:ea typeface="新細明體" panose="02020500000000000000" pitchFamily="18" charset="-120"/>
              </a:rPr>
              <a:t>RAM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1600" smtClean="0">
                <a:ea typeface="新細明體" panose="02020500000000000000" pitchFamily="18" charset="-120"/>
              </a:rPr>
              <a:t>Size</a:t>
            </a:r>
          </a:p>
          <a:p>
            <a:pPr eaLnBrk="1" hangingPunct="1">
              <a:lnSpc>
                <a:spcPct val="80000"/>
              </a:lnSpc>
            </a:pPr>
            <a:r>
              <a:rPr lang="en-US" altLang="zh-TW" sz="1800" smtClean="0">
                <a:ea typeface="新細明體" panose="02020500000000000000" pitchFamily="18" charset="-120"/>
              </a:rPr>
              <a:t>HD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1600" smtClean="0">
                <a:ea typeface="新細明體" panose="02020500000000000000" pitchFamily="18" charset="-120"/>
              </a:rPr>
              <a:t>Size, amount, SCSI or IDE</a:t>
            </a:r>
          </a:p>
          <a:p>
            <a:pPr eaLnBrk="1" hangingPunct="1">
              <a:lnSpc>
                <a:spcPct val="80000"/>
              </a:lnSpc>
            </a:pPr>
            <a:r>
              <a:rPr lang="en-US" altLang="zh-TW" sz="1800" smtClean="0">
                <a:ea typeface="新細明體" panose="02020500000000000000" pitchFamily="18" charset="-120"/>
              </a:rPr>
              <a:t>VGA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1600" smtClean="0">
                <a:ea typeface="新細明體" panose="02020500000000000000" pitchFamily="18" charset="-120"/>
              </a:rPr>
              <a:t>Brand, ram size</a:t>
            </a:r>
          </a:p>
          <a:p>
            <a:pPr eaLnBrk="1" hangingPunct="1">
              <a:lnSpc>
                <a:spcPct val="80000"/>
              </a:lnSpc>
            </a:pPr>
            <a:r>
              <a:rPr lang="en-US" altLang="zh-TW" sz="1800" smtClean="0">
                <a:ea typeface="新細明體" panose="02020500000000000000" pitchFamily="18" charset="-120"/>
              </a:rPr>
              <a:t>Sound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1600" smtClean="0">
                <a:ea typeface="新細明體" panose="02020500000000000000" pitchFamily="18" charset="-120"/>
              </a:rPr>
              <a:t>Brand</a:t>
            </a:r>
          </a:p>
          <a:p>
            <a:pPr eaLnBrk="1" hangingPunct="1">
              <a:lnSpc>
                <a:spcPct val="80000"/>
              </a:lnSpc>
            </a:pPr>
            <a:r>
              <a:rPr lang="en-US" altLang="zh-TW" sz="1800" smtClean="0">
                <a:ea typeface="新細明體" panose="02020500000000000000" pitchFamily="18" charset="-120"/>
              </a:rPr>
              <a:t>Network Interface Card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1600" smtClean="0">
                <a:ea typeface="新細明體" panose="02020500000000000000" pitchFamily="18" charset="-120"/>
              </a:rPr>
              <a:t>Brand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1600" smtClean="0">
                <a:ea typeface="新細明體" panose="02020500000000000000" pitchFamily="18" charset="-120"/>
              </a:rPr>
              <a:t>IP</a:t>
            </a:r>
            <a:r>
              <a:rPr lang="zh-TW" altLang="en-US" sz="1600" smtClean="0">
                <a:ea typeface="新細明體" panose="02020500000000000000" pitchFamily="18" charset="-120"/>
              </a:rPr>
              <a:t>、</a:t>
            </a:r>
            <a:r>
              <a:rPr lang="en-US" altLang="zh-TW" sz="1600" smtClean="0">
                <a:ea typeface="新細明體" panose="02020500000000000000" pitchFamily="18" charset="-120"/>
              </a:rPr>
              <a:t>Netmask</a:t>
            </a:r>
            <a:r>
              <a:rPr lang="zh-TW" altLang="en-US" sz="1600" smtClean="0">
                <a:ea typeface="新細明體" panose="02020500000000000000" pitchFamily="18" charset="-120"/>
              </a:rPr>
              <a:t>、</a:t>
            </a:r>
            <a:r>
              <a:rPr lang="en-US" altLang="zh-TW" sz="1600" smtClean="0">
                <a:ea typeface="新細明體" panose="02020500000000000000" pitchFamily="18" charset="-120"/>
              </a:rPr>
              <a:t>Default gateway</a:t>
            </a:r>
            <a:r>
              <a:rPr lang="zh-TW" altLang="en-US" sz="1600" smtClean="0">
                <a:ea typeface="新細明體" panose="02020500000000000000" pitchFamily="18" charset="-120"/>
              </a:rPr>
              <a:t>、</a:t>
            </a:r>
            <a:r>
              <a:rPr lang="en-US" altLang="zh-TW" sz="1600" smtClean="0">
                <a:ea typeface="新細明體" panose="02020500000000000000" pitchFamily="18" charset="-120"/>
              </a:rPr>
              <a:t>Hostname</a:t>
            </a:r>
            <a:r>
              <a:rPr lang="zh-TW" altLang="en-US" sz="1600" smtClean="0">
                <a:ea typeface="新細明體" panose="02020500000000000000" pitchFamily="18" charset="-120"/>
              </a:rPr>
              <a:t>、</a:t>
            </a:r>
            <a:r>
              <a:rPr lang="en-US" altLang="zh-TW" sz="1600" smtClean="0">
                <a:ea typeface="新細明體" panose="02020500000000000000" pitchFamily="18" charset="-120"/>
              </a:rPr>
              <a:t>DNS </a:t>
            </a:r>
          </a:p>
          <a:p>
            <a:pPr eaLnBrk="1" hangingPunct="1">
              <a:lnSpc>
                <a:spcPct val="80000"/>
              </a:lnSpc>
            </a:pPr>
            <a:r>
              <a:rPr lang="en-US" altLang="zh-TW" sz="1800" smtClean="0">
                <a:ea typeface="新細明體" panose="02020500000000000000" pitchFamily="18" charset="-120"/>
              </a:rPr>
              <a:t>Other Special device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1400" smtClean="0">
                <a:ea typeface="新細明體" panose="02020500000000000000" pitchFamily="18" charset="-120"/>
              </a:rPr>
              <a:t>pciconf -lv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Pre-Installation </a:t>
            </a:r>
            <a:r>
              <a:rPr lang="en-US" altLang="zh-TW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Tasks</a:t>
            </a:r>
            <a:endParaRPr lang="zh-TW" alt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8435" name="內容版面配置區 2"/>
          <p:cNvSpPr>
            <a:spLocks noGrp="1"/>
          </p:cNvSpPr>
          <p:nvPr>
            <p:ph idx="1"/>
          </p:nvPr>
        </p:nvSpPr>
        <p:spPr>
          <a:xfrm>
            <a:off x="990600" y="1447800"/>
            <a:ext cx="7924800" cy="4648200"/>
          </a:xfrm>
        </p:spPr>
        <p:txBody>
          <a:bodyPr/>
          <a:lstStyle/>
          <a:p>
            <a:r>
              <a:rPr lang="en-US" altLang="zh-TW" smtClean="0"/>
              <a:t>One PC, Laptop</a:t>
            </a:r>
          </a:p>
          <a:p>
            <a:pPr lvl="1"/>
            <a:r>
              <a:rPr lang="en-US" altLang="zh-TW" smtClean="0"/>
              <a:t>Another Hard Disk or Shrink a Partition on Your Hard Drive (20 GB)</a:t>
            </a:r>
          </a:p>
          <a:p>
            <a:r>
              <a:rPr lang="en-US" altLang="zh-TW" smtClean="0"/>
              <a:t>Or Virtual Machine</a:t>
            </a:r>
          </a:p>
          <a:p>
            <a:r>
              <a:rPr lang="en-US" altLang="zh-TW" smtClean="0"/>
              <a:t>Network Information</a:t>
            </a:r>
          </a:p>
          <a:p>
            <a:pPr lvl="1"/>
            <a:r>
              <a:rPr lang="en-US" altLang="zh-TW" smtClean="0"/>
              <a:t>IP address</a:t>
            </a:r>
          </a:p>
          <a:p>
            <a:pPr lvl="1"/>
            <a:r>
              <a:rPr lang="en-US" altLang="zh-TW" smtClean="0"/>
              <a:t>Subnet mask</a:t>
            </a:r>
          </a:p>
          <a:p>
            <a:pPr lvl="1"/>
            <a:r>
              <a:rPr lang="en-US" altLang="zh-TW" smtClean="0"/>
              <a:t>Default router IP address</a:t>
            </a:r>
          </a:p>
          <a:p>
            <a:pPr lvl="1"/>
            <a:r>
              <a:rPr lang="en-US" altLang="zh-TW" smtClean="0"/>
              <a:t>domain name of the local network</a:t>
            </a:r>
          </a:p>
          <a:p>
            <a:pPr lvl="1"/>
            <a:r>
              <a:rPr lang="en-US" altLang="zh-TW" smtClean="0"/>
              <a:t>DNS server IP address(es)</a:t>
            </a:r>
          </a:p>
          <a:p>
            <a:r>
              <a:rPr lang="en-US" altLang="zh-TW" smtClean="0"/>
              <a:t>Prepare the Installation Media</a:t>
            </a:r>
          </a:p>
          <a:p>
            <a:pPr lvl="1"/>
            <a:r>
              <a:rPr lang="en-US" altLang="zh-TW" u="sng" smtClean="0">
                <a:solidFill>
                  <a:srgbClr val="FF0000"/>
                </a:solidFill>
              </a:rPr>
              <a:t>http://ftp.tw.freebsd.org/pub/FreeBSD/releases/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圖片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2362200"/>
            <a:ext cx="6848475" cy="3819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err="1" smtClean="0"/>
              <a:t>bsdinstall</a:t>
            </a:r>
            <a:r>
              <a:rPr lang="en-US" altLang="zh-TW" dirty="0" smtClean="0"/>
              <a:t> – (1)</a:t>
            </a:r>
            <a:endParaRPr lang="zh-TW" altLang="en-US" dirty="0"/>
          </a:p>
        </p:txBody>
      </p:sp>
      <p:sp>
        <p:nvSpPr>
          <p:cNvPr id="19460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smtClean="0"/>
              <a:t>An easy to use, text-based installation program</a:t>
            </a:r>
          </a:p>
          <a:p>
            <a:pPr lvl="1"/>
            <a:r>
              <a:rPr lang="en-US" altLang="zh-TW" smtClean="0"/>
              <a:t>Beginning with FreeBSD 9.0-RELEASE</a:t>
            </a:r>
          </a:p>
          <a:p>
            <a:pPr lvl="1"/>
            <a:endParaRPr lang="zh-TW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err="1" smtClean="0"/>
              <a:t>bsdinstall</a:t>
            </a:r>
            <a:r>
              <a:rPr lang="en-US" altLang="zh-TW" dirty="0" smtClean="0"/>
              <a:t> – (2)</a:t>
            </a:r>
            <a:endParaRPr lang="zh-TW" altLang="en-US" dirty="0"/>
          </a:p>
        </p:txBody>
      </p:sp>
      <p:sp>
        <p:nvSpPr>
          <p:cNvPr id="2048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smtClean="0"/>
              <a:t>Install</a:t>
            </a:r>
            <a:r>
              <a:rPr lang="zh-TW" altLang="en-US" smtClean="0"/>
              <a:t>、</a:t>
            </a:r>
            <a:r>
              <a:rPr lang="en-US" altLang="zh-TW" smtClean="0"/>
              <a:t>Shell</a:t>
            </a:r>
            <a:r>
              <a:rPr lang="zh-TW" altLang="en-US" smtClean="0"/>
              <a:t>、</a:t>
            </a:r>
            <a:r>
              <a:rPr lang="en-US" altLang="zh-TW" smtClean="0"/>
              <a:t>Live CD</a:t>
            </a:r>
            <a:endParaRPr lang="zh-TW" altLang="en-US" smtClean="0"/>
          </a:p>
        </p:txBody>
      </p:sp>
      <p:pic>
        <p:nvPicPr>
          <p:cNvPr id="20484" name="Picture 5" descr="http://www.freebsd.org/doc/handbook/bsdinstall/bsdinstall-choose-mode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2209800"/>
            <a:ext cx="6858000" cy="381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smtClean="0"/>
              <a:t>Select keymap</a:t>
            </a:r>
          </a:p>
        </p:txBody>
      </p:sp>
      <p:pic>
        <p:nvPicPr>
          <p:cNvPr id="21507" name="Picture 4" descr="Enhanced Keymap Menu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7763" y="2138363"/>
            <a:ext cx="6858000" cy="381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err="1" smtClean="0"/>
              <a:t>bsdinstall</a:t>
            </a:r>
            <a:r>
              <a:rPr lang="en-US" altLang="zh-TW" dirty="0" smtClean="0"/>
              <a:t> – (3)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err="1" smtClean="0"/>
              <a:t>bsdinstall</a:t>
            </a:r>
            <a:r>
              <a:rPr lang="en-US" altLang="zh-TW" dirty="0" smtClean="0"/>
              <a:t> – (4)</a:t>
            </a:r>
            <a:endParaRPr lang="zh-TW" altLang="en-US" dirty="0"/>
          </a:p>
        </p:txBody>
      </p:sp>
      <p:sp>
        <p:nvSpPr>
          <p:cNvPr id="22531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smtClean="0"/>
              <a:t>Setting hostname</a:t>
            </a:r>
          </a:p>
          <a:p>
            <a:pPr lvl="1"/>
            <a:r>
              <a:rPr lang="en-US" altLang="zh-TW" smtClean="0"/>
              <a:t>e.g., xxxsa.cs.nctu.edu.tw</a:t>
            </a:r>
            <a:endParaRPr lang="zh-TW" altLang="en-US" smtClean="0"/>
          </a:p>
        </p:txBody>
      </p:sp>
      <p:pic>
        <p:nvPicPr>
          <p:cNvPr id="22532" name="Picture 7" descr="http://www.freebsd.org/doc/handbook/bsdinstall/bsdinstall-config-hostname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2438400"/>
            <a:ext cx="6858000" cy="381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圖片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4763" y="2039938"/>
            <a:ext cx="6858000" cy="3819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err="1" smtClean="0"/>
              <a:t>bsdinstall</a:t>
            </a:r>
            <a:r>
              <a:rPr lang="en-US" altLang="zh-TW" dirty="0" smtClean="0"/>
              <a:t> – (5)</a:t>
            </a:r>
            <a:endParaRPr lang="zh-TW" altLang="en-US" dirty="0"/>
          </a:p>
        </p:txBody>
      </p:sp>
      <p:sp>
        <p:nvSpPr>
          <p:cNvPr id="23556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smtClean="0"/>
              <a:t>Selecting components to install</a:t>
            </a:r>
            <a:endParaRPr lang="zh-TW" altLang="en-US" smtClean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圖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2362200"/>
            <a:ext cx="6848475" cy="381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err="1" smtClean="0"/>
              <a:t>bsdinstall</a:t>
            </a:r>
            <a:r>
              <a:rPr lang="en-US" altLang="zh-TW" dirty="0" smtClean="0"/>
              <a:t> – (6)</a:t>
            </a:r>
            <a:endParaRPr lang="zh-TW" altLang="en-US" dirty="0"/>
          </a:p>
        </p:txBody>
      </p:sp>
      <p:sp>
        <p:nvSpPr>
          <p:cNvPr id="24580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smtClean="0"/>
              <a:t>Partitioning methods</a:t>
            </a:r>
          </a:p>
          <a:p>
            <a:pPr lvl="1"/>
            <a:r>
              <a:rPr lang="en-US" altLang="zh-TW" smtClean="0"/>
              <a:t>Shell – gpart(8)</a:t>
            </a:r>
            <a:r>
              <a:rPr lang="zh-TW" altLang="en-US" smtClean="0"/>
              <a:t>、</a:t>
            </a:r>
            <a:r>
              <a:rPr lang="en-US" altLang="zh-TW" smtClean="0"/>
              <a:t>fdisk(8)</a:t>
            </a:r>
            <a:r>
              <a:rPr lang="zh-TW" altLang="en-US" smtClean="0"/>
              <a:t>、</a:t>
            </a:r>
            <a:r>
              <a:rPr lang="en-US" altLang="zh-TW" smtClean="0"/>
              <a:t>bsdlabel(8)</a:t>
            </a:r>
            <a:endParaRPr lang="zh-TW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內容版面配置區 2"/>
          <p:cNvSpPr>
            <a:spLocks noGrp="1"/>
          </p:cNvSpPr>
          <p:nvPr>
            <p:ph idx="1"/>
          </p:nvPr>
        </p:nvSpPr>
        <p:spPr>
          <a:xfrm>
            <a:off x="990600" y="1219200"/>
            <a:ext cx="7772400" cy="4648200"/>
          </a:xfrm>
        </p:spPr>
        <p:txBody>
          <a:bodyPr/>
          <a:lstStyle/>
          <a:p>
            <a:r>
              <a:rPr lang="en-US" altLang="zh-TW" smtClean="0"/>
              <a:t>Guided Root-on-ZFS</a:t>
            </a:r>
          </a:p>
          <a:p>
            <a:pPr lvl="1"/>
            <a:r>
              <a:rPr lang="en-US" altLang="zh-TW" smtClean="0"/>
              <a:t>Enter a pool name, disable forcing 4k sectors, enable or disable encryption</a:t>
            </a:r>
          </a:p>
          <a:p>
            <a:pPr lvl="1"/>
            <a:r>
              <a:rPr lang="en-US" altLang="zh-TW" smtClean="0"/>
              <a:t>Switch between GPT (recommended) and MBR partition table types, and select the amount of swap space</a:t>
            </a:r>
            <a:endParaRPr lang="zh-TW" altLang="en-US" smtClean="0"/>
          </a:p>
        </p:txBody>
      </p:sp>
      <p:pic>
        <p:nvPicPr>
          <p:cNvPr id="26627" name="圖片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2990850"/>
            <a:ext cx="6838950" cy="3790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err="1" smtClean="0"/>
              <a:t>bsdinstall</a:t>
            </a:r>
            <a:r>
              <a:rPr lang="en-US" altLang="zh-TW" dirty="0" smtClean="0"/>
              <a:t> – (7) </a:t>
            </a:r>
            <a:r>
              <a:rPr lang="en-US" altLang="zh-TW" dirty="0"/>
              <a:t>Auto (ZFS)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內容版面配置區 2"/>
          <p:cNvSpPr>
            <a:spLocks noGrp="1"/>
          </p:cNvSpPr>
          <p:nvPr>
            <p:ph idx="1"/>
          </p:nvPr>
        </p:nvSpPr>
        <p:spPr>
          <a:xfrm>
            <a:off x="990600" y="1219200"/>
            <a:ext cx="7772400" cy="4648200"/>
          </a:xfrm>
        </p:spPr>
        <p:txBody>
          <a:bodyPr/>
          <a:lstStyle/>
          <a:p>
            <a:r>
              <a:rPr lang="en-US" altLang="zh-TW" smtClean="0"/>
              <a:t>Virtual Device type</a:t>
            </a:r>
          </a:p>
          <a:p>
            <a:pPr lvl="1"/>
            <a:r>
              <a:rPr lang="en-US" altLang="zh-TW" smtClean="0"/>
              <a:t>Stripe</a:t>
            </a:r>
          </a:p>
          <a:p>
            <a:pPr lvl="1"/>
            <a:r>
              <a:rPr lang="en-US" altLang="zh-TW" smtClean="0"/>
              <a:t>Mirror</a:t>
            </a:r>
          </a:p>
          <a:p>
            <a:pPr lvl="1"/>
            <a:r>
              <a:rPr lang="en-US" altLang="zh-TW" smtClean="0"/>
              <a:t>RAID10</a:t>
            </a:r>
          </a:p>
          <a:p>
            <a:pPr lvl="1"/>
            <a:r>
              <a:rPr lang="en-US" altLang="zh-TW" smtClean="0"/>
              <a:t>RAID-Z 1, 2, 3</a:t>
            </a: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err="1" smtClean="0"/>
              <a:t>bsdinstall</a:t>
            </a:r>
            <a:r>
              <a:rPr lang="en-US" altLang="zh-TW" dirty="0" smtClean="0"/>
              <a:t> – (</a:t>
            </a:r>
            <a:r>
              <a:rPr lang="en-US" altLang="zh-TW" dirty="0"/>
              <a:t>8</a:t>
            </a:r>
            <a:r>
              <a:rPr lang="en-US" altLang="zh-TW" dirty="0" smtClean="0"/>
              <a:t>) </a:t>
            </a:r>
            <a:r>
              <a:rPr lang="en-US" altLang="zh-TW" dirty="0"/>
              <a:t>Auto (ZFS</a:t>
            </a:r>
            <a:r>
              <a:rPr lang="en-US" altLang="zh-TW" dirty="0" smtClean="0"/>
              <a:t>)</a:t>
            </a:r>
            <a:endParaRPr lang="zh-TW" altLang="en-US" dirty="0"/>
          </a:p>
        </p:txBody>
      </p:sp>
      <p:pic>
        <p:nvPicPr>
          <p:cNvPr id="28676" name="圖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324" b="-1216"/>
          <a:stretch>
            <a:fillRect/>
          </a:stretch>
        </p:blipFill>
        <p:spPr bwMode="auto">
          <a:xfrm>
            <a:off x="3365500" y="1676400"/>
            <a:ext cx="5626100" cy="259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677" name="圖片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929" t="31671" r="28790" b="34164"/>
          <a:stretch>
            <a:fillRect/>
          </a:stretch>
        </p:blipFill>
        <p:spPr bwMode="auto">
          <a:xfrm>
            <a:off x="1355725" y="4422775"/>
            <a:ext cx="2667000" cy="1201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678" name="圖片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129" t="27930" r="16093" b="30174"/>
          <a:stretch>
            <a:fillRect/>
          </a:stretch>
        </p:blipFill>
        <p:spPr bwMode="auto">
          <a:xfrm>
            <a:off x="4235450" y="5199063"/>
            <a:ext cx="3886200" cy="1336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mtClean="0">
                <a:ea typeface="新細明體" pitchFamily="18" charset="-120"/>
              </a:rPr>
              <a:t>Outline 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dirty="0" smtClean="0">
                <a:ea typeface="新細明體" panose="02020500000000000000" pitchFamily="18" charset="-120"/>
              </a:rPr>
              <a:t>FreeBSD version</a:t>
            </a:r>
          </a:p>
          <a:p>
            <a:pPr lvl="1" eaLnBrk="1" hangingPunct="1"/>
            <a:r>
              <a:rPr lang="en-US" altLang="zh-TW" dirty="0" smtClean="0">
                <a:ea typeface="新細明體" panose="02020500000000000000" pitchFamily="18" charset="-120"/>
              </a:rPr>
              <a:t>11.2-RELEASE</a:t>
            </a:r>
          </a:p>
          <a:p>
            <a:pPr eaLnBrk="1" hangingPunct="1"/>
            <a:r>
              <a:rPr lang="en-US" altLang="zh-TW" dirty="0" smtClean="0">
                <a:ea typeface="新細明體" panose="02020500000000000000" pitchFamily="18" charset="-120"/>
              </a:rPr>
              <a:t>Installing FreeBSD</a:t>
            </a:r>
          </a:p>
          <a:p>
            <a:pPr lvl="1" eaLnBrk="1" hangingPunct="1"/>
            <a:r>
              <a:rPr lang="en-US" altLang="zh-TW" dirty="0" smtClean="0">
                <a:ea typeface="新細明體" panose="02020500000000000000" pitchFamily="18" charset="-120"/>
              </a:rPr>
              <a:t>From CD-ROM</a:t>
            </a:r>
          </a:p>
          <a:p>
            <a:pPr lvl="1" eaLnBrk="1" hangingPunct="1"/>
            <a:r>
              <a:rPr lang="en-US" altLang="zh-TW" dirty="0" smtClean="0">
                <a:ea typeface="新細明體" panose="02020500000000000000" pitchFamily="18" charset="-120"/>
              </a:rPr>
              <a:t>From USB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內容版面配置區 3"/>
          <p:cNvSpPr>
            <a:spLocks noGrp="1"/>
          </p:cNvSpPr>
          <p:nvPr>
            <p:ph idx="1"/>
          </p:nvPr>
        </p:nvSpPr>
        <p:spPr>
          <a:xfrm>
            <a:off x="990600" y="1449388"/>
            <a:ext cx="7772400" cy="4648200"/>
          </a:xfrm>
        </p:spPr>
        <p:txBody>
          <a:bodyPr/>
          <a:lstStyle/>
          <a:p>
            <a:r>
              <a:rPr lang="en-US" altLang="zh-TW" smtClean="0"/>
              <a:t>Fetching </a:t>
            </a:r>
            <a:r>
              <a:rPr lang="en-US" altLang="zh-TW" smtClean="0">
                <a:sym typeface="Wingdings" panose="05000000000000000000" pitchFamily="2" charset="2"/>
              </a:rPr>
              <a:t> Checksum Verification  Extraction</a:t>
            </a:r>
            <a:endParaRPr lang="zh-TW" altLang="en-US" smtClean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err="1" smtClean="0"/>
              <a:t>bsdinstall</a:t>
            </a:r>
            <a:r>
              <a:rPr lang="en-US" altLang="zh-TW" dirty="0" smtClean="0"/>
              <a:t> – (9) </a:t>
            </a:r>
            <a:endParaRPr lang="zh-TW" altLang="en-US" dirty="0"/>
          </a:p>
        </p:txBody>
      </p:sp>
      <p:pic>
        <p:nvPicPr>
          <p:cNvPr id="30724" name="圖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2209800"/>
            <a:ext cx="6858000" cy="381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err="1" smtClean="0"/>
              <a:t>bsdinstall</a:t>
            </a:r>
            <a:r>
              <a:rPr lang="en-US" altLang="zh-TW" dirty="0" smtClean="0"/>
              <a:t> – (10)</a:t>
            </a:r>
            <a:endParaRPr lang="zh-TW" altLang="en-US" dirty="0"/>
          </a:p>
        </p:txBody>
      </p:sp>
      <p:sp>
        <p:nvSpPr>
          <p:cNvPr id="32771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smtClean="0"/>
              <a:t>Post-installation</a:t>
            </a:r>
          </a:p>
          <a:p>
            <a:pPr lvl="1"/>
            <a:r>
              <a:rPr lang="en-US" altLang="zh-TW" smtClean="0"/>
              <a:t>root password</a:t>
            </a:r>
          </a:p>
          <a:p>
            <a:pPr lvl="1"/>
            <a:r>
              <a:rPr lang="en-US" altLang="zh-TW" smtClean="0"/>
              <a:t>Network interfaces</a:t>
            </a:r>
          </a:p>
          <a:p>
            <a:pPr lvl="2"/>
            <a:r>
              <a:rPr lang="en-US" altLang="zh-TW" smtClean="0"/>
              <a:t>Wired – Static IPv4 / DHCP / Static IPv6 / SLAAC</a:t>
            </a:r>
          </a:p>
          <a:p>
            <a:pPr lvl="2"/>
            <a:r>
              <a:rPr lang="en-US" altLang="zh-TW" smtClean="0"/>
              <a:t>Wireless</a:t>
            </a:r>
          </a:p>
          <a:p>
            <a:pPr lvl="2"/>
            <a:r>
              <a:rPr lang="en-US" altLang="zh-TW" smtClean="0"/>
              <a:t>DNS</a:t>
            </a:r>
          </a:p>
          <a:p>
            <a:pPr lvl="1"/>
            <a:r>
              <a:rPr lang="en-US" altLang="zh-TW" smtClean="0"/>
              <a:t>Time Zone</a:t>
            </a:r>
          </a:p>
          <a:p>
            <a:pPr lvl="1"/>
            <a:r>
              <a:rPr lang="en-US" altLang="zh-TW" smtClean="0"/>
              <a:t>Services</a:t>
            </a:r>
          </a:p>
          <a:p>
            <a:pPr lvl="1"/>
            <a:r>
              <a:rPr lang="en-US" altLang="zh-TW" smtClean="0"/>
              <a:t>System security hardening options</a:t>
            </a:r>
          </a:p>
          <a:p>
            <a:pPr lvl="1"/>
            <a:r>
              <a:rPr lang="en-US" altLang="zh-TW" smtClean="0"/>
              <a:t>Add users</a:t>
            </a:r>
            <a:endParaRPr lang="zh-TW" altLang="en-US" smtClean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smtClean="0"/>
              <a:t>Post-installation</a:t>
            </a:r>
            <a:br>
              <a:rPr lang="en-US" altLang="zh-TW" dirty="0" smtClean="0"/>
            </a:br>
            <a:endParaRPr lang="zh-TW" altLang="en-US" dirty="0"/>
          </a:p>
        </p:txBody>
      </p:sp>
      <p:sp>
        <p:nvSpPr>
          <p:cNvPr id="33795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smtClean="0"/>
              <a:t>Setting the root Password</a:t>
            </a:r>
          </a:p>
          <a:p>
            <a:endParaRPr lang="zh-TW" altLang="en-US" smtClean="0"/>
          </a:p>
        </p:txBody>
      </p:sp>
      <p:pic>
        <p:nvPicPr>
          <p:cNvPr id="3379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2057400"/>
            <a:ext cx="6858000" cy="381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818" name="圖片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2057400"/>
            <a:ext cx="6858000" cy="3829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smtClean="0"/>
              <a:t>Post-installation</a:t>
            </a:r>
            <a:endParaRPr lang="zh-TW" altLang="en-US" dirty="0"/>
          </a:p>
        </p:txBody>
      </p:sp>
      <p:sp>
        <p:nvSpPr>
          <p:cNvPr id="37891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1" indent="-342900">
              <a:buFont typeface="Wingdings" panose="05000000000000000000" pitchFamily="2" charset="2"/>
              <a:buChar char="q"/>
              <a:defRPr/>
            </a:pPr>
            <a:r>
              <a:rPr lang="en-US" altLang="zh-TW" sz="2400" dirty="0" smtClean="0">
                <a:ea typeface="+mn-ea"/>
                <a:cs typeface="+mn-cs"/>
              </a:rPr>
              <a:t>Select a network </a:t>
            </a:r>
            <a:r>
              <a:rPr lang="en-US" altLang="zh-TW" sz="2400" dirty="0">
                <a:ea typeface="+mn-ea"/>
                <a:cs typeface="+mn-cs"/>
              </a:rPr>
              <a:t>interfaces</a:t>
            </a:r>
          </a:p>
          <a:p>
            <a:pPr>
              <a:defRPr/>
            </a:pPr>
            <a:endParaRPr lang="zh-TW" altLang="en-US" dirty="0" smtClean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smtClean="0"/>
              <a:t>Post-installation</a:t>
            </a:r>
            <a:endParaRPr lang="zh-TW" altLang="en-US" dirty="0"/>
          </a:p>
        </p:txBody>
      </p:sp>
      <p:sp>
        <p:nvSpPr>
          <p:cNvPr id="3584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smtClean="0"/>
              <a:t>Configuring IPv4 Networking</a:t>
            </a:r>
          </a:p>
          <a:p>
            <a:endParaRPr lang="zh-TW" altLang="en-US" smtClean="0"/>
          </a:p>
        </p:txBody>
      </p:sp>
      <p:pic>
        <p:nvPicPr>
          <p:cNvPr id="3584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1981200"/>
            <a:ext cx="6858000" cy="381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smtClean="0"/>
              <a:t>Post-installation</a:t>
            </a:r>
            <a:endParaRPr lang="zh-TW" altLang="en-US" dirty="0"/>
          </a:p>
        </p:txBody>
      </p:sp>
      <p:sp>
        <p:nvSpPr>
          <p:cNvPr id="36867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smtClean="0"/>
              <a:t>Configuring IPv6 Networking</a:t>
            </a:r>
          </a:p>
          <a:p>
            <a:pPr lvl="1"/>
            <a:r>
              <a:rPr lang="en-US" altLang="zh-TW" smtClean="0"/>
              <a:t>IPv6 Stateless Address Auto configuration (SLAAC)</a:t>
            </a:r>
          </a:p>
          <a:p>
            <a:endParaRPr lang="en-US" altLang="zh-TW" b="1" smtClean="0"/>
          </a:p>
          <a:p>
            <a:endParaRPr lang="zh-TW" altLang="en-US" smtClean="0"/>
          </a:p>
        </p:txBody>
      </p:sp>
      <p:pic>
        <p:nvPicPr>
          <p:cNvPr id="3686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2362200"/>
            <a:ext cx="6858000" cy="381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smtClean="0"/>
              <a:t>Post-installation</a:t>
            </a:r>
            <a:endParaRPr lang="zh-TW" altLang="en-US" dirty="0"/>
          </a:p>
        </p:txBody>
      </p:sp>
      <p:sp>
        <p:nvSpPr>
          <p:cNvPr id="37891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smtClean="0"/>
              <a:t>Configuring DNS</a:t>
            </a:r>
          </a:p>
          <a:p>
            <a:endParaRPr lang="zh-TW" altLang="en-US" smtClean="0"/>
          </a:p>
        </p:txBody>
      </p:sp>
      <p:pic>
        <p:nvPicPr>
          <p:cNvPr id="3789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2057400"/>
            <a:ext cx="6858000" cy="381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smtClean="0"/>
              <a:t>Post-installation</a:t>
            </a:r>
            <a:endParaRPr lang="zh-TW" altLang="en-US" dirty="0"/>
          </a:p>
        </p:txBody>
      </p:sp>
      <p:sp>
        <p:nvSpPr>
          <p:cNvPr id="38915" name="內容版面配置區 2"/>
          <p:cNvSpPr>
            <a:spLocks noGrp="1"/>
          </p:cNvSpPr>
          <p:nvPr>
            <p:ph idx="1"/>
          </p:nvPr>
        </p:nvSpPr>
        <p:spPr>
          <a:xfrm>
            <a:off x="1020763" y="1447800"/>
            <a:ext cx="7772400" cy="4648200"/>
          </a:xfrm>
        </p:spPr>
        <p:txBody>
          <a:bodyPr/>
          <a:lstStyle/>
          <a:p>
            <a:r>
              <a:rPr lang="en-US" altLang="zh-TW" smtClean="0"/>
              <a:t>Setting the Time Zone</a:t>
            </a:r>
          </a:p>
          <a:p>
            <a:pPr lvl="1"/>
            <a:r>
              <a:rPr lang="en-US" altLang="zh-TW" smtClean="0"/>
              <a:t>5 Asia </a:t>
            </a:r>
            <a:r>
              <a:rPr lang="en-US" altLang="zh-TW" smtClean="0">
                <a:sym typeface="Wingdings" panose="05000000000000000000" pitchFamily="2" charset="2"/>
              </a:rPr>
              <a:t> </a:t>
            </a:r>
            <a:r>
              <a:rPr lang="en-US" altLang="zh-TW" smtClean="0"/>
              <a:t>42 Taiwan</a:t>
            </a:r>
            <a:endParaRPr lang="zh-TW" altLang="en-US" smtClean="0"/>
          </a:p>
        </p:txBody>
      </p:sp>
      <p:pic>
        <p:nvPicPr>
          <p:cNvPr id="38916" name="圖片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607" t="8963" r="20876" b="10368"/>
          <a:stretch>
            <a:fillRect/>
          </a:stretch>
        </p:blipFill>
        <p:spPr bwMode="auto">
          <a:xfrm>
            <a:off x="4724400" y="2438400"/>
            <a:ext cx="3429000" cy="274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8917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081" t="8188" r="22495" b="9930"/>
          <a:stretch>
            <a:fillRect/>
          </a:stretch>
        </p:blipFill>
        <p:spPr bwMode="auto">
          <a:xfrm>
            <a:off x="1166813" y="2209800"/>
            <a:ext cx="3411537" cy="290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8918" name="圖片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5280025"/>
            <a:ext cx="3429000" cy="1539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smtClean="0"/>
              <a:t>Selecting services to be enabled at boot</a:t>
            </a:r>
          </a:p>
          <a:p>
            <a:pPr lvl="1"/>
            <a:r>
              <a:rPr lang="en-US" altLang="zh-TW" smtClean="0"/>
              <a:t>Enable ntpd</a:t>
            </a:r>
          </a:p>
          <a:p>
            <a:pPr lvl="1"/>
            <a:r>
              <a:rPr lang="en-US" altLang="zh-TW" smtClean="0"/>
              <a:t>Disable dumpdev</a:t>
            </a:r>
            <a:endParaRPr lang="zh-TW" altLang="en-US" smtClean="0"/>
          </a:p>
        </p:txBody>
      </p:sp>
      <p:pic>
        <p:nvPicPr>
          <p:cNvPr id="39939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2667000"/>
            <a:ext cx="6858000" cy="381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smtClean="0"/>
              <a:t>Post-installation</a:t>
            </a:r>
            <a:endParaRPr lang="zh-TW" altLang="en-US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62" name="圖片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2057400"/>
            <a:ext cx="6858000" cy="3819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6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smtClean="0"/>
              <a:t>Selecting system security hardening options</a:t>
            </a:r>
            <a:endParaRPr lang="zh-TW" altLang="en-US" smtClean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smtClean="0"/>
              <a:t>Post-installation</a:t>
            </a:r>
            <a:endParaRPr lang="zh-TW" alt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ctrTitle" sz="quarter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/>
              <a:t>FreeBSD Version</a:t>
            </a:r>
            <a:endParaRPr lang="zh-TW" altLang="en-US" dirty="0" smtClean="0"/>
          </a:p>
        </p:txBody>
      </p:sp>
      <p:sp>
        <p:nvSpPr>
          <p:cNvPr id="6147" name="副標題 4"/>
          <p:cNvSpPr>
            <a:spLocks noGrp="1"/>
          </p:cNvSpPr>
          <p:nvPr>
            <p:ph type="subTitle" sz="quarter" idx="1"/>
          </p:nvPr>
        </p:nvSpPr>
        <p:spPr/>
        <p:txBody>
          <a:bodyPr/>
          <a:lstStyle/>
          <a:p>
            <a:pPr eaLnBrk="1" hangingPunct="1"/>
            <a:endParaRPr lang="zh-TW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smtClean="0"/>
              <a:t>Post-installation</a:t>
            </a:r>
            <a:endParaRPr lang="zh-TW" altLang="en-US" dirty="0"/>
          </a:p>
        </p:txBody>
      </p:sp>
      <p:sp>
        <p:nvSpPr>
          <p:cNvPr id="41987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smtClean="0"/>
              <a:t>Add Users</a:t>
            </a:r>
          </a:p>
          <a:p>
            <a:pPr lvl="1"/>
            <a:r>
              <a:rPr lang="en-US" altLang="zh-TW" sz="1600" smtClean="0"/>
              <a:t>Username - wangth</a:t>
            </a:r>
          </a:p>
          <a:p>
            <a:pPr lvl="1"/>
            <a:r>
              <a:rPr lang="en-US" altLang="zh-TW" sz="1600" smtClean="0"/>
              <a:t>Full name - Tse-Han Wang</a:t>
            </a:r>
          </a:p>
          <a:p>
            <a:pPr lvl="1"/>
            <a:r>
              <a:rPr lang="en-US" altLang="zh-TW" sz="1600" smtClean="0"/>
              <a:t>Uid - User ID. Typically left blank for default.</a:t>
            </a:r>
          </a:p>
          <a:p>
            <a:pPr lvl="1"/>
            <a:r>
              <a:rPr lang="en-US" altLang="zh-TW" sz="1600" smtClean="0"/>
              <a:t>Login group - The user's group.</a:t>
            </a:r>
          </a:p>
          <a:p>
            <a:pPr lvl="1"/>
            <a:r>
              <a:rPr lang="en-US" altLang="zh-TW" sz="1600" smtClean="0"/>
              <a:t>Invite </a:t>
            </a:r>
            <a:r>
              <a:rPr lang="en-US" altLang="zh-TW" sz="1600" i="1" smtClean="0"/>
              <a:t>user</a:t>
            </a:r>
            <a:r>
              <a:rPr lang="en-US" altLang="zh-TW" sz="1600" smtClean="0"/>
              <a:t> into other groups? - </a:t>
            </a:r>
            <a:r>
              <a:rPr lang="en-US" altLang="zh-TW" sz="1600" smtClean="0">
                <a:solidFill>
                  <a:srgbClr val="FF0000"/>
                </a:solidFill>
              </a:rPr>
              <a:t>wheel</a:t>
            </a:r>
          </a:p>
          <a:p>
            <a:pPr lvl="1"/>
            <a:r>
              <a:rPr lang="en-US" altLang="zh-TW" sz="1600" smtClean="0"/>
              <a:t>Login class - Typically left blank for default.</a:t>
            </a:r>
          </a:p>
          <a:p>
            <a:pPr lvl="1"/>
            <a:r>
              <a:rPr lang="en-US" altLang="zh-TW" sz="1600" smtClean="0"/>
              <a:t>Shell - The interactive shell for this user. CSCC use </a:t>
            </a:r>
            <a:r>
              <a:rPr lang="en-US" altLang="zh-TW" sz="1600" smtClean="0">
                <a:solidFill>
                  <a:srgbClr val="FF0000"/>
                </a:solidFill>
              </a:rPr>
              <a:t>tcsh</a:t>
            </a:r>
            <a:r>
              <a:rPr lang="en-US" altLang="zh-TW" sz="1600" smtClean="0"/>
              <a:t>.</a:t>
            </a:r>
          </a:p>
          <a:p>
            <a:pPr lvl="1"/>
            <a:r>
              <a:rPr lang="en-US" altLang="zh-TW" sz="1600" smtClean="0"/>
              <a:t>Home directory - The user's home directory. </a:t>
            </a:r>
          </a:p>
          <a:p>
            <a:pPr lvl="1"/>
            <a:r>
              <a:rPr lang="en-US" altLang="zh-TW" sz="1600" smtClean="0"/>
              <a:t>Home directory permissions - The default is usually correct.</a:t>
            </a:r>
          </a:p>
          <a:p>
            <a:pPr lvl="1"/>
            <a:r>
              <a:rPr lang="en-US" altLang="zh-TW" sz="1600" smtClean="0"/>
              <a:t>Use password-based authentication? - Typically "yes".</a:t>
            </a:r>
          </a:p>
          <a:p>
            <a:pPr lvl="1"/>
            <a:r>
              <a:rPr lang="en-US" altLang="zh-TW" sz="1600" smtClean="0"/>
              <a:t>Use an empty password? - Typically "no".</a:t>
            </a:r>
          </a:p>
          <a:p>
            <a:pPr lvl="1"/>
            <a:r>
              <a:rPr lang="en-US" altLang="zh-TW" sz="1600" smtClean="0"/>
              <a:t>Use a random password? - Typically "no".</a:t>
            </a:r>
          </a:p>
          <a:p>
            <a:pPr lvl="1"/>
            <a:r>
              <a:rPr lang="en-US" altLang="zh-TW" sz="1600" smtClean="0"/>
              <a:t>Enter password - The actual password for this user. </a:t>
            </a:r>
          </a:p>
          <a:p>
            <a:pPr lvl="1"/>
            <a:r>
              <a:rPr lang="en-US" altLang="zh-TW" sz="1600" smtClean="0"/>
              <a:t>Enter password again - The password must be typed again for verification.</a:t>
            </a:r>
          </a:p>
          <a:p>
            <a:pPr lvl="1"/>
            <a:r>
              <a:rPr lang="en-US" altLang="zh-TW" sz="1600" smtClean="0"/>
              <a:t>Lock out the account after creation? - Typically "no".</a:t>
            </a:r>
            <a:endParaRPr lang="en-US" altLang="zh-TW" smtClean="0"/>
          </a:p>
          <a:p>
            <a:pPr lvl="2"/>
            <a:endParaRPr lang="zh-TW" altLang="en-US" smtClean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smtClean="0"/>
              <a:t>Post-installation</a:t>
            </a:r>
            <a:endParaRPr lang="zh-TW" altLang="en-US" dirty="0"/>
          </a:p>
        </p:txBody>
      </p:sp>
      <p:sp>
        <p:nvSpPr>
          <p:cNvPr id="43011" name="內容版面配置區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smtClean="0"/>
              <a:t>Final Configuration</a:t>
            </a:r>
          </a:p>
          <a:p>
            <a:endParaRPr lang="zh-TW" altLang="en-US" smtClean="0"/>
          </a:p>
        </p:txBody>
      </p:sp>
      <p:pic>
        <p:nvPicPr>
          <p:cNvPr id="4301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1981200"/>
            <a:ext cx="6858000" cy="381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TW" smtClean="0"/>
              <a:t>FreeBSD Handbook</a:t>
            </a:r>
            <a:endParaRPr lang="zh-TW" altLang="en-US" dirty="0"/>
          </a:p>
        </p:txBody>
      </p:sp>
      <p:sp>
        <p:nvSpPr>
          <p:cNvPr id="44035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Chapter 2. Installing FreeBSD (FreeBSD 9.0 Release and Later)</a:t>
            </a:r>
          </a:p>
          <a:p>
            <a:pPr lvl="1"/>
            <a:r>
              <a:rPr lang="en-US" altLang="zh-TW" dirty="0" smtClean="0">
                <a:hlinkClick r:id="rId2"/>
              </a:rPr>
              <a:t>http://www.tw.freebsd.org/doc/en/books/handbook/bsdinstall.html</a:t>
            </a:r>
            <a:endParaRPr lang="en-US" altLang="zh-TW" dirty="0" smtClean="0"/>
          </a:p>
          <a:p>
            <a:r>
              <a:rPr lang="en-US" altLang="zh-TW" dirty="0" smtClean="0"/>
              <a:t>Chinese resources</a:t>
            </a:r>
          </a:p>
          <a:p>
            <a:pPr lvl="1"/>
            <a:r>
              <a:rPr lang="en-US" altLang="zh-TW" dirty="0" smtClean="0">
                <a:hlinkClick r:id="rId3"/>
              </a:rPr>
              <a:t>https</a:t>
            </a:r>
            <a:r>
              <a:rPr lang="en-US" altLang="zh-TW" dirty="0">
                <a:hlinkClick r:id="rId3"/>
              </a:rPr>
              <a:t>://</a:t>
            </a:r>
            <a:r>
              <a:rPr lang="en-US" altLang="zh-TW" dirty="0" smtClean="0">
                <a:hlinkClick r:id="rId3"/>
              </a:rPr>
              <a:t>www.tw.freebsd.org/doc/zh_TW/books/handbook/bsdinstall.html</a:t>
            </a:r>
            <a:endParaRPr lang="en-US" altLang="zh-TW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ctrTitle" sz="quarter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smtClean="0"/>
              <a:t>Appendix</a:t>
            </a:r>
            <a:endParaRPr lang="zh-TW" altLang="en-US" dirty="0"/>
          </a:p>
        </p:txBody>
      </p:sp>
      <p:sp>
        <p:nvSpPr>
          <p:cNvPr id="45059" name="副標題 4"/>
          <p:cNvSpPr>
            <a:spLocks noGrp="1"/>
          </p:cNvSpPr>
          <p:nvPr>
            <p:ph type="subTitle" sz="quarter" idx="1"/>
          </p:nvPr>
        </p:nvSpPr>
        <p:spPr/>
        <p:txBody>
          <a:bodyPr/>
          <a:lstStyle/>
          <a:p>
            <a:r>
              <a:rPr lang="en-US" altLang="zh-TW" smtClean="0"/>
              <a:t>bsdinstall – Manual (UFS)</a:t>
            </a:r>
            <a:endParaRPr lang="zh-TW" altLang="en-US" smtClean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err="1" smtClean="0"/>
              <a:t>bsdinstall</a:t>
            </a:r>
            <a:r>
              <a:rPr lang="en-US" altLang="zh-TW" dirty="0" smtClean="0"/>
              <a:t> – Manual (UFS)</a:t>
            </a:r>
            <a:endParaRPr lang="zh-TW" altLang="en-US" dirty="0"/>
          </a:p>
        </p:txBody>
      </p:sp>
      <p:sp>
        <p:nvSpPr>
          <p:cNvPr id="4608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smtClean="0"/>
              <a:t>Guided Partitioning result</a:t>
            </a:r>
            <a:endParaRPr lang="zh-TW" altLang="en-US" smtClean="0"/>
          </a:p>
        </p:txBody>
      </p:sp>
      <p:pic>
        <p:nvPicPr>
          <p:cNvPr id="46084" name="Picture 2" descr="http://www.freebsd.org/doc/handbook/bsdinstall/bsdinstall-part-review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4750" y="2133600"/>
            <a:ext cx="6858000" cy="381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err="1" smtClean="0"/>
              <a:t>bsdinstall</a:t>
            </a:r>
            <a:r>
              <a:rPr lang="en-US" altLang="zh-TW" dirty="0" smtClean="0"/>
              <a:t> – (</a:t>
            </a:r>
            <a:r>
              <a:rPr lang="en-US" altLang="zh-TW" dirty="0"/>
              <a:t>7</a:t>
            </a:r>
            <a:r>
              <a:rPr lang="en-US" altLang="zh-TW" dirty="0" smtClean="0"/>
              <a:t>) Manual</a:t>
            </a:r>
            <a:endParaRPr lang="zh-TW" altLang="en-US" dirty="0"/>
          </a:p>
        </p:txBody>
      </p:sp>
      <p:sp>
        <p:nvSpPr>
          <p:cNvPr id="47107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smtClean="0"/>
              <a:t>Guided Partitioning</a:t>
            </a:r>
          </a:p>
          <a:p>
            <a:pPr lvl="1"/>
            <a:r>
              <a:rPr lang="en-US" altLang="zh-TW" smtClean="0"/>
              <a:t>Select disk</a:t>
            </a:r>
          </a:p>
          <a:p>
            <a:pPr lvl="1"/>
            <a:endParaRPr lang="en-US" altLang="zh-TW" smtClean="0"/>
          </a:p>
          <a:p>
            <a:pPr lvl="1"/>
            <a:endParaRPr lang="en-US" altLang="zh-TW" smtClean="0"/>
          </a:p>
          <a:p>
            <a:pPr lvl="1"/>
            <a:endParaRPr lang="en-US" altLang="zh-TW" smtClean="0"/>
          </a:p>
          <a:p>
            <a:pPr lvl="1"/>
            <a:r>
              <a:rPr lang="en-US" altLang="zh-TW" smtClean="0"/>
              <a:t>How to partition the disk</a:t>
            </a:r>
          </a:p>
          <a:p>
            <a:pPr lvl="2"/>
            <a:r>
              <a:rPr lang="en-US" altLang="zh-TW" smtClean="0"/>
              <a:t>Entire Disk</a:t>
            </a:r>
          </a:p>
          <a:p>
            <a:pPr lvl="2"/>
            <a:r>
              <a:rPr lang="en-US" altLang="zh-TW" smtClean="0"/>
              <a:t>Partition – use free space</a:t>
            </a:r>
            <a:endParaRPr lang="zh-TW" altLang="en-US" smtClean="0"/>
          </a:p>
        </p:txBody>
      </p:sp>
      <p:pic>
        <p:nvPicPr>
          <p:cNvPr id="47108" name="Picture 2" descr="http://www.freebsd.org/doc/handbook/bsdinstall/bsdinstall-part-guided-disk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870" t="22066" r="17599" b="29677"/>
          <a:stretch>
            <a:fillRect/>
          </a:stretch>
        </p:blipFill>
        <p:spPr bwMode="auto">
          <a:xfrm>
            <a:off x="4038600" y="1524000"/>
            <a:ext cx="4700588" cy="1838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7109" name="Picture 4" descr="http://www.freebsd.org/doc/handbook/bsdinstall/bsdinstall-part-entire-part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965" t="26129" r="22258" b="33614"/>
          <a:stretch>
            <a:fillRect/>
          </a:stretch>
        </p:blipFill>
        <p:spPr bwMode="auto">
          <a:xfrm>
            <a:off x="4648200" y="4105275"/>
            <a:ext cx="3962400" cy="1533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err="1" smtClean="0"/>
              <a:t>bsdinstall</a:t>
            </a:r>
            <a:r>
              <a:rPr lang="en-US" altLang="zh-TW" dirty="0" smtClean="0"/>
              <a:t> – (</a:t>
            </a:r>
            <a:r>
              <a:rPr lang="en-US" altLang="zh-TW" dirty="0"/>
              <a:t>8</a:t>
            </a:r>
            <a:r>
              <a:rPr lang="en-US" altLang="zh-TW" dirty="0" smtClean="0"/>
              <a:t>) Manual</a:t>
            </a:r>
            <a:endParaRPr lang="zh-TW" altLang="en-US" dirty="0"/>
          </a:p>
        </p:txBody>
      </p:sp>
      <p:sp>
        <p:nvSpPr>
          <p:cNvPr id="49155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smtClean="0"/>
              <a:t>Manual Partitioning</a:t>
            </a:r>
            <a:endParaRPr lang="zh-TW" altLang="en-US" smtClean="0"/>
          </a:p>
        </p:txBody>
      </p:sp>
      <p:pic>
        <p:nvPicPr>
          <p:cNvPr id="49156" name="Picture 2" descr="http://www.freebsd.org/doc/handbook/bsdinstall/bsdinstall-part-manual-create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2057400"/>
            <a:ext cx="6858000" cy="381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err="1" smtClean="0"/>
              <a:t>bsdinstall</a:t>
            </a:r>
            <a:r>
              <a:rPr lang="en-US" altLang="zh-TW" dirty="0" smtClean="0"/>
              <a:t> – (</a:t>
            </a:r>
            <a:r>
              <a:rPr lang="en-US" altLang="zh-TW" dirty="0"/>
              <a:t>9</a:t>
            </a:r>
            <a:r>
              <a:rPr lang="en-US" altLang="zh-TW" dirty="0" smtClean="0"/>
              <a:t>) Manual</a:t>
            </a:r>
            <a:endParaRPr lang="zh-TW" altLang="en-US" dirty="0"/>
          </a:p>
        </p:txBody>
      </p:sp>
      <p:sp>
        <p:nvSpPr>
          <p:cNvPr id="50179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smtClean="0"/>
              <a:t>Choose a partitioning scheme</a:t>
            </a:r>
          </a:p>
          <a:p>
            <a:pPr lvl="1"/>
            <a:r>
              <a:rPr lang="en-US" altLang="zh-TW" smtClean="0"/>
              <a:t>Master Boot Record (MBR)</a:t>
            </a:r>
          </a:p>
          <a:p>
            <a:pPr lvl="2"/>
            <a:r>
              <a:rPr lang="en-US" altLang="zh-TW" smtClean="0"/>
              <a:t>4 Primary Partition, 1 Extended Partition, multiple Logical Partition</a:t>
            </a:r>
          </a:p>
          <a:p>
            <a:pPr lvl="1"/>
            <a:r>
              <a:rPr lang="en-US" altLang="zh-TW" smtClean="0"/>
              <a:t>GUID Partition Table (GPT)</a:t>
            </a:r>
          </a:p>
          <a:p>
            <a:pPr lvl="2"/>
            <a:r>
              <a:rPr lang="en-US" altLang="zh-TW" smtClean="0"/>
              <a:t>128 Partitions per disk</a:t>
            </a:r>
          </a:p>
          <a:p>
            <a:pPr lvl="1"/>
            <a:r>
              <a:rPr lang="en-US" altLang="zh-TW" smtClean="0">
                <a:solidFill>
                  <a:srgbClr val="FF0000"/>
                </a:solidFill>
              </a:rPr>
              <a:t>DON’T use BSD!!!</a:t>
            </a:r>
            <a:endParaRPr lang="zh-TW" altLang="en-US" smtClean="0">
              <a:solidFill>
                <a:srgbClr val="FF0000"/>
              </a:solidFill>
            </a:endParaRPr>
          </a:p>
        </p:txBody>
      </p:sp>
      <p:pic>
        <p:nvPicPr>
          <p:cNvPr id="50180" name="Picture 2" descr="http://www.freebsd.org/doc/handbook/bsdinstall/bsdinstall-part-manual-partscheme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3886200"/>
            <a:ext cx="5002213" cy="2778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err="1" smtClean="0"/>
              <a:t>bsdinstall</a:t>
            </a:r>
            <a:r>
              <a:rPr lang="en-US" altLang="zh-TW" dirty="0" smtClean="0"/>
              <a:t> – (</a:t>
            </a:r>
            <a:r>
              <a:rPr lang="en-US" altLang="zh-TW" dirty="0"/>
              <a:t>10</a:t>
            </a:r>
            <a:r>
              <a:rPr lang="en-US" altLang="zh-TW" dirty="0" smtClean="0"/>
              <a:t>) Manual</a:t>
            </a:r>
            <a:endParaRPr lang="zh-TW" altLang="en-US" dirty="0"/>
          </a:p>
        </p:txBody>
      </p:sp>
      <p:sp>
        <p:nvSpPr>
          <p:cNvPr id="5120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smtClean="0"/>
              <a:t>Add partitions</a:t>
            </a:r>
          </a:p>
          <a:p>
            <a:pPr lvl="1"/>
            <a:r>
              <a:rPr lang="en-US" altLang="zh-TW" smtClean="0"/>
              <a:t>freebsd-boot</a:t>
            </a:r>
          </a:p>
          <a:p>
            <a:pPr lvl="2"/>
            <a:r>
              <a:rPr lang="en-US" altLang="zh-TW" smtClean="0"/>
              <a:t>FreeBSD boot code. This partition must be first on the disk.</a:t>
            </a:r>
          </a:p>
        </p:txBody>
      </p:sp>
      <p:pic>
        <p:nvPicPr>
          <p:cNvPr id="51204" name="Picture 2" descr="http://www.freebsd.org/doc/handbook/bsdinstall/bsdinstall-part-manual-addpart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402" t="14130" r="14909" b="16968"/>
          <a:stretch>
            <a:fillRect/>
          </a:stretch>
        </p:blipFill>
        <p:spPr bwMode="auto">
          <a:xfrm>
            <a:off x="2057400" y="2971800"/>
            <a:ext cx="4984750" cy="2625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err="1" smtClean="0"/>
              <a:t>bsdinstall</a:t>
            </a:r>
            <a:r>
              <a:rPr lang="en-US" altLang="zh-TW" dirty="0" smtClean="0"/>
              <a:t> – (</a:t>
            </a:r>
            <a:r>
              <a:rPr lang="en-US" altLang="zh-TW" dirty="0"/>
              <a:t>11</a:t>
            </a:r>
            <a:r>
              <a:rPr lang="en-US" altLang="zh-TW" dirty="0" smtClean="0"/>
              <a:t>) Manual</a:t>
            </a:r>
            <a:endParaRPr lang="zh-TW" altLang="en-US" dirty="0"/>
          </a:p>
        </p:txBody>
      </p:sp>
      <p:sp>
        <p:nvSpPr>
          <p:cNvPr id="52227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smtClean="0"/>
              <a:t>Final confirmation</a:t>
            </a:r>
            <a:endParaRPr lang="zh-TW" altLang="en-US" smtClean="0"/>
          </a:p>
        </p:txBody>
      </p:sp>
      <p:pic>
        <p:nvPicPr>
          <p:cNvPr id="52228" name="Picture 2" descr="http://www.freebsd.org/doc/handbook/bsdinstall/bsdinstall-final-confirmation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2133600"/>
            <a:ext cx="6858000" cy="381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FreeBSD Branches/Tags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447800"/>
            <a:ext cx="7924800" cy="5181600"/>
          </a:xfrm>
        </p:spPr>
        <p:txBody>
          <a:bodyPr/>
          <a:lstStyle/>
          <a:p>
            <a:pPr eaLnBrk="1" hangingPunct="1"/>
            <a:r>
              <a:rPr lang="en-US" altLang="zh-TW" dirty="0" smtClean="0">
                <a:ea typeface="新細明體" panose="02020500000000000000" pitchFamily="18" charset="-120"/>
              </a:rPr>
              <a:t>Three parallel development branches:</a:t>
            </a:r>
          </a:p>
          <a:p>
            <a:pPr lvl="1" eaLnBrk="1" hangingPunct="1"/>
            <a:r>
              <a:rPr lang="en-US" altLang="zh-TW" i="1" dirty="0" smtClean="0">
                <a:ea typeface="新細明體" panose="02020500000000000000" pitchFamily="18" charset="-120"/>
              </a:rPr>
              <a:t>-RELEASE</a:t>
            </a:r>
          </a:p>
          <a:p>
            <a:pPr lvl="2" eaLnBrk="1" hangingPunct="1"/>
            <a:r>
              <a:rPr lang="en-US" altLang="zh-TW" dirty="0" smtClean="0">
                <a:ea typeface="新細明體" panose="02020500000000000000" pitchFamily="18" charset="-120"/>
              </a:rPr>
              <a:t>Latest Release Version:</a:t>
            </a:r>
          </a:p>
          <a:p>
            <a:pPr lvl="3" eaLnBrk="1" hangingPunct="1"/>
            <a:r>
              <a:rPr lang="en-US" altLang="zh-TW" dirty="0" smtClean="0">
                <a:ea typeface="新細明體" panose="02020500000000000000" pitchFamily="18" charset="-120"/>
              </a:rPr>
              <a:t>11.2 (June</a:t>
            </a:r>
            <a:r>
              <a:rPr lang="en-US" altLang="zh-TW" dirty="0" smtClean="0"/>
              <a:t>, 2018</a:t>
            </a:r>
            <a:r>
              <a:rPr lang="en-US" altLang="zh-TW" dirty="0" smtClean="0">
                <a:ea typeface="新細明體" panose="02020500000000000000" pitchFamily="18" charset="-120"/>
              </a:rPr>
              <a:t>)</a:t>
            </a:r>
          </a:p>
          <a:p>
            <a:pPr lvl="3" eaLnBrk="1" hangingPunct="1"/>
            <a:r>
              <a:rPr lang="en-US" altLang="zh-TW" dirty="0" smtClean="0">
                <a:ea typeface="新細明體" panose="02020500000000000000" pitchFamily="18" charset="-120"/>
                <a:hlinkClick r:id="rId2"/>
              </a:rPr>
              <a:t>http://www.freebsd.org/releases/</a:t>
            </a:r>
            <a:endParaRPr lang="en-US" altLang="zh-TW" dirty="0" smtClean="0">
              <a:ea typeface="新細明體" panose="02020500000000000000" pitchFamily="18" charset="-120"/>
            </a:endParaRPr>
          </a:p>
          <a:p>
            <a:pPr lvl="2" eaLnBrk="1" hangingPunct="1"/>
            <a:r>
              <a:rPr lang="en-US" altLang="zh-TW" dirty="0" smtClean="0">
                <a:ea typeface="新細明體" panose="02020500000000000000" pitchFamily="18" charset="-120"/>
              </a:rPr>
              <a:t>Upcoming 12.0 (</a:t>
            </a:r>
            <a:r>
              <a:rPr lang="en-US" altLang="zh-TW" dirty="0" smtClean="0"/>
              <a:t>November, 2018</a:t>
            </a:r>
            <a:r>
              <a:rPr lang="en-US" altLang="zh-TW" dirty="0" smtClean="0">
                <a:ea typeface="新細明體" panose="02020500000000000000" pitchFamily="18" charset="-120"/>
              </a:rPr>
              <a:t>)</a:t>
            </a:r>
          </a:p>
          <a:p>
            <a:pPr lvl="3" eaLnBrk="1" hangingPunct="1"/>
            <a:r>
              <a:rPr lang="en-US" altLang="zh-TW" dirty="0" smtClean="0">
                <a:hlinkClick r:id="rId3"/>
              </a:rPr>
              <a:t>https</a:t>
            </a:r>
            <a:r>
              <a:rPr lang="en-US" altLang="zh-TW" dirty="0">
                <a:hlinkClick r:id="rId3"/>
              </a:rPr>
              <a:t>://</a:t>
            </a:r>
            <a:r>
              <a:rPr lang="en-US" altLang="zh-TW" dirty="0" smtClean="0">
                <a:hlinkClick r:id="rId3"/>
              </a:rPr>
              <a:t>www.tw.freebsd.org/releases/12.0R/schedule.html</a:t>
            </a:r>
            <a:endParaRPr lang="en-US" altLang="zh-TW" dirty="0" smtClean="0">
              <a:ea typeface="新細明體" panose="02020500000000000000" pitchFamily="18" charset="-120"/>
            </a:endParaRPr>
          </a:p>
          <a:p>
            <a:pPr lvl="1" eaLnBrk="1" hangingPunct="1"/>
            <a:r>
              <a:rPr lang="en-US" altLang="zh-TW" i="1" dirty="0" smtClean="0">
                <a:ea typeface="新細明體" panose="02020500000000000000" pitchFamily="18" charset="-120"/>
              </a:rPr>
              <a:t>-STABLE</a:t>
            </a:r>
          </a:p>
          <a:p>
            <a:pPr lvl="2" eaLnBrk="1" hangingPunct="1"/>
            <a:r>
              <a:rPr lang="en-US" altLang="zh-TW" dirty="0" smtClean="0">
                <a:ea typeface="新細明體" panose="02020500000000000000" pitchFamily="18" charset="-120"/>
              </a:rPr>
              <a:t>Tested new features and bug fixes</a:t>
            </a:r>
          </a:p>
          <a:p>
            <a:pPr lvl="2" eaLnBrk="1" hangingPunct="1"/>
            <a:r>
              <a:rPr lang="en-US" altLang="zh-TW" dirty="0" smtClean="0">
                <a:ea typeface="新細明體" panose="02020500000000000000" pitchFamily="18" charset="-120"/>
              </a:rPr>
              <a:t>MFC: Merge From Current</a:t>
            </a:r>
            <a:endParaRPr lang="en-US" altLang="zh-TW" b="1" dirty="0" smtClean="0">
              <a:ea typeface="新細明體" panose="02020500000000000000" pitchFamily="18" charset="-120"/>
            </a:endParaRPr>
          </a:p>
          <a:p>
            <a:pPr lvl="1" eaLnBrk="1" hangingPunct="1"/>
            <a:r>
              <a:rPr lang="en-US" altLang="zh-TW" i="1" dirty="0" smtClean="0">
                <a:ea typeface="新細明體" panose="02020500000000000000" pitchFamily="18" charset="-120"/>
              </a:rPr>
              <a:t>-CURRENT</a:t>
            </a:r>
          </a:p>
          <a:p>
            <a:pPr lvl="2" eaLnBrk="1" hangingPunct="1"/>
            <a:r>
              <a:rPr lang="en-US" altLang="zh-TW" dirty="0" smtClean="0">
                <a:ea typeface="新細明體" panose="02020500000000000000" pitchFamily="18" charset="-120"/>
              </a:rPr>
              <a:t>Working space for FreeBSD developers</a:t>
            </a:r>
          </a:p>
          <a:p>
            <a:pPr lvl="2" eaLnBrk="1" hangingPunct="1"/>
            <a:r>
              <a:rPr lang="en-US" altLang="zh-TW" dirty="0" smtClean="0">
                <a:ea typeface="新細明體" panose="02020500000000000000" pitchFamily="18" charset="-120"/>
              </a:rPr>
              <a:t>Current version:</a:t>
            </a:r>
          </a:p>
          <a:p>
            <a:pPr lvl="3" eaLnBrk="1" hangingPunct="1"/>
            <a:r>
              <a:rPr lang="en-US" altLang="zh-TW" dirty="0" smtClean="0">
                <a:ea typeface="新細明體" panose="02020500000000000000" pitchFamily="18" charset="-120"/>
              </a:rPr>
              <a:t>12.0-CURRENT</a:t>
            </a:r>
          </a:p>
          <a:p>
            <a:pPr lvl="3" eaLnBrk="1" hangingPunct="1"/>
            <a:r>
              <a:rPr lang="en-US" altLang="zh-TW" dirty="0" smtClean="0">
                <a:ea typeface="新細明體" panose="02020500000000000000" pitchFamily="18" charset="-120"/>
                <a:hlinkClick r:id="rId4"/>
              </a:rPr>
              <a:t>http://www.freebsd.org/releng/</a:t>
            </a:r>
            <a:endParaRPr lang="en-US" altLang="zh-TW" dirty="0" smtClean="0">
              <a:ea typeface="新細明體" panose="02020500000000000000" pitchFamily="18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FreeBSD Version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altLang="zh-TW" dirty="0" smtClean="0">
                <a:ea typeface="新細明體" pitchFamily="18" charset="-120"/>
              </a:rPr>
              <a:t>FreeBSD</a:t>
            </a:r>
            <a:r>
              <a:rPr lang="en-US" altLang="zh-TW" dirty="0" smtClean="0">
                <a:latin typeface="Verdana" pitchFamily="34" charset="0"/>
                <a:ea typeface="新細明體" pitchFamily="18" charset="-120"/>
              </a:rPr>
              <a:t>–</a:t>
            </a:r>
            <a:r>
              <a:rPr lang="en-US" altLang="zh-TW" dirty="0" smtClean="0">
                <a:ea typeface="新細明體" pitchFamily="18" charset="-120"/>
              </a:rPr>
              <a:t>A.B</a:t>
            </a:r>
            <a:r>
              <a:rPr lang="en-US" altLang="zh-TW" dirty="0" smtClean="0">
                <a:solidFill>
                  <a:schemeClr val="bg1">
                    <a:lumMod val="65000"/>
                  </a:schemeClr>
                </a:solidFill>
                <a:ea typeface="新細明體" pitchFamily="18" charset="-120"/>
              </a:rPr>
              <a:t>.C</a:t>
            </a:r>
            <a:r>
              <a:rPr lang="en-US" altLang="zh-TW" dirty="0" smtClean="0">
                <a:latin typeface="Verdana" pitchFamily="34" charset="0"/>
                <a:ea typeface="新細明體" pitchFamily="18" charset="-120"/>
              </a:rPr>
              <a:t>–</a:t>
            </a:r>
            <a:r>
              <a:rPr lang="en-US" altLang="zh-TW" dirty="0" smtClean="0">
                <a:ea typeface="新細明體" pitchFamily="18" charset="-120"/>
              </a:rPr>
              <a:t>Type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altLang="zh-TW" dirty="0" smtClean="0">
                <a:ea typeface="新細明體" pitchFamily="18" charset="-120"/>
              </a:rPr>
              <a:t>A: major version Number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altLang="zh-TW" dirty="0" smtClean="0">
                <a:ea typeface="新細明體" pitchFamily="18" charset="-120"/>
              </a:rPr>
              <a:t>B: minor version Number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altLang="zh-TW" dirty="0" smtClean="0">
                <a:solidFill>
                  <a:schemeClr val="bg1">
                    <a:lumMod val="65000"/>
                  </a:schemeClr>
                </a:solidFill>
                <a:ea typeface="新細明體" pitchFamily="18" charset="-120"/>
              </a:rPr>
              <a:t>C: slight patch version number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altLang="zh-TW" dirty="0" smtClean="0">
                <a:ea typeface="新細明體" pitchFamily="18" charset="-120"/>
              </a:rPr>
              <a:t>Type: version type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en-US" altLang="zh-TW" dirty="0" smtClean="0">
                <a:ea typeface="新細明體" pitchFamily="18" charset="-120"/>
              </a:rPr>
              <a:t>PRERELEASE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en-US" altLang="zh-TW" dirty="0" smtClean="0">
                <a:ea typeface="新細明體" pitchFamily="18" charset="-120"/>
              </a:rPr>
              <a:t>BETA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en-US" altLang="zh-TW" dirty="0" smtClean="0">
                <a:ea typeface="新細明體" pitchFamily="18" charset="-120"/>
              </a:rPr>
              <a:t>RC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en-US" altLang="zh-TW" dirty="0" smtClean="0">
                <a:ea typeface="新細明體" pitchFamily="18" charset="-120"/>
              </a:rPr>
              <a:t>RELEASE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en-US" altLang="zh-TW" dirty="0" smtClean="0">
                <a:ea typeface="新細明體" pitchFamily="18" charset="-120"/>
              </a:rPr>
              <a:t>STABLE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en-US" altLang="zh-TW" dirty="0" smtClean="0">
                <a:ea typeface="新細明體" pitchFamily="18" charset="-120"/>
              </a:rPr>
              <a:t>CURRENT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ctrTitle" sz="quarter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/>
              <a:t>FreeBSD Installation</a:t>
            </a:r>
            <a:endParaRPr lang="zh-TW" altLang="en-US" dirty="0" smtClean="0"/>
          </a:p>
        </p:txBody>
      </p:sp>
      <p:sp>
        <p:nvSpPr>
          <p:cNvPr id="11267" name="副標題 4"/>
          <p:cNvSpPr>
            <a:spLocks noGrp="1"/>
          </p:cNvSpPr>
          <p:nvPr>
            <p:ph type="subTitle" sz="quarter" idx="1"/>
          </p:nvPr>
        </p:nvSpPr>
        <p:spPr/>
        <p:txBody>
          <a:bodyPr/>
          <a:lstStyle/>
          <a:p>
            <a:pPr eaLnBrk="1" hangingPunct="1"/>
            <a:endParaRPr lang="zh-TW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smtClean="0"/>
              <a:t>FreeBSD View of Disk (1)</a:t>
            </a:r>
            <a:endParaRPr lang="zh-TW" altLang="en-US" dirty="0"/>
          </a:p>
        </p:txBody>
      </p:sp>
      <p:sp>
        <p:nvSpPr>
          <p:cNvPr id="12291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smtClean="0"/>
              <a:t>Guided partitioning layout between UFS and Root on ZFS</a:t>
            </a:r>
            <a:endParaRPr lang="zh-TW" altLang="en-US" smtClean="0"/>
          </a:p>
        </p:txBody>
      </p:sp>
      <p:graphicFrame>
        <p:nvGraphicFramePr>
          <p:cNvPr id="4" name="Group 12"/>
          <p:cNvGraphicFramePr>
            <a:graphicFrameLocks noGrp="1"/>
          </p:cNvGraphicFramePr>
          <p:nvPr/>
        </p:nvGraphicFramePr>
        <p:xfrm>
          <a:off x="685800" y="2514600"/>
          <a:ext cx="2057400" cy="2495549"/>
        </p:xfrm>
        <a:graphic>
          <a:graphicData uri="http://schemas.openxmlformats.org/drawingml/2006/table">
            <a:tbl>
              <a:tblPr/>
              <a:tblGrid>
                <a:gridCol w="2057400"/>
              </a:tblGrid>
              <a:tr h="3952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GPT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000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Slice 1 (/dev/ada0p1)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000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Slice 2 (/dev/ada0p2)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000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Slice 3 (/dev/ada0p3)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5" name="Group 48"/>
          <p:cNvGraphicFramePr>
            <a:graphicFrameLocks noGrp="1"/>
          </p:cNvGraphicFramePr>
          <p:nvPr/>
        </p:nvGraphicFramePr>
        <p:xfrm>
          <a:off x="3468688" y="2984500"/>
          <a:ext cx="1295400" cy="365125"/>
        </p:xfrm>
        <a:graphic>
          <a:graphicData uri="http://schemas.openxmlformats.org/drawingml/2006/table">
            <a:tbl>
              <a:tblPr/>
              <a:tblGrid>
                <a:gridCol w="1295400"/>
              </a:tblGrid>
              <a:tr h="3651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freebsd</a:t>
                      </a:r>
                      <a:r>
                        <a:rPr kumimoji="1" lang="en-US" altLang="zh-TW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-boot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2310" name="Line 68"/>
          <p:cNvSpPr>
            <a:spLocks noChangeShapeType="1"/>
          </p:cNvSpPr>
          <p:nvPr/>
        </p:nvSpPr>
        <p:spPr bwMode="auto">
          <a:xfrm>
            <a:off x="2747963" y="3200400"/>
            <a:ext cx="685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zh-TW" altLang="en-US"/>
          </a:p>
        </p:txBody>
      </p:sp>
      <p:graphicFrame>
        <p:nvGraphicFramePr>
          <p:cNvPr id="7" name="Group 48"/>
          <p:cNvGraphicFramePr>
            <a:graphicFrameLocks noGrp="1"/>
          </p:cNvGraphicFramePr>
          <p:nvPr/>
        </p:nvGraphicFramePr>
        <p:xfrm>
          <a:off x="3489325" y="3806825"/>
          <a:ext cx="1295400" cy="365125"/>
        </p:xfrm>
        <a:graphic>
          <a:graphicData uri="http://schemas.openxmlformats.org/drawingml/2006/table">
            <a:tbl>
              <a:tblPr/>
              <a:tblGrid>
                <a:gridCol w="1295400"/>
              </a:tblGrid>
              <a:tr h="3651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/ </a:t>
                      </a:r>
                      <a:r>
                        <a:rPr kumimoji="1" lang="en-US" altLang="zh-TW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freebsd-ufs</a:t>
                      </a:r>
                      <a:endParaRPr kumimoji="1" lang="en-US" altLang="zh-TW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2317" name="Line 68"/>
          <p:cNvSpPr>
            <a:spLocks noChangeShapeType="1"/>
          </p:cNvSpPr>
          <p:nvPr/>
        </p:nvSpPr>
        <p:spPr bwMode="auto">
          <a:xfrm>
            <a:off x="2768600" y="4022725"/>
            <a:ext cx="685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zh-TW" altLang="en-US"/>
          </a:p>
        </p:txBody>
      </p:sp>
      <p:graphicFrame>
        <p:nvGraphicFramePr>
          <p:cNvPr id="9" name="Group 48"/>
          <p:cNvGraphicFramePr>
            <a:graphicFrameLocks noGrp="1"/>
          </p:cNvGraphicFramePr>
          <p:nvPr/>
        </p:nvGraphicFramePr>
        <p:xfrm>
          <a:off x="3468688" y="4524375"/>
          <a:ext cx="1295400" cy="365125"/>
        </p:xfrm>
        <a:graphic>
          <a:graphicData uri="http://schemas.openxmlformats.org/drawingml/2006/table">
            <a:tbl>
              <a:tblPr/>
              <a:tblGrid>
                <a:gridCol w="1295400"/>
              </a:tblGrid>
              <a:tr h="3651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freebsd</a:t>
                      </a:r>
                      <a:r>
                        <a:rPr kumimoji="1" lang="en-US" altLang="zh-TW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-swap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2324" name="Line 68"/>
          <p:cNvSpPr>
            <a:spLocks noChangeShapeType="1"/>
          </p:cNvSpPr>
          <p:nvPr/>
        </p:nvSpPr>
        <p:spPr bwMode="auto">
          <a:xfrm>
            <a:off x="2747963" y="4740275"/>
            <a:ext cx="685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zh-TW" altLang="en-US"/>
          </a:p>
        </p:txBody>
      </p:sp>
      <p:graphicFrame>
        <p:nvGraphicFramePr>
          <p:cNvPr id="11" name="Group 12"/>
          <p:cNvGraphicFramePr>
            <a:graphicFrameLocks noGrp="1"/>
          </p:cNvGraphicFramePr>
          <p:nvPr/>
        </p:nvGraphicFramePr>
        <p:xfrm>
          <a:off x="4924425" y="2479675"/>
          <a:ext cx="2057400" cy="2495549"/>
        </p:xfrm>
        <a:graphic>
          <a:graphicData uri="http://schemas.openxmlformats.org/drawingml/2006/table">
            <a:tbl>
              <a:tblPr/>
              <a:tblGrid>
                <a:gridCol w="2057400"/>
              </a:tblGrid>
              <a:tr h="3952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GPT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000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Slice 1 (/dev/ada0p1)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000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Slice 2 (/dev/ada0p2)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000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Slice 3 (/dev/ada0p3)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2" name="Group 48"/>
          <p:cNvGraphicFramePr>
            <a:graphicFrameLocks noGrp="1"/>
          </p:cNvGraphicFramePr>
          <p:nvPr/>
        </p:nvGraphicFramePr>
        <p:xfrm>
          <a:off x="7707313" y="2949575"/>
          <a:ext cx="1295400" cy="365125"/>
        </p:xfrm>
        <a:graphic>
          <a:graphicData uri="http://schemas.openxmlformats.org/drawingml/2006/table">
            <a:tbl>
              <a:tblPr/>
              <a:tblGrid>
                <a:gridCol w="1295400"/>
              </a:tblGrid>
              <a:tr h="3651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freebsd</a:t>
                      </a:r>
                      <a:r>
                        <a:rPr kumimoji="1" lang="en-US" altLang="zh-TW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-boot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2343" name="Line 68"/>
          <p:cNvSpPr>
            <a:spLocks noChangeShapeType="1"/>
          </p:cNvSpPr>
          <p:nvPr/>
        </p:nvSpPr>
        <p:spPr bwMode="auto">
          <a:xfrm>
            <a:off x="6986588" y="3165475"/>
            <a:ext cx="685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zh-TW" altLang="en-US"/>
          </a:p>
        </p:txBody>
      </p:sp>
      <p:graphicFrame>
        <p:nvGraphicFramePr>
          <p:cNvPr id="14" name="Group 48"/>
          <p:cNvGraphicFramePr>
            <a:graphicFrameLocks noGrp="1"/>
          </p:cNvGraphicFramePr>
          <p:nvPr/>
        </p:nvGraphicFramePr>
        <p:xfrm>
          <a:off x="7727950" y="3771900"/>
          <a:ext cx="1295400" cy="365125"/>
        </p:xfrm>
        <a:graphic>
          <a:graphicData uri="http://schemas.openxmlformats.org/drawingml/2006/table">
            <a:tbl>
              <a:tblPr/>
              <a:tblGrid>
                <a:gridCol w="1295400"/>
              </a:tblGrid>
              <a:tr h="3651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freebsd</a:t>
                      </a:r>
                      <a:r>
                        <a:rPr kumimoji="1" lang="en-US" altLang="zh-TW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-swap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2350" name="Line 68"/>
          <p:cNvSpPr>
            <a:spLocks noChangeShapeType="1"/>
          </p:cNvSpPr>
          <p:nvPr/>
        </p:nvSpPr>
        <p:spPr bwMode="auto">
          <a:xfrm>
            <a:off x="7007225" y="3987800"/>
            <a:ext cx="685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zh-TW" altLang="en-US"/>
          </a:p>
        </p:txBody>
      </p:sp>
      <p:graphicFrame>
        <p:nvGraphicFramePr>
          <p:cNvPr id="16" name="Group 48"/>
          <p:cNvGraphicFramePr>
            <a:graphicFrameLocks noGrp="1"/>
          </p:cNvGraphicFramePr>
          <p:nvPr/>
        </p:nvGraphicFramePr>
        <p:xfrm>
          <a:off x="7707313" y="4489450"/>
          <a:ext cx="1295400" cy="365125"/>
        </p:xfrm>
        <a:graphic>
          <a:graphicData uri="http://schemas.openxmlformats.org/drawingml/2006/table">
            <a:tbl>
              <a:tblPr/>
              <a:tblGrid>
                <a:gridCol w="1295400"/>
              </a:tblGrid>
              <a:tr h="3651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zfs0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2357" name="Line 68"/>
          <p:cNvSpPr>
            <a:spLocks noChangeShapeType="1"/>
          </p:cNvSpPr>
          <p:nvPr/>
        </p:nvSpPr>
        <p:spPr bwMode="auto">
          <a:xfrm>
            <a:off x="6986588" y="4705350"/>
            <a:ext cx="685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zh-TW" alt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內容版面配置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 smtClean="0"/>
          </a:p>
        </p:txBody>
      </p:sp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>
                <a:ea typeface="新細明體" pitchFamily="18" charset="-120"/>
              </a:rPr>
              <a:t>FreeBSD </a:t>
            </a:r>
            <a:r>
              <a:rPr lang="en-US" altLang="zh-TW" dirty="0" smtClean="0">
                <a:ea typeface="新細明體" pitchFamily="18" charset="-120"/>
              </a:rPr>
              <a:t>View </a:t>
            </a:r>
            <a:r>
              <a:rPr lang="en-US" altLang="zh-TW" dirty="0">
                <a:ea typeface="新細明體" pitchFamily="18" charset="-120"/>
              </a:rPr>
              <a:t>of Disk </a:t>
            </a:r>
            <a:r>
              <a:rPr lang="en-US" altLang="zh-TW" dirty="0" smtClean="0">
                <a:ea typeface="新細明體" pitchFamily="18" charset="-120"/>
              </a:rPr>
              <a:t>(2)</a:t>
            </a:r>
            <a:endParaRPr lang="en-US" altLang="zh-TW" dirty="0">
              <a:ea typeface="新細明體" pitchFamily="18" charset="-120"/>
            </a:endParaRPr>
          </a:p>
        </p:txBody>
      </p:sp>
      <p:graphicFrame>
        <p:nvGraphicFramePr>
          <p:cNvPr id="22532" name="Group 4"/>
          <p:cNvGraphicFramePr>
            <a:graphicFrameLocks noGrp="1"/>
          </p:cNvGraphicFramePr>
          <p:nvPr/>
        </p:nvGraphicFramePr>
        <p:xfrm>
          <a:off x="1644650" y="6065838"/>
          <a:ext cx="2289175" cy="639762"/>
        </p:xfrm>
        <a:graphic>
          <a:graphicData uri="http://schemas.openxmlformats.org/drawingml/2006/table">
            <a:tbl>
              <a:tblPr/>
              <a:tblGrid>
                <a:gridCol w="1146175"/>
                <a:gridCol w="1143000"/>
              </a:tblGrid>
              <a:tr h="63976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D Drive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NTFS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Linux Swap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2540" name="Group 12"/>
          <p:cNvGraphicFramePr>
            <a:graphicFrameLocks noGrp="1"/>
          </p:cNvGraphicFramePr>
          <p:nvPr/>
        </p:nvGraphicFramePr>
        <p:xfrm>
          <a:off x="1789113" y="1816100"/>
          <a:ext cx="2057400" cy="3255965"/>
        </p:xfrm>
        <a:graphic>
          <a:graphicData uri="http://schemas.openxmlformats.org/drawingml/2006/table">
            <a:tbl>
              <a:tblPr/>
              <a:tblGrid>
                <a:gridCol w="2057400"/>
              </a:tblGrid>
              <a:tr h="3952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MBR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000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Slice 1 (ada0s1)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000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Slice 2 (ada0s2)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000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Slice 3 (ada0s3)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  <a:tr h="7604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Slice 4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(ada0s4)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2554" name="Group 26"/>
          <p:cNvGraphicFramePr>
            <a:graphicFrameLocks noGrp="1"/>
          </p:cNvGraphicFramePr>
          <p:nvPr/>
        </p:nvGraphicFramePr>
        <p:xfrm>
          <a:off x="4524375" y="2320925"/>
          <a:ext cx="2736850" cy="395288"/>
        </p:xfrm>
        <a:graphic>
          <a:graphicData uri="http://schemas.openxmlformats.org/drawingml/2006/table">
            <a:tbl>
              <a:tblPr/>
              <a:tblGrid>
                <a:gridCol w="2736850"/>
              </a:tblGrid>
              <a:tr h="3952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Windows XP (NTFS)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2560" name="Group 32"/>
          <p:cNvGraphicFramePr>
            <a:graphicFrameLocks noGrp="1"/>
          </p:cNvGraphicFramePr>
          <p:nvPr/>
        </p:nvGraphicFramePr>
        <p:xfrm>
          <a:off x="4524375" y="3760788"/>
          <a:ext cx="2514600" cy="2371728"/>
        </p:xfrm>
        <a:graphic>
          <a:graphicData uri="http://schemas.openxmlformats.org/drawingml/2006/table">
            <a:tbl>
              <a:tblPr/>
              <a:tblGrid>
                <a:gridCol w="2514600"/>
              </a:tblGrid>
              <a:tr h="3952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bsdlabel</a:t>
                      </a:r>
                      <a:endParaRPr kumimoji="1" lang="en-US" altLang="zh-TW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  <a:tr h="3952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ada0s3a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3952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ada0s3b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3952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ada0s3c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3952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ada0s3d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3952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ada0s3e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2576" name="Group 48"/>
          <p:cNvGraphicFramePr>
            <a:graphicFrameLocks noGrp="1"/>
          </p:cNvGraphicFramePr>
          <p:nvPr/>
        </p:nvGraphicFramePr>
        <p:xfrm>
          <a:off x="7766050" y="4192588"/>
          <a:ext cx="1295400" cy="365125"/>
        </p:xfrm>
        <a:graphic>
          <a:graphicData uri="http://schemas.openxmlformats.org/drawingml/2006/table">
            <a:tbl>
              <a:tblPr/>
              <a:tblGrid>
                <a:gridCol w="1295400"/>
              </a:tblGrid>
              <a:tr h="3651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/ (root)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2582" name="Group 54"/>
          <p:cNvGraphicFramePr>
            <a:graphicFrameLocks noGrp="1"/>
          </p:cNvGraphicFramePr>
          <p:nvPr/>
        </p:nvGraphicFramePr>
        <p:xfrm>
          <a:off x="7766050" y="4624388"/>
          <a:ext cx="838200" cy="446087"/>
        </p:xfrm>
        <a:graphic>
          <a:graphicData uri="http://schemas.openxmlformats.org/drawingml/2006/table">
            <a:tbl>
              <a:tblPr/>
              <a:tblGrid>
                <a:gridCol w="838200"/>
              </a:tblGrid>
              <a:tr h="44608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swap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2588" name="Group 60"/>
          <p:cNvGraphicFramePr>
            <a:graphicFrameLocks noGrp="1"/>
          </p:cNvGraphicFramePr>
          <p:nvPr/>
        </p:nvGraphicFramePr>
        <p:xfrm>
          <a:off x="7766050" y="5705475"/>
          <a:ext cx="990600" cy="395288"/>
        </p:xfrm>
        <a:graphic>
          <a:graphicData uri="http://schemas.openxmlformats.org/drawingml/2006/table">
            <a:tbl>
              <a:tblPr/>
              <a:tblGrid>
                <a:gridCol w="990600"/>
              </a:tblGrid>
              <a:tr h="3952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/home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3378" name="Line 66"/>
          <p:cNvSpPr>
            <a:spLocks noChangeShapeType="1"/>
          </p:cNvSpPr>
          <p:nvPr/>
        </p:nvSpPr>
        <p:spPr bwMode="auto">
          <a:xfrm>
            <a:off x="3876675" y="2536825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13379" name="Line 67"/>
          <p:cNvSpPr>
            <a:spLocks noChangeShapeType="1"/>
          </p:cNvSpPr>
          <p:nvPr/>
        </p:nvSpPr>
        <p:spPr bwMode="auto">
          <a:xfrm>
            <a:off x="3876675" y="3976688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13380" name="Line 68"/>
          <p:cNvSpPr>
            <a:spLocks noChangeShapeType="1"/>
          </p:cNvSpPr>
          <p:nvPr/>
        </p:nvSpPr>
        <p:spPr bwMode="auto">
          <a:xfrm>
            <a:off x="7045325" y="4408488"/>
            <a:ext cx="685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13381" name="Line 69"/>
          <p:cNvSpPr>
            <a:spLocks noChangeShapeType="1"/>
          </p:cNvSpPr>
          <p:nvPr/>
        </p:nvSpPr>
        <p:spPr bwMode="auto">
          <a:xfrm>
            <a:off x="7045325" y="4768850"/>
            <a:ext cx="685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13382" name="Line 70"/>
          <p:cNvSpPr>
            <a:spLocks noChangeShapeType="1"/>
          </p:cNvSpPr>
          <p:nvPr/>
        </p:nvSpPr>
        <p:spPr bwMode="auto">
          <a:xfrm>
            <a:off x="7045325" y="5921375"/>
            <a:ext cx="685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13383" name="Line 71"/>
          <p:cNvSpPr>
            <a:spLocks noChangeShapeType="1"/>
          </p:cNvSpPr>
          <p:nvPr/>
        </p:nvSpPr>
        <p:spPr bwMode="auto">
          <a:xfrm>
            <a:off x="3876675" y="3255963"/>
            <a:ext cx="6477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13384" name="Line 72"/>
          <p:cNvSpPr>
            <a:spLocks noChangeShapeType="1"/>
          </p:cNvSpPr>
          <p:nvPr/>
        </p:nvSpPr>
        <p:spPr bwMode="auto">
          <a:xfrm>
            <a:off x="2797175" y="5056188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zh-TW" altLang="en-US"/>
          </a:p>
        </p:txBody>
      </p:sp>
      <p:graphicFrame>
        <p:nvGraphicFramePr>
          <p:cNvPr id="22601" name="Group 73"/>
          <p:cNvGraphicFramePr>
            <a:graphicFrameLocks noGrp="1"/>
          </p:cNvGraphicFramePr>
          <p:nvPr/>
        </p:nvGraphicFramePr>
        <p:xfrm>
          <a:off x="1500188" y="5345113"/>
          <a:ext cx="2808287" cy="395287"/>
        </p:xfrm>
        <a:graphic>
          <a:graphicData uri="http://schemas.openxmlformats.org/drawingml/2006/table">
            <a:tbl>
              <a:tblPr/>
              <a:tblGrid>
                <a:gridCol w="2808287"/>
              </a:tblGrid>
              <a:tr h="39528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Extended Partiton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3391" name="Line 79"/>
          <p:cNvSpPr>
            <a:spLocks noChangeShapeType="1"/>
          </p:cNvSpPr>
          <p:nvPr/>
        </p:nvSpPr>
        <p:spPr bwMode="auto">
          <a:xfrm>
            <a:off x="2797175" y="5776913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zh-TW" altLang="en-US"/>
          </a:p>
        </p:txBody>
      </p:sp>
      <p:graphicFrame>
        <p:nvGraphicFramePr>
          <p:cNvPr id="22608" name="Group 80"/>
          <p:cNvGraphicFramePr>
            <a:graphicFrameLocks noGrp="1"/>
          </p:cNvGraphicFramePr>
          <p:nvPr/>
        </p:nvGraphicFramePr>
        <p:xfrm>
          <a:off x="4524375" y="3040063"/>
          <a:ext cx="2435225" cy="395287"/>
        </p:xfrm>
        <a:graphic>
          <a:graphicData uri="http://schemas.openxmlformats.org/drawingml/2006/table">
            <a:tbl>
              <a:tblPr/>
              <a:tblGrid>
                <a:gridCol w="2435225"/>
              </a:tblGrid>
              <a:tr h="39528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Linux (EXT4FS)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FreeBSD View of Disk (3)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447800"/>
            <a:ext cx="4572000" cy="46482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What is the meaning of </a:t>
            </a:r>
            <a:r>
              <a:rPr lang="en-US" altLang="zh-TW" b="1" u="sng" smtClean="0">
                <a:ea typeface="新細明體" panose="02020500000000000000" pitchFamily="18" charset="-120"/>
              </a:rPr>
              <a:t>ada0s1a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Disk name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  <a:sym typeface="Wingdings" panose="05000000000000000000" pitchFamily="2" charset="2"/>
              </a:rPr>
              <a:t>ada :	IDE, SATA</a:t>
            </a:r>
            <a:endParaRPr lang="en-US" altLang="zh-TW" i="1" smtClean="0">
              <a:ea typeface="新細明體" panose="02020500000000000000" pitchFamily="18" charset="-120"/>
              <a:sym typeface="Wingdings" panose="05000000000000000000" pitchFamily="2" charset="2"/>
            </a:endParaRPr>
          </a:p>
          <a:p>
            <a:pPr lvl="2"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  <a:sym typeface="Wingdings" panose="05000000000000000000" pitchFamily="2" charset="2"/>
              </a:rPr>
              <a:t>da:	SCSI, usb stick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  <a:sym typeface="Wingdings" panose="05000000000000000000" pitchFamily="2" charset="2"/>
              </a:rPr>
              <a:t>Slice is equal to the </a:t>
            </a:r>
            <a:r>
              <a:rPr lang="en-US" altLang="zh-TW" u="sng" smtClean="0">
                <a:ea typeface="新細明體" panose="02020500000000000000" pitchFamily="18" charset="-120"/>
                <a:sym typeface="Wingdings" panose="05000000000000000000" pitchFamily="2" charset="2"/>
              </a:rPr>
              <a:t>partition</a:t>
            </a:r>
            <a:r>
              <a:rPr lang="en-US" altLang="zh-TW" smtClean="0">
                <a:ea typeface="新細明體" panose="02020500000000000000" pitchFamily="18" charset="-120"/>
                <a:sym typeface="Wingdings" panose="05000000000000000000" pitchFamily="2" charset="2"/>
              </a:rPr>
              <a:t> of common use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  <a:sym typeface="Wingdings" panose="05000000000000000000" pitchFamily="2" charset="2"/>
              </a:rPr>
              <a:t>Primary partition: s1 ~ s4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  <a:sym typeface="Wingdings" panose="05000000000000000000" pitchFamily="2" charset="2"/>
              </a:rPr>
              <a:t>Extended partition: s5 ~ s</a:t>
            </a:r>
            <a:r>
              <a:rPr lang="en-US" altLang="zh-TW" i="1" smtClean="0">
                <a:ea typeface="新細明體" panose="02020500000000000000" pitchFamily="18" charset="-120"/>
                <a:sym typeface="Wingdings" panose="05000000000000000000" pitchFamily="2" charset="2"/>
              </a:rPr>
              <a:t>n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  <a:sym typeface="Wingdings" panose="05000000000000000000" pitchFamily="2" charset="2"/>
              </a:rPr>
              <a:t>Label in each slice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  <a:sym typeface="Wingdings" panose="05000000000000000000" pitchFamily="2" charset="2"/>
              </a:rPr>
              <a:t>a: root partition /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  <a:sym typeface="Wingdings" panose="05000000000000000000" pitchFamily="2" charset="2"/>
              </a:rPr>
              <a:t>b: swap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  <a:sym typeface="Wingdings" panose="05000000000000000000" pitchFamily="2" charset="2"/>
              </a:rPr>
              <a:t>c: entire slice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  <a:sym typeface="Wingdings" panose="05000000000000000000" pitchFamily="2" charset="2"/>
              </a:rPr>
              <a:t>defgh: /usr, /home, </a:t>
            </a:r>
            <a:r>
              <a:rPr lang="en-US" altLang="zh-TW" smtClean="0">
                <a:latin typeface="Verdana" panose="020B0604030504040204" pitchFamily="34" charset="0"/>
                <a:ea typeface="新細明體" panose="02020500000000000000" pitchFamily="18" charset="-120"/>
                <a:sym typeface="Wingdings" panose="05000000000000000000" pitchFamily="2" charset="2"/>
              </a:rPr>
              <a:t>…</a:t>
            </a:r>
            <a:endParaRPr lang="en-US" altLang="zh-TW" smtClean="0">
              <a:ea typeface="新細明體" panose="02020500000000000000" pitchFamily="18" charset="-120"/>
            </a:endParaRPr>
          </a:p>
        </p:txBody>
      </p:sp>
      <p:graphicFrame>
        <p:nvGraphicFramePr>
          <p:cNvPr id="20535" name="Group 55"/>
          <p:cNvGraphicFramePr>
            <a:graphicFrameLocks noGrp="1"/>
          </p:cNvGraphicFramePr>
          <p:nvPr>
            <p:ph sz="half" idx="4294967295"/>
          </p:nvPr>
        </p:nvGraphicFramePr>
        <p:xfrm>
          <a:off x="5791200" y="1828800"/>
          <a:ext cx="3009900" cy="2606675"/>
        </p:xfrm>
        <a:graphic>
          <a:graphicData uri="http://schemas.openxmlformats.org/drawingml/2006/table">
            <a:tbl>
              <a:tblPr/>
              <a:tblGrid>
                <a:gridCol w="3009900"/>
              </a:tblGrid>
              <a:tr h="38094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MBR</a:t>
                      </a:r>
                    </a:p>
                  </a:txBody>
                  <a:tcPr marT="45713" marB="4571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855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Slice 1 (/dev/ada0s1)</a:t>
                      </a:r>
                    </a:p>
                  </a:txBody>
                  <a:tcPr marT="45713" marB="4571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855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Slice 2 (/dev/ada0s2)</a:t>
                      </a:r>
                    </a:p>
                  </a:txBody>
                  <a:tcPr marT="45713" marB="4571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855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Slice 3 (/dev/ada0s3)</a:t>
                      </a:r>
                    </a:p>
                  </a:txBody>
                  <a:tcPr marT="45713" marB="4571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006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Slice 4 (/dev/ada0s4)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altLang="zh-TW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</a:txBody>
                  <a:tcPr marT="45713" marB="4571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0533" name="Group 53"/>
          <p:cNvGraphicFramePr>
            <a:graphicFrameLocks noGrp="1"/>
          </p:cNvGraphicFramePr>
          <p:nvPr/>
        </p:nvGraphicFramePr>
        <p:xfrm>
          <a:off x="5791200" y="5549900"/>
          <a:ext cx="3003550" cy="927100"/>
        </p:xfrm>
        <a:graphic>
          <a:graphicData uri="http://schemas.openxmlformats.org/drawingml/2006/table">
            <a:tbl>
              <a:tblPr/>
              <a:tblGrid>
                <a:gridCol w="1501775"/>
                <a:gridCol w="1501775"/>
              </a:tblGrid>
              <a:tr h="9271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華康儷中黑(P)" pitchFamily="34" charset="-120"/>
                        </a:rPr>
                        <a:t>Slice 5</a:t>
                      </a:r>
                      <a:br>
                        <a:rPr kumimoji="1" lang="en-US" altLang="zh-TW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華康儷中黑(P)" pitchFamily="34" charset="-120"/>
                        </a:rPr>
                      </a:br>
                      <a:r>
                        <a:rPr kumimoji="1" lang="en-US" altLang="zh-TW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華康儷中黑(P)" pitchFamily="34" charset="-120"/>
                        </a:rPr>
                        <a:t>(/dev/ada0s5)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華康儷中黑(P)" pitchFamily="34" charset="-120"/>
                        </a:rPr>
                        <a:t>Slice 6</a:t>
                      </a:r>
                      <a:br>
                        <a:rPr kumimoji="1" lang="en-US" altLang="zh-TW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華康儷中黑(P)" pitchFamily="34" charset="-120"/>
                        </a:rPr>
                      </a:br>
                      <a:r>
                        <a:rPr kumimoji="1" lang="en-US" altLang="zh-TW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華康儷中黑(P)" pitchFamily="34" charset="-120"/>
                        </a:rPr>
                        <a:t>(/dev/ada0s6)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5386" name="AutoShape 54"/>
          <p:cNvSpPr>
            <a:spLocks noChangeArrowheads="1"/>
          </p:cNvSpPr>
          <p:nvPr/>
        </p:nvSpPr>
        <p:spPr bwMode="auto">
          <a:xfrm>
            <a:off x="5638800" y="3733800"/>
            <a:ext cx="3276600" cy="1676400"/>
          </a:xfrm>
          <a:prstGeom prst="downArrowCallout">
            <a:avLst>
              <a:gd name="adj1" fmla="val 35797"/>
              <a:gd name="adj2" fmla="val 48864"/>
              <a:gd name="adj3" fmla="val 18560"/>
              <a:gd name="adj4" fmla="val 45361"/>
            </a:avLst>
          </a:prstGeom>
          <a:noFill/>
          <a:ln w="19050">
            <a:solidFill>
              <a:schemeClr val="hlink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5000"/>
              </a:spcBef>
              <a:buFont typeface="Wingdings" panose="05000000000000000000" pitchFamily="2" charset="2"/>
              <a:buChar char="q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華康儷中黑(P)" pitchFamily="34" charset="-120"/>
              </a:defRPr>
            </a:lvl1pPr>
            <a:lvl2pPr marL="742950" indent="-285750">
              <a:spcBef>
                <a:spcPct val="25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2pPr>
            <a:lvl3pPr marL="1143000" indent="-228600">
              <a:spcBef>
                <a:spcPct val="25000"/>
              </a:spcBef>
              <a:buClr>
                <a:schemeClr val="bg2"/>
              </a:buClr>
              <a:buFont typeface="Wingdings" panose="05000000000000000000" pitchFamily="2" charset="2"/>
              <a:buChar char="Ø"/>
              <a:defRPr kumimoji="1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3pPr>
            <a:lvl4pPr marL="1600200" indent="-228600">
              <a:spcBef>
                <a:spcPct val="25000"/>
              </a:spcBef>
              <a:buChar char="–"/>
              <a:defRPr kumimoji="1" sz="16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4pPr>
            <a:lvl5pPr marL="2057400" indent="-228600">
              <a:spcBef>
                <a:spcPct val="25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kumimoji="0" lang="zh-TW" altLang="en-US" sz="1800"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5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5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Computer Center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FF0000"/>
      </a:hlink>
      <a:folHlink>
        <a:srgbClr val="C0C0C0"/>
      </a:folHlink>
    </a:clrScheme>
    <a:fontScheme name="Computer Center">
      <a:majorFont>
        <a:latin typeface="Times New Roman"/>
        <a:ea typeface="華康儷粗黑(P)"/>
        <a:cs typeface=""/>
      </a:majorFont>
      <a:minorFont>
        <a:latin typeface="Times New Roman"/>
        <a:ea typeface="華康儷中黑(P)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lnDef>
  </a:objectDefaults>
  <a:extraClrSchemeLst>
    <a:extraClrScheme>
      <a:clrScheme name="Computer Center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uter Center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Computer Center</Template>
  <TotalTime>17161</TotalTime>
  <Words>708</Words>
  <Application>Microsoft Office PowerPoint</Application>
  <PresentationFormat>如螢幕大小 (4:3)</PresentationFormat>
  <Paragraphs>245</Paragraphs>
  <Slides>39</Slides>
  <Notes>9</Notes>
  <HiddenSlides>0</HiddenSlides>
  <MMClips>0</MMClips>
  <ScaleCrop>false</ScaleCrop>
  <HeadingPairs>
    <vt:vector size="6" baseType="variant">
      <vt:variant>
        <vt:lpstr>使用字型</vt:lpstr>
      </vt:variant>
      <vt:variant>
        <vt:i4>9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39</vt:i4>
      </vt:variant>
    </vt:vector>
  </HeadingPairs>
  <TitlesOfParts>
    <vt:vector size="49" baseType="lpstr">
      <vt:lpstr>Futura Md BT</vt:lpstr>
      <vt:lpstr>華康標楷體(P)</vt:lpstr>
      <vt:lpstr>華康儷中黑(P)</vt:lpstr>
      <vt:lpstr>華康儷粗黑(P)</vt:lpstr>
      <vt:lpstr>新細明體</vt:lpstr>
      <vt:lpstr>Arial</vt:lpstr>
      <vt:lpstr>Times New Roman</vt:lpstr>
      <vt:lpstr>Verdana</vt:lpstr>
      <vt:lpstr>Wingdings</vt:lpstr>
      <vt:lpstr>Computer Center</vt:lpstr>
      <vt:lpstr>FreeBSD</vt:lpstr>
      <vt:lpstr>Outline </vt:lpstr>
      <vt:lpstr>FreeBSD Version</vt:lpstr>
      <vt:lpstr>FreeBSD Branches/Tags</vt:lpstr>
      <vt:lpstr>FreeBSD Version</vt:lpstr>
      <vt:lpstr>FreeBSD Installation</vt:lpstr>
      <vt:lpstr>FreeBSD View of Disk (1)</vt:lpstr>
      <vt:lpstr>FreeBSD View of Disk (2)</vt:lpstr>
      <vt:lpstr>FreeBSD View of Disk (3)</vt:lpstr>
      <vt:lpstr>Knowing Your Hardware </vt:lpstr>
      <vt:lpstr>Pre-Installation Tasks</vt:lpstr>
      <vt:lpstr>bsdinstall – (1)</vt:lpstr>
      <vt:lpstr>bsdinstall – (2)</vt:lpstr>
      <vt:lpstr>bsdinstall – (3)</vt:lpstr>
      <vt:lpstr>bsdinstall – (4)</vt:lpstr>
      <vt:lpstr>bsdinstall – (5)</vt:lpstr>
      <vt:lpstr>bsdinstall – (6)</vt:lpstr>
      <vt:lpstr>bsdinstall – (7) Auto (ZFS)</vt:lpstr>
      <vt:lpstr>bsdinstall – (8) Auto (ZFS)</vt:lpstr>
      <vt:lpstr>bsdinstall – (9) </vt:lpstr>
      <vt:lpstr>bsdinstall – (10)</vt:lpstr>
      <vt:lpstr>Post-installation </vt:lpstr>
      <vt:lpstr>Post-installation</vt:lpstr>
      <vt:lpstr>Post-installation</vt:lpstr>
      <vt:lpstr>Post-installation</vt:lpstr>
      <vt:lpstr>Post-installation</vt:lpstr>
      <vt:lpstr>Post-installation</vt:lpstr>
      <vt:lpstr>Post-installation</vt:lpstr>
      <vt:lpstr>Post-installation</vt:lpstr>
      <vt:lpstr>Post-installation</vt:lpstr>
      <vt:lpstr>Post-installation</vt:lpstr>
      <vt:lpstr>FreeBSD Handbook</vt:lpstr>
      <vt:lpstr>Appendix</vt:lpstr>
      <vt:lpstr>bsdinstall – Manual (UFS)</vt:lpstr>
      <vt:lpstr>bsdinstall – (7) Manual</vt:lpstr>
      <vt:lpstr>bsdinstall – (8) Manual</vt:lpstr>
      <vt:lpstr>bsdinstall – (9) Manual</vt:lpstr>
      <vt:lpstr>bsdinstall – (10) Manual</vt:lpstr>
      <vt:lpstr>bsdinstall – (11) Manual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FreeBSD</dc:title>
  <dc:creator>Tse-Han Wang</dc:creator>
  <cp:lastModifiedBy>Tse-Han Wang</cp:lastModifiedBy>
  <cp:revision>1038</cp:revision>
  <cp:lastPrinted>1601-01-01T00:00:00Z</cp:lastPrinted>
  <dcterms:created xsi:type="dcterms:W3CDTF">1601-01-01T00:00:00Z</dcterms:created>
  <dcterms:modified xsi:type="dcterms:W3CDTF">2018-09-19T07:53:14Z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