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4"/>
  </p:notesMasterIdLst>
  <p:sldIdLst>
    <p:sldId id="256" r:id="rId2"/>
    <p:sldId id="258" r:id="rId3"/>
    <p:sldId id="262" r:id="rId4"/>
    <p:sldId id="259" r:id="rId5"/>
    <p:sldId id="261" r:id="rId6"/>
    <p:sldId id="263" r:id="rId7"/>
    <p:sldId id="264" r:id="rId8"/>
    <p:sldId id="265" r:id="rId9"/>
    <p:sldId id="266" r:id="rId10"/>
    <p:sldId id="289" r:id="rId11"/>
    <p:sldId id="290" r:id="rId12"/>
    <p:sldId id="267" r:id="rId13"/>
    <p:sldId id="287" r:id="rId14"/>
    <p:sldId id="268" r:id="rId15"/>
    <p:sldId id="291" r:id="rId16"/>
    <p:sldId id="292" r:id="rId17"/>
    <p:sldId id="293" r:id="rId18"/>
    <p:sldId id="294" r:id="rId19"/>
    <p:sldId id="295" r:id="rId20"/>
    <p:sldId id="296" r:id="rId21"/>
    <p:sldId id="299" r:id="rId22"/>
    <p:sldId id="297" r:id="rId23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FF33"/>
    <a:srgbClr val="0066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85632" autoAdjust="0"/>
  </p:normalViewPr>
  <p:slideViewPr>
    <p:cSldViewPr>
      <p:cViewPr varScale="1">
        <p:scale>
          <a:sx n="99" d="100"/>
          <a:sy n="99" d="100"/>
        </p:scale>
        <p:origin x="19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691063"/>
            <a:ext cx="4984750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53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38053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7AB7D39D-0DF7-4A43-B082-F103594B810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11295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panose="02020500000000000000" pitchFamily="18" charset="-120"/>
            </a:endParaRPr>
          </a:p>
        </p:txBody>
      </p:sp>
      <p:sp>
        <p:nvSpPr>
          <p:cNvPr id="512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7EFF4A1-AFEE-4463-AB61-34A508A39C77}" type="slidenum">
              <a:rPr lang="zh-TW" altLang="en-US" smtClean="0">
                <a:latin typeface="Times" panose="02020603050405020304" pitchFamily="18" charset="0"/>
              </a:rPr>
              <a:pPr/>
              <a:t>1</a:t>
            </a:fld>
            <a:endParaRPr lang="en-US" altLang="zh-TW" smtClean="0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943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11F4FF05-0726-426F-996F-BC3EA11F91BF}" type="slidenum">
              <a:rPr lang="zh-TW" altLang="en-US" smtClean="0">
                <a:latin typeface="Times" panose="02020603050405020304" pitchFamily="18" charset="0"/>
              </a:rPr>
              <a:pPr/>
              <a:t>2</a:t>
            </a:fld>
            <a:endParaRPr lang="en-US" altLang="zh-TW" smtClean="0">
              <a:latin typeface="Times" panose="02020603050405020304" pitchFamily="18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7831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ea typeface="新細明體" panose="02020500000000000000" pitchFamily="18" charset="-120"/>
            </a:endParaRPr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66285863-D838-4F6F-B532-525A3F7A0AA5}" type="slidenum">
              <a:rPr lang="zh-TW" altLang="en-US" smtClean="0">
                <a:latin typeface="Times" panose="02020603050405020304" pitchFamily="18" charset="0"/>
              </a:rPr>
              <a:pPr/>
              <a:t>4</a:t>
            </a:fld>
            <a:endParaRPr lang="en-US" altLang="zh-TW" smtClean="0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0046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ea typeface="新細明體" panose="02020500000000000000" pitchFamily="18" charset="-120"/>
            </a:endParaRPr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949ADA03-9CFA-4F23-9BBA-8A49E3B7A901}" type="slidenum">
              <a:rPr lang="zh-TW" altLang="en-US" smtClean="0">
                <a:latin typeface="Times" panose="02020603050405020304" pitchFamily="18" charset="0"/>
              </a:rPr>
              <a:pPr/>
              <a:t>6</a:t>
            </a:fld>
            <a:endParaRPr lang="en-US" altLang="zh-TW" smtClean="0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7586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panose="02020500000000000000" pitchFamily="18" charset="-120"/>
            </a:endParaRPr>
          </a:p>
        </p:txBody>
      </p:sp>
      <p:sp>
        <p:nvSpPr>
          <p:cNvPr id="1536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4C46B670-01E2-45F9-AD38-2FB5C4F9274A}" type="slidenum">
              <a:rPr lang="zh-TW" altLang="en-US" smtClean="0">
                <a:latin typeface="Times" panose="02020603050405020304" pitchFamily="18" charset="0"/>
              </a:rPr>
              <a:pPr/>
              <a:t>7</a:t>
            </a:fld>
            <a:endParaRPr lang="en-US" altLang="zh-TW" smtClean="0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4130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>
              <a:ea typeface="新細明體" panose="02020500000000000000" pitchFamily="18" charset="-120"/>
            </a:endParaRPr>
          </a:p>
        </p:txBody>
      </p:sp>
      <p:sp>
        <p:nvSpPr>
          <p:cNvPr id="2970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3549A4F0-55A9-4819-ACAA-6C9EEF4935B0}" type="slidenum">
              <a:rPr lang="zh-TW" altLang="en-US" smtClean="0">
                <a:latin typeface="Times" panose="02020603050405020304" pitchFamily="18" charset="0"/>
              </a:rPr>
              <a:pPr/>
              <a:t>20</a:t>
            </a:fld>
            <a:endParaRPr lang="en-US" altLang="zh-TW" smtClean="0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634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1784532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7562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0524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8945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162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06183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212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2534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2910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7931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572572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988963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2996C138-09F5-4845-811F-16C56AF10DAF}" type="slidenum">
              <a:rPr lang="zh-TW" altLang="en-US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  <p:sldLayoutId id="214748394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O0NFB4jidCU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wangth@cs.nctu.edu.tw" TargetMode="External"/><Relationship Id="rId2" Type="http://schemas.openxmlformats.org/officeDocument/2006/relationships/hyperlink" Target="http://www.cs.nctu.edu.tw/~wangth/course/sysadm2017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mailto:ta@nasa.cs.nctu.edu.tw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Computer System Administration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en-US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Syllabus – Text book outline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3438" y="1231900"/>
            <a:ext cx="3810000" cy="551021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800" b="1" smtClean="0"/>
              <a:t>Part I. Basic Administration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  1 – Where to start.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  2 – Booting and Shutting Down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  3 – The Filesystem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  4 – Access control and rootly</a:t>
            </a:r>
            <a:br>
              <a:rPr lang="en-US" altLang="zh-TW" sz="1800" smtClean="0">
                <a:solidFill>
                  <a:schemeClr val="hlink"/>
                </a:solidFill>
              </a:rPr>
            </a:br>
            <a:r>
              <a:rPr lang="en-US" altLang="zh-TW" sz="1800" smtClean="0">
                <a:solidFill>
                  <a:schemeClr val="hlink"/>
                </a:solidFill>
              </a:rPr>
              <a:t>                     powers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  5 – Controlling processes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  6 – User Management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  7 – Storage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  8 – Periodic processes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  9 – Backups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10 – Syslog and log files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rgbClr val="FF0000"/>
                </a:solidFill>
              </a:rPr>
              <a:t>Chap 11 – Software installation and</a:t>
            </a:r>
            <a:br>
              <a:rPr lang="en-US" altLang="zh-TW" sz="1800" smtClean="0">
                <a:solidFill>
                  <a:srgbClr val="FF0000"/>
                </a:solidFill>
              </a:rPr>
            </a:br>
            <a:r>
              <a:rPr lang="en-US" altLang="zh-TW" sz="1800" smtClean="0">
                <a:solidFill>
                  <a:srgbClr val="FF0000"/>
                </a:solidFill>
              </a:rPr>
              <a:t>                     management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rgbClr val="FF0000"/>
                </a:solidFill>
              </a:rPr>
              <a:t>Chap 12 </a:t>
            </a:r>
            <a:r>
              <a:rPr lang="en-US" altLang="zh-TW" sz="1800" smtClean="0">
                <a:solidFill>
                  <a:schemeClr val="hlink"/>
                </a:solidFill>
              </a:rPr>
              <a:t>– The Kernel</a:t>
            </a:r>
            <a:endParaRPr lang="en-US" altLang="zh-TW" sz="1800" smtClean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13 – Scripting and the Shell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14 – Configuration Management</a:t>
            </a:r>
          </a:p>
          <a:p>
            <a:pPr marL="0" indent="0" eaLnBrk="1" hangingPunct="1">
              <a:lnSpc>
                <a:spcPct val="90000"/>
              </a:lnSpc>
            </a:pPr>
            <a:endParaRPr lang="en-US" altLang="zh-TW" sz="1800" smtClean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14875" y="1231900"/>
            <a:ext cx="4249738" cy="551021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800" b="1" smtClean="0"/>
              <a:t>Part II. Networking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15 – Physical Networking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16 – TCP/IP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17 – Routing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18 – DNS: Domain Name System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19 – NFS: Network File System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20 – HTTP: Hypertext Transfer Protocol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21 – SMTP: Simple Mail Transfer Protocol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22 – Directory Services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23 – Electronic Mail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24 – Web Applications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25 – Network Management and Debugging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Syllabus – Text book outline (Cont.)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3438" y="1231900"/>
            <a:ext cx="4675187" cy="551021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800" b="1" smtClean="0"/>
              <a:t>Part III. Operations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26 – Continuous Integration and Delivery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27 – Security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28 – Cloud Computing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29 – Containers and Virtualization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30 – Monitoring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31 – Performance Analysis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32 – Policy and Politics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Syllabus – Grade Policy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1800" smtClean="0">
                <a:ea typeface="新細明體" panose="02020500000000000000" pitchFamily="18" charset="-120"/>
              </a:rPr>
              <a:t>Mid</a:t>
            </a:r>
          </a:p>
          <a:p>
            <a:pPr lvl="1" eaLnBrk="1" hangingPunct="1"/>
            <a:r>
              <a:rPr lang="en-US" altLang="zh-TW" sz="1600" smtClean="0">
                <a:ea typeface="新細明體" panose="02020500000000000000" pitchFamily="18" charset="-120"/>
              </a:rPr>
              <a:t>15 ~ 20%</a:t>
            </a:r>
          </a:p>
          <a:p>
            <a:pPr eaLnBrk="1" hangingPunct="1"/>
            <a:r>
              <a:rPr lang="en-US" altLang="zh-TW" sz="1800" smtClean="0">
                <a:ea typeface="新細明體" panose="02020500000000000000" pitchFamily="18" charset="-120"/>
              </a:rPr>
              <a:t>Final</a:t>
            </a:r>
          </a:p>
          <a:p>
            <a:pPr lvl="1" eaLnBrk="1" hangingPunct="1"/>
            <a:r>
              <a:rPr lang="en-US" altLang="zh-TW" sz="1600" smtClean="0">
                <a:ea typeface="新細明體" panose="02020500000000000000" pitchFamily="18" charset="-120"/>
              </a:rPr>
              <a:t>15 ~ 20%</a:t>
            </a:r>
          </a:p>
          <a:p>
            <a:pPr eaLnBrk="1" hangingPunct="1"/>
            <a:r>
              <a:rPr lang="en-US" altLang="zh-TW" sz="1800" smtClean="0">
                <a:ea typeface="新細明體" panose="02020500000000000000" pitchFamily="18" charset="-120"/>
              </a:rPr>
              <a:t>Exercise (Homeworks)</a:t>
            </a:r>
          </a:p>
          <a:p>
            <a:pPr lvl="1" eaLnBrk="1" hangingPunct="1"/>
            <a:r>
              <a:rPr lang="en-US" altLang="zh-TW" sz="1600" smtClean="0">
                <a:ea typeface="新細明體" panose="02020500000000000000" pitchFamily="18" charset="-120"/>
              </a:rPr>
              <a:t>60 ~ 70%</a:t>
            </a:r>
          </a:p>
          <a:p>
            <a:pPr lvl="2" eaLnBrk="1" hangingPunct="1"/>
            <a:r>
              <a:rPr lang="en-US" altLang="zh-TW" sz="1400" smtClean="0">
                <a:solidFill>
                  <a:schemeClr val="hlink"/>
                </a:solidFill>
                <a:ea typeface="新細明體" panose="02020500000000000000" pitchFamily="18" charset="-120"/>
              </a:rPr>
              <a:t>No Delay Work</a:t>
            </a:r>
          </a:p>
          <a:p>
            <a:pPr lvl="2" eaLnBrk="1" hangingPunct="1"/>
            <a:r>
              <a:rPr lang="en-US" altLang="zh-TW" sz="1400" smtClean="0">
                <a:ea typeface="新細明體" panose="02020500000000000000" pitchFamily="18" charset="-120"/>
              </a:rPr>
              <a:t>4 exercises</a:t>
            </a:r>
          </a:p>
          <a:p>
            <a:pPr lvl="2" eaLnBrk="1" hangingPunct="1"/>
            <a:r>
              <a:rPr lang="en-US" altLang="zh-TW" sz="1400" smtClean="0">
                <a:ea typeface="新細明體" panose="02020500000000000000" pitchFamily="18" charset="-120"/>
              </a:rPr>
              <a:t>1 term project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/>
              <a:t>What you should prepare?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Background knowledge</a:t>
            </a:r>
          </a:p>
          <a:p>
            <a:pPr lvl="1" eaLnBrk="1" hangingPunct="1"/>
            <a:r>
              <a:rPr lang="en-US" altLang="zh-TW" smtClean="0"/>
              <a:t>UNIX commands</a:t>
            </a:r>
          </a:p>
          <a:p>
            <a:pPr lvl="1" eaLnBrk="1" hangingPunct="1"/>
            <a:r>
              <a:rPr lang="en-US" altLang="zh-TW" smtClean="0"/>
              <a:t>Basic of TCP/IP Networking (not required)</a:t>
            </a:r>
          </a:p>
          <a:p>
            <a:pPr eaLnBrk="1" hangingPunct="1"/>
            <a:r>
              <a:rPr lang="en-US" altLang="zh-TW" smtClean="0"/>
              <a:t>Environment</a:t>
            </a:r>
          </a:p>
          <a:p>
            <a:pPr lvl="1" eaLnBrk="1" hangingPunct="1"/>
            <a:r>
              <a:rPr lang="en-US" altLang="zh-TW" smtClean="0"/>
              <a:t>One dedicated PC</a:t>
            </a:r>
          </a:p>
          <a:p>
            <a:pPr lvl="2" eaLnBrk="1" hangingPunct="1"/>
            <a:r>
              <a:rPr lang="en-US" altLang="zh-TW" smtClean="0"/>
              <a:t>Or dual OS in your PC.</a:t>
            </a:r>
          </a:p>
          <a:p>
            <a:pPr eaLnBrk="1" hangingPunct="1"/>
            <a:r>
              <a:rPr lang="en-US" altLang="zh-TW" smtClean="0"/>
              <a:t>Yourself</a:t>
            </a:r>
          </a:p>
          <a:p>
            <a:pPr lvl="1" eaLnBrk="1" hangingPunct="1"/>
            <a:r>
              <a:rPr lang="en-US" altLang="zh-TW" smtClean="0"/>
              <a:t>Your hard study</a:t>
            </a:r>
          </a:p>
          <a:p>
            <a:pPr lvl="1" eaLnBrk="1" hangingPunct="1"/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406400"/>
            <a:ext cx="78486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Finally, Am I OK to take this course?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Are you willing to devote yourself to exercise?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Yes! Please come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Are you newbie in this area?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Yes!? It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s ok, Please come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Do you take more than 3 major courses?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Yes!??? </a:t>
            </a:r>
            <a:r>
              <a:rPr lang="en-US" altLang="zh-TW" u="sng" smtClean="0">
                <a:ea typeface="新細明體" panose="02020500000000000000" pitchFamily="18" charset="-120"/>
                <a:hlinkClick r:id="rId2"/>
              </a:rPr>
              <a:t>It is quite dangerous</a:t>
            </a:r>
            <a:r>
              <a:rPr lang="en-US" altLang="zh-TW" smtClean="0">
                <a:ea typeface="新細明體" panose="02020500000000000000" pitchFamily="18" charset="-120"/>
              </a:rPr>
              <a:t>, but I can not stop u</a:t>
            </a: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/>
              <a:t>Basic knowledge in this course</a:t>
            </a:r>
          </a:p>
        </p:txBody>
      </p:sp>
      <p:sp>
        <p:nvSpPr>
          <p:cNvPr id="2355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/>
              <a:t>Login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SSH (Secure Shell)</a:t>
            </a:r>
          </a:p>
          <a:p>
            <a:pPr lvl="1" eaLnBrk="1" hangingPunct="1"/>
            <a:r>
              <a:rPr lang="en-US" altLang="zh-TW" smtClean="0"/>
              <a:t>PuTTY:</a:t>
            </a:r>
            <a:br>
              <a:rPr lang="en-US" altLang="zh-TW" smtClean="0"/>
            </a:br>
            <a:r>
              <a:rPr lang="en-US" altLang="zh-TW" u="sng" smtClean="0">
                <a:solidFill>
                  <a:srgbClr val="FF0000"/>
                </a:solidFill>
              </a:rPr>
              <a:t>https://www.chiark.greenend.org.uk/~sgtatham/putty/latest.html</a:t>
            </a:r>
          </a:p>
          <a:p>
            <a:pPr lvl="1" eaLnBrk="1" hangingPunct="1"/>
            <a:r>
              <a:rPr lang="en-US" altLang="zh-TW" smtClean="0"/>
              <a:t>Workstation:</a:t>
            </a:r>
            <a:br>
              <a:rPr lang="en-US" altLang="zh-TW" smtClean="0"/>
            </a:br>
            <a:r>
              <a:rPr lang="en-US" altLang="zh-TW" u="sng" smtClean="0">
                <a:solidFill>
                  <a:srgbClr val="FF0000"/>
                </a:solidFill>
              </a:rPr>
              <a:t>https://help.cs.nctu.edu.tw/help/index.php?title=</a:t>
            </a:r>
            <a:r>
              <a:rPr lang="zh-TW" altLang="en-US" u="sng" smtClean="0">
                <a:solidFill>
                  <a:srgbClr val="FF0000"/>
                </a:solidFill>
              </a:rPr>
              <a:t>分類</a:t>
            </a:r>
            <a:r>
              <a:rPr lang="en-US" altLang="zh-TW" u="sng" smtClean="0">
                <a:solidFill>
                  <a:srgbClr val="FF0000"/>
                </a:solidFill>
              </a:rPr>
              <a:t>:</a:t>
            </a:r>
            <a:r>
              <a:rPr lang="zh-TW" altLang="en-US" u="sng" smtClean="0">
                <a:solidFill>
                  <a:srgbClr val="FF0000"/>
                </a:solidFill>
              </a:rPr>
              <a:t>工作站</a:t>
            </a:r>
            <a:endParaRPr lang="en-US" altLang="zh-TW" u="sng" smtClean="0">
              <a:solidFill>
                <a:srgbClr val="FF0000"/>
              </a:solidFill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93826" y="3357563"/>
            <a:ext cx="6965950" cy="30972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/>
              <a:t>Commands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smtClean="0"/>
              <a:t>Useful commands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passwd, chsh, chfn, chpass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ls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ps, top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mkdir/rmdir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cp/mv/rm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write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Email reader: mutt, …etc.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News reader: tin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Connecting: ssh/telnet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Manual: man, info, …etc.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Editor: vim, joe, ee, …etc.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File Transmittion: ftp, ncftp, lftp, scp, wget, curl, …etc.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Compilers: gcc, g++, javac, …etc.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Scripting: perl, php, ruby, python …etc.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login/exit/logout/screen/tmux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/>
              <a:t>Conventions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dirty="0" smtClean="0"/>
              <a:t>Syntax of commands: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/>
              <a:t>Anything between “</a:t>
            </a:r>
            <a:r>
              <a:rPr lang="en-US" altLang="zh-TW" sz="1800" dirty="0" smtClean="0">
                <a:solidFill>
                  <a:srgbClr val="FF0000"/>
                </a:solidFill>
              </a:rPr>
              <a:t>[</a:t>
            </a:r>
            <a:r>
              <a:rPr lang="en-US" altLang="zh-TW" sz="1800" dirty="0" smtClean="0"/>
              <a:t>” and “</a:t>
            </a:r>
            <a:r>
              <a:rPr lang="en-US" altLang="zh-TW" sz="1800" dirty="0" smtClean="0">
                <a:solidFill>
                  <a:srgbClr val="FF0000"/>
                </a:solidFill>
              </a:rPr>
              <a:t>]</a:t>
            </a:r>
            <a:r>
              <a:rPr lang="en-US" altLang="zh-TW" sz="1800" dirty="0" smtClean="0"/>
              <a:t>” – is optional.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/>
              <a:t>Anything followed by “</a:t>
            </a:r>
            <a:r>
              <a:rPr lang="en-US" altLang="zh-TW" sz="1800" dirty="0" smtClean="0">
                <a:solidFill>
                  <a:srgbClr val="FF0000"/>
                </a:solidFill>
              </a:rPr>
              <a:t>…</a:t>
            </a:r>
            <a:r>
              <a:rPr lang="en-US" altLang="zh-TW" sz="1800" dirty="0" smtClean="0"/>
              <a:t>” – can be repeated.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/>
              <a:t>{a | b} – you should choose one of them.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/>
              <a:t>Example: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dirty="0" err="1" smtClean="0"/>
              <a:t>bork</a:t>
            </a:r>
            <a:r>
              <a:rPr lang="en-US" altLang="zh-TW" sz="1600" dirty="0" smtClean="0"/>
              <a:t> [-x] { on | off } filename …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dirty="0" smtClean="0"/>
              <a:t>	</a:t>
            </a:r>
            <a:r>
              <a:rPr lang="en-US" altLang="zh-TW" sz="1600" dirty="0" err="1" smtClean="0"/>
              <a:t>bork</a:t>
            </a:r>
            <a:r>
              <a:rPr lang="en-US" altLang="zh-TW" sz="1600" dirty="0" smtClean="0"/>
              <a:t> on /</a:t>
            </a:r>
            <a:r>
              <a:rPr lang="en-US" altLang="zh-TW" sz="1600" dirty="0" err="1" smtClean="0"/>
              <a:t>etc</a:t>
            </a:r>
            <a:r>
              <a:rPr lang="en-US" altLang="zh-TW" sz="1600" dirty="0" smtClean="0"/>
              <a:t>/hosts			○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dirty="0" smtClean="0"/>
              <a:t>	</a:t>
            </a:r>
            <a:r>
              <a:rPr lang="en-US" altLang="zh-TW" sz="1600" dirty="0" err="1" smtClean="0"/>
              <a:t>bork</a:t>
            </a:r>
            <a:r>
              <a:rPr lang="en-US" altLang="zh-TW" sz="1600" dirty="0" smtClean="0"/>
              <a:t> </a:t>
            </a:r>
            <a:r>
              <a:rPr lang="en-US" altLang="zh-TW" sz="1600" dirty="0" smtClean="0"/>
              <a:t>-x </a:t>
            </a:r>
            <a:r>
              <a:rPr lang="en-US" altLang="zh-TW" sz="1600" dirty="0" smtClean="0"/>
              <a:t>off /</a:t>
            </a:r>
            <a:r>
              <a:rPr lang="en-US" altLang="zh-TW" sz="1600" dirty="0" err="1" smtClean="0"/>
              <a:t>etc</a:t>
            </a:r>
            <a:r>
              <a:rPr lang="en-US" altLang="zh-TW" sz="1600" dirty="0" smtClean="0"/>
              <a:t>/hosts /</a:t>
            </a:r>
            <a:r>
              <a:rPr lang="en-US" altLang="zh-TW" sz="1600" dirty="0" err="1" smtClean="0"/>
              <a:t>etc</a:t>
            </a:r>
            <a:r>
              <a:rPr lang="en-US" altLang="zh-TW" sz="1600" dirty="0" smtClean="0"/>
              <a:t>/</a:t>
            </a:r>
            <a:r>
              <a:rPr lang="en-US" altLang="zh-TW" sz="1600" dirty="0" err="1" smtClean="0"/>
              <a:t>passwd</a:t>
            </a:r>
            <a:r>
              <a:rPr lang="en-US" altLang="zh-TW" sz="1600" dirty="0" smtClean="0"/>
              <a:t>	○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dirty="0" smtClean="0"/>
              <a:t>	</a:t>
            </a:r>
            <a:r>
              <a:rPr lang="en-US" altLang="zh-TW" sz="1600" dirty="0" err="1" smtClean="0"/>
              <a:t>bork</a:t>
            </a:r>
            <a:r>
              <a:rPr lang="en-US" altLang="zh-TW" sz="1600" dirty="0" smtClean="0"/>
              <a:t> </a:t>
            </a:r>
            <a:r>
              <a:rPr lang="en-US" altLang="zh-TW" sz="1600" dirty="0" smtClean="0"/>
              <a:t>-x </a:t>
            </a:r>
            <a:r>
              <a:rPr lang="en-US" altLang="zh-TW" sz="1600" dirty="0" smtClean="0"/>
              <a:t>/</a:t>
            </a:r>
            <a:r>
              <a:rPr lang="en-US" altLang="zh-TW" sz="1600" dirty="0" err="1" smtClean="0"/>
              <a:t>etc</a:t>
            </a:r>
            <a:r>
              <a:rPr lang="en-US" altLang="zh-TW" sz="1600" dirty="0" smtClean="0"/>
              <a:t>/hosts			</a:t>
            </a:r>
            <a:r>
              <a:rPr lang="zh-TW" altLang="en-US" sz="1600" dirty="0" smtClean="0"/>
              <a:t>Ｘ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sz="1600" dirty="0" smtClean="0"/>
              <a:t>	</a:t>
            </a:r>
            <a:r>
              <a:rPr lang="en-US" altLang="zh-TW" sz="1600" dirty="0" err="1" smtClean="0"/>
              <a:t>bork</a:t>
            </a:r>
            <a:r>
              <a:rPr lang="en-US" altLang="zh-TW" sz="1600" dirty="0" smtClean="0"/>
              <a:t> -h /</a:t>
            </a:r>
            <a:r>
              <a:rPr lang="en-US" altLang="zh-TW" sz="1600" dirty="0" err="1" smtClean="0"/>
              <a:t>etc</a:t>
            </a:r>
            <a:r>
              <a:rPr lang="en-US" altLang="zh-TW" sz="1600" dirty="0" smtClean="0"/>
              <a:t>/hosts			</a:t>
            </a:r>
            <a:r>
              <a:rPr lang="zh-TW" altLang="en-US" sz="1600" dirty="0" smtClean="0"/>
              <a:t>Ｘ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/>
              <a:t>Globing characters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/>
              <a:t>“*” matches zero or more characters.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/>
              <a:t>“?” match one character.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/>
              <a:t>“~” (twiddle) means home directory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/>
              <a:t>“~user” means home directory of user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man pages (manual)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smtClean="0">
                <a:ea typeface="新細明體" panose="02020500000000000000" pitchFamily="18" charset="-120"/>
              </a:rPr>
              <a:t>man pages (</a:t>
            </a:r>
            <a:r>
              <a:rPr lang="en-US" altLang="zh-TW" sz="2800" u="sng" smtClean="0">
                <a:ea typeface="新細明體" panose="02020500000000000000" pitchFamily="18" charset="-120"/>
              </a:rPr>
              <a:t>man</a:t>
            </a:r>
            <a:r>
              <a:rPr lang="en-US" altLang="zh-TW" sz="2800" smtClean="0">
                <a:ea typeface="新細明體" panose="02020500000000000000" pitchFamily="18" charset="-120"/>
              </a:rPr>
              <a:t>ual)</a:t>
            </a:r>
          </a:p>
          <a:p>
            <a:pPr lvl="1" eaLnBrk="1" hangingPunct="1"/>
            <a:r>
              <a:rPr lang="en-US" altLang="zh-TW" sz="2400" smtClean="0">
                <a:ea typeface="新細明體" panose="02020500000000000000" pitchFamily="18" charset="-120"/>
              </a:rPr>
              <a:t>Contain descriptions of</a:t>
            </a:r>
          </a:p>
          <a:p>
            <a:pPr lvl="2" eaLnBrk="1" hangingPunct="1"/>
            <a:r>
              <a:rPr lang="en-US" altLang="zh-TW" sz="2000" smtClean="0">
                <a:ea typeface="新細明體" panose="02020500000000000000" pitchFamily="18" charset="-120"/>
              </a:rPr>
              <a:t>Individual command.</a:t>
            </a:r>
          </a:p>
          <a:p>
            <a:pPr lvl="3" eaLnBrk="1" hangingPunct="1"/>
            <a:r>
              <a:rPr lang="en-US" altLang="zh-TW" sz="1800" smtClean="0">
                <a:ea typeface="新細明體" panose="02020500000000000000" pitchFamily="18" charset="-120"/>
              </a:rPr>
              <a:t>% man cp</a:t>
            </a:r>
          </a:p>
          <a:p>
            <a:pPr lvl="2" eaLnBrk="1" hangingPunct="1"/>
            <a:r>
              <a:rPr lang="en-US" altLang="zh-TW" sz="2000" smtClean="0">
                <a:ea typeface="新細明體" panose="02020500000000000000" pitchFamily="18" charset="-120"/>
              </a:rPr>
              <a:t>File format.</a:t>
            </a:r>
          </a:p>
          <a:p>
            <a:pPr lvl="3" eaLnBrk="1" hangingPunct="1"/>
            <a:r>
              <a:rPr lang="en-US" altLang="zh-TW" sz="1800" smtClean="0">
                <a:ea typeface="新細明體" panose="02020500000000000000" pitchFamily="18" charset="-120"/>
              </a:rPr>
              <a:t>% man rc.local</a:t>
            </a:r>
          </a:p>
          <a:p>
            <a:pPr lvl="2" eaLnBrk="1" hangingPunct="1"/>
            <a:r>
              <a:rPr lang="en-US" altLang="zh-TW" sz="2000" smtClean="0">
                <a:ea typeface="新細明體" panose="02020500000000000000" pitchFamily="18" charset="-120"/>
              </a:rPr>
              <a:t>Library routines.</a:t>
            </a:r>
          </a:p>
          <a:p>
            <a:pPr lvl="3" eaLnBrk="1" hangingPunct="1"/>
            <a:r>
              <a:rPr lang="en-US" altLang="zh-TW" sz="1800" smtClean="0">
                <a:ea typeface="新細明體" panose="02020500000000000000" pitchFamily="18" charset="-120"/>
              </a:rPr>
              <a:t>% man strcpy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zh-TW" altLang="en-US" sz="280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What System Administrator Should do? (1)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Ordinary list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Install new system, programs and OS updates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Monitoring system and trying to Tune performance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Adding and removing users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Adding and removing hardware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Backup and Restore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Configuration management (Ansible, Chef, Puppet, SaltStack, …)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Continuous Integration / Continuous Delivery</a:t>
            </a:r>
            <a:r>
              <a:rPr lang="zh-TW" altLang="en-US" smtClean="0">
                <a:ea typeface="新細明體" panose="02020500000000000000" pitchFamily="18" charset="-120"/>
              </a:rPr>
              <a:t> </a:t>
            </a:r>
            <a:r>
              <a:rPr lang="en-US" altLang="zh-TW" smtClean="0">
                <a:ea typeface="新細明體" panose="02020500000000000000" pitchFamily="18" charset="-120"/>
              </a:rPr>
              <a:t>(Git, Jenkins / Travis CI, Sonarqube, …) 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Log management (Fluentd / Logstash, Elasticsearch, Kibana 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Security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Virtualization</a:t>
            </a:r>
            <a:r>
              <a:rPr lang="zh-TW" altLang="en-US" smtClean="0">
                <a:ea typeface="新細明體" panose="02020500000000000000" pitchFamily="18" charset="-120"/>
              </a:rPr>
              <a:t> </a:t>
            </a:r>
            <a:r>
              <a:rPr lang="en-US" altLang="zh-TW" smtClean="0">
                <a:ea typeface="新細明體" panose="02020500000000000000" pitchFamily="18" charset="-120"/>
              </a:rPr>
              <a:t>(KVM, Xen, …)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…</a:t>
            </a:r>
          </a:p>
        </p:txBody>
      </p:sp>
      <p:pic>
        <p:nvPicPr>
          <p:cNvPr id="6148" name="Picture 4" descr="jwLogo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5486400"/>
            <a:ext cx="350520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man command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620000" cy="4267200"/>
          </a:xfrm>
        </p:spPr>
        <p:txBody>
          <a:bodyPr/>
          <a:lstStyle/>
          <a:p>
            <a:pPr marL="0" indent="0" eaLnBrk="1" hangingPunct="1"/>
            <a:r>
              <a:rPr lang="en-US" altLang="zh-TW" sz="2000" smtClean="0">
                <a:ea typeface="新細明體" panose="02020500000000000000" pitchFamily="18" charset="-120"/>
              </a:rPr>
              <a:t>Command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% man [section] </a:t>
            </a:r>
            <a:r>
              <a:rPr lang="en-US" altLang="zh-TW" sz="1800" i="1" smtClean="0">
                <a:ea typeface="新細明體" panose="02020500000000000000" pitchFamily="18" charset="-120"/>
              </a:rPr>
              <a:t>title</a:t>
            </a:r>
            <a:r>
              <a:rPr lang="en-US" altLang="zh-TW" sz="1800" smtClean="0">
                <a:ea typeface="新細明體" panose="02020500000000000000" pitchFamily="18" charset="-120"/>
              </a:rPr>
              <a:t> 		(BSD)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man printf		</a:t>
            </a:r>
            <a:r>
              <a:rPr lang="en-US" altLang="zh-TW" sz="1600" b="1" smtClean="0">
                <a:ea typeface="新細明體" panose="02020500000000000000" pitchFamily="18" charset="-120"/>
              </a:rPr>
              <a:t>(printf command)</a:t>
            </a:r>
            <a:r>
              <a:rPr lang="en-US" altLang="zh-TW" sz="1600" smtClean="0">
                <a:ea typeface="新細明體" panose="02020500000000000000" pitchFamily="18" charset="-120"/>
              </a:rPr>
              <a:t>	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man 3 printf 		</a:t>
            </a:r>
            <a:r>
              <a:rPr lang="en-US" altLang="zh-TW" sz="1600" b="1" smtClean="0">
                <a:ea typeface="新細明體" panose="02020500000000000000" pitchFamily="18" charset="-120"/>
              </a:rPr>
              <a:t>(C Standard printf func.)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man </a:t>
            </a:r>
            <a:r>
              <a:rPr lang="en-US" altLang="zh-TW" sz="1600" smtClean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600" smtClean="0">
                <a:ea typeface="新細明體" panose="02020500000000000000" pitchFamily="18" charset="-120"/>
              </a:rPr>
              <a:t>k exit		</a:t>
            </a:r>
            <a:r>
              <a:rPr lang="en-US" altLang="zh-TW" sz="1600" b="1" smtClean="0">
                <a:ea typeface="新細明體" panose="02020500000000000000" pitchFamily="18" charset="-120"/>
              </a:rPr>
              <a:t>(keyword search)</a:t>
            </a:r>
          </a:p>
          <a:p>
            <a:pPr marL="0" indent="0" eaLnBrk="1" hangingPunct="1"/>
            <a:r>
              <a:rPr lang="en-US" altLang="zh-TW" sz="2000" smtClean="0">
                <a:ea typeface="新細明體" panose="02020500000000000000" pitchFamily="18" charset="-120"/>
              </a:rPr>
              <a:t>Man pages organization</a:t>
            </a:r>
          </a:p>
        </p:txBody>
      </p:sp>
      <p:graphicFrame>
        <p:nvGraphicFramePr>
          <p:cNvPr id="26674" name="Group 50"/>
          <p:cNvGraphicFramePr>
            <a:graphicFrameLocks noGrp="1"/>
          </p:cNvGraphicFramePr>
          <p:nvPr>
            <p:ph sz="half" idx="2"/>
          </p:nvPr>
        </p:nvGraphicFramePr>
        <p:xfrm>
          <a:off x="2057400" y="3644900"/>
          <a:ext cx="5029200" cy="3048000"/>
        </p:xfrm>
        <a:graphic>
          <a:graphicData uri="http://schemas.openxmlformats.org/drawingml/2006/table">
            <a:tbl>
              <a:tblPr/>
              <a:tblGrid>
                <a:gridCol w="860425"/>
                <a:gridCol w="860425"/>
                <a:gridCol w="3308350"/>
              </a:tblGrid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AT&amp;T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BSD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Contents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User-Level </a:t>
                      </a:r>
                      <a:r>
                        <a:rPr kumimoji="1" lang="en-US" altLang="zh-TW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commands</a:t>
                      </a: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 and applications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System calls</a:t>
                      </a: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 and kernel error code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Library</a:t>
                      </a: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 calls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Standard file format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Miscellaneous files and documents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Games and demonstrations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Device Drivers and network protocols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1m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System administration commands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9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Obscure kernel specs and interfaces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75" name="Rectangle 51"/>
          <p:cNvSpPr>
            <a:spLocks noChangeArrowheads="1"/>
          </p:cNvSpPr>
          <p:nvPr/>
        </p:nvSpPr>
        <p:spPr bwMode="auto">
          <a:xfrm>
            <a:off x="6804025" y="3068638"/>
            <a:ext cx="1368425" cy="358775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Arial" panose="020B0604020202020204" pitchFamily="34" charset="0"/>
                <a:ea typeface="新細明體" panose="02020500000000000000" pitchFamily="18" charset="-120"/>
              </a:rPr>
              <a:t>%man man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7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HOWTO - </a:t>
            </a:r>
            <a:r>
              <a:rPr lang="en-US" altLang="zh-TW" dirty="0" smtClean="0">
                <a:ea typeface="新細明體" pitchFamily="18" charset="-120"/>
              </a:rPr>
              <a:t>Shutdown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smtClean="0">
                <a:ea typeface="新細明體" panose="02020500000000000000" pitchFamily="18" charset="-120"/>
              </a:rPr>
              <a:t>FreeBSD Shutdown</a:t>
            </a:r>
          </a:p>
          <a:p>
            <a:pPr lvl="1" eaLnBrk="1" hangingPunct="1"/>
            <a:r>
              <a:rPr lang="en-US" altLang="zh-TW" sz="2400" smtClean="0">
                <a:ea typeface="新細明體" panose="02020500000000000000" pitchFamily="18" charset="-120"/>
              </a:rPr>
              <a:t>shutdown -p now</a:t>
            </a:r>
          </a:p>
          <a:p>
            <a:pPr lvl="1" eaLnBrk="1" hangingPunct="1"/>
            <a:r>
              <a:rPr lang="en-US" altLang="zh-TW" sz="2400" smtClean="0">
                <a:ea typeface="新細明體" panose="02020500000000000000" pitchFamily="18" charset="-120"/>
              </a:rPr>
              <a:t>shutdown -r now (reboot)</a:t>
            </a:r>
            <a:endParaRPr lang="zh-TW" altLang="en-US" sz="280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/>
              <a:t>Q&amp;A</a:t>
            </a:r>
          </a:p>
        </p:txBody>
      </p:sp>
      <p:sp>
        <p:nvSpPr>
          <p:cNvPr id="10752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zh-TW" smtClean="0"/>
          </a:p>
          <a:p>
            <a:pPr eaLnBrk="1" hangingPunct="1"/>
            <a:endParaRPr lang="en-US" altLang="zh-TW" smtClean="0"/>
          </a:p>
          <a:p>
            <a:pPr eaLnBrk="1" hangingPunct="1"/>
            <a:endParaRPr lang="en-US" altLang="zh-TW" smtClean="0"/>
          </a:p>
          <a:p>
            <a:pPr eaLnBrk="1" hangingPunct="1"/>
            <a:endParaRPr lang="en-US" altLang="zh-TW" smtClean="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zh-TW" smtClean="0"/>
              <a:t>Break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75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75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What System Administrator Should do? (2)</a:t>
            </a:r>
            <a:endParaRPr lang="zh-TW" altLang="en-US" smtClean="0">
              <a:ea typeface="新細明體" charset="-12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Non-technique list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Helping users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Maintaining documentation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Moving furniture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Burning your liver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Good communication </a:t>
            </a:r>
            <a:br>
              <a:rPr lang="en-US" altLang="zh-TW" smtClean="0">
                <a:ea typeface="新細明體" panose="02020500000000000000" pitchFamily="18" charset="-120"/>
              </a:rPr>
            </a:br>
            <a:r>
              <a:rPr lang="en-US" altLang="zh-TW" smtClean="0">
                <a:ea typeface="新細明體" panose="02020500000000000000" pitchFamily="18" charset="-120"/>
              </a:rPr>
              <a:t>and memorization</a:t>
            </a:r>
          </a:p>
        </p:txBody>
      </p:sp>
      <p:pic>
        <p:nvPicPr>
          <p:cNvPr id="819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1438275"/>
            <a:ext cx="4441825" cy="4884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What System Administrator Should do? (3)</a:t>
            </a:r>
            <a:endParaRPr lang="zh-TW" altLang="en-US" smtClean="0">
              <a:ea typeface="新細明體" charset="-12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076825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The best words to describe the job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Thankless job.</a:t>
            </a:r>
          </a:p>
          <a:p>
            <a:pPr lvl="2" eaLnBrk="1" hangingPunct="1"/>
            <a:r>
              <a:rPr lang="en-US" altLang="zh-TW" smtClean="0"/>
              <a:t>http://www.sysadminday.com/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System administration is like keeping the trains on time;</a:t>
            </a:r>
            <a:br>
              <a:rPr lang="en-US" altLang="zh-TW" smtClean="0">
                <a:ea typeface="新細明體" panose="02020500000000000000" pitchFamily="18" charset="-120"/>
              </a:rPr>
            </a:br>
            <a:r>
              <a:rPr lang="en-US" altLang="zh-TW" smtClean="0">
                <a:ea typeface="新細明體" panose="02020500000000000000" pitchFamily="18" charset="-120"/>
              </a:rPr>
              <a:t>no one notices except when they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re late.</a:t>
            </a:r>
          </a:p>
          <a:p>
            <a:pPr lvl="1" eaLnBrk="1" hangingPunct="1"/>
            <a:r>
              <a:rPr lang="zh-TW" altLang="en-US" smtClean="0"/>
              <a:t>氣象局：「我們對的時候，沒人記得；我們錯的時候，沒人忘記。」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Philosophy of system administration</a:t>
            </a:r>
          </a:p>
          <a:p>
            <a:pPr lvl="1" eaLnBrk="1" hangingPunct="1"/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Know how things really work.</a:t>
            </a:r>
          </a:p>
          <a:p>
            <a:pPr lvl="1" eaLnBrk="1" hangingPunct="1"/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Plan it before you do it.</a:t>
            </a:r>
          </a:p>
          <a:p>
            <a:pPr lvl="1" eaLnBrk="1" hangingPunct="1"/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Make it reversible.</a:t>
            </a:r>
          </a:p>
          <a:p>
            <a:pPr lvl="1" eaLnBrk="1" hangingPunct="1"/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Make changes incrementally.</a:t>
            </a:r>
          </a:p>
          <a:p>
            <a:pPr lvl="1" eaLnBrk="1" hangingPunct="1"/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Test before you unleash 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What System Administrator Should do? (4) </a:t>
            </a:r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Flow of Change</a:t>
            </a:r>
            <a:endParaRPr lang="zh-TW" altLang="en-US" smtClean="0">
              <a:ea typeface="新細明體" panose="02020500000000000000" pitchFamily="18" charset="-120"/>
            </a:endParaRPr>
          </a:p>
        </p:txBody>
      </p:sp>
      <p:pic>
        <p:nvPicPr>
          <p:cNvPr id="11268" name="Picture 4" descr="Changeflow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738" y="1268413"/>
            <a:ext cx="4270375" cy="535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What you can learn in this course?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412875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The skill to be a candidate of system administrator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Information about CS computer center</a:t>
            </a:r>
          </a:p>
          <a:p>
            <a:pPr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System Admin / Network Admin ?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Play with computers</a:t>
            </a:r>
          </a:p>
          <a:p>
            <a:pPr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What FreeBSD can 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Attitude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20000" cy="426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Attend every class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Do every exercise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As early as possible</a:t>
            </a:r>
          </a:p>
          <a:p>
            <a:pPr lvl="1" eaLnBrk="1" hangingPunct="1"/>
            <a:r>
              <a:rPr lang="en-US" altLang="zh-TW" smtClean="0">
                <a:solidFill>
                  <a:schemeClr val="hlink"/>
                </a:solidFill>
                <a:ea typeface="新細明體" panose="02020500000000000000" pitchFamily="18" charset="-120"/>
              </a:rPr>
              <a:t>On your own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Read book and practice at least 6 hours every week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Use unix-like environment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Recommend: more than 1.5 hours/day averagely.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Collect information on the internet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The newer, the better.</a:t>
            </a: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838" y="333375"/>
            <a:ext cx="1720850" cy="255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Syllabus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Website: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  <a:hlinkClick r:id="rId2"/>
              </a:rPr>
              <a:t>http://www.cs.nctu.edu.tw/~wangth/course/sysadm/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Instructors: 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1800" dirty="0" smtClean="0">
                <a:ea typeface="新細明體" panose="02020500000000000000" pitchFamily="18" charset="-120"/>
              </a:rPr>
              <a:t>王則涵 </a:t>
            </a:r>
            <a:r>
              <a:rPr lang="en-US" altLang="zh-TW" sz="1800" u="sng" dirty="0" smtClean="0">
                <a:solidFill>
                  <a:srgbClr val="FF0000"/>
                </a:solidFill>
                <a:ea typeface="新細明體" panose="02020500000000000000" pitchFamily="18" charset="-120"/>
                <a:hlinkClick r:id="rId3"/>
              </a:rPr>
              <a:t>wangth</a:t>
            </a:r>
            <a:r>
              <a:rPr lang="en-US" altLang="zh-TW" sz="1800" dirty="0" smtClean="0">
                <a:ea typeface="新細明體" panose="02020500000000000000" pitchFamily="18" charset="-120"/>
                <a:hlinkClick r:id="rId3"/>
              </a:rPr>
              <a:t>@cs.nctu.edu.tw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Time: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Thu. IJK (PM 6:30 ~ 9:20)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Place: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EC122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TAs: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We might get about </a:t>
            </a:r>
            <a:r>
              <a:rPr lang="en-US" altLang="zh-TW" sz="1800" dirty="0">
                <a:ea typeface="新細明體" panose="02020500000000000000" pitchFamily="18" charset="-120"/>
              </a:rPr>
              <a:t>6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TAs.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Email to TAs: </a:t>
            </a:r>
            <a:r>
              <a:rPr lang="en-US" altLang="zh-TW" sz="1800" dirty="0" smtClean="0">
                <a:solidFill>
                  <a:srgbClr val="FF0000"/>
                </a:solidFill>
                <a:hlinkClick r:id="rId4"/>
              </a:rPr>
              <a:t>ta@nasa.cs.nctu.edu.tw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3GH every week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Textbook: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Unix and Linux System Administration Handbook (5th Edition)</a:t>
            </a:r>
          </a:p>
        </p:txBody>
      </p:sp>
      <p:sp>
        <p:nvSpPr>
          <p:cNvPr id="16388" name="AutoShape 8" descr="http://htmlimg1.scribdassets.com/6y2ojg6fwgtgsfw/images/1-863a9038e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kumimoji="0" lang="zh-TW" altLang="en-US" sz="1800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6389" name="AutoShape 10" descr="http://htmlimg1.scribdassets.com/6y2ojg6fwgtgsfw/images/1-863a9038ed.jpg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kumimoji="0" lang="zh-TW" altLang="en-US" sz="1800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6390" name="AutoShape 12" descr="http://www.admin.com/img/Book.png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kumimoji="0" lang="zh-TW" altLang="en-US" sz="1800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16391" name="Picture 9" descr="https://images-na.ssl-images-amazon.com/images/I/61iWkQ87uTL._SX381_BO1,204,203,200_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8713" y="1989138"/>
            <a:ext cx="2543175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Syllabus – Content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We will cover the following chapters in this semester (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SysAdm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):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Chapter 1 ~ 14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Chapter 16, 19, 20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Chapter 27, 31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The following chapters is covered in the next semester (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NetAdm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):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Chapter 15 ~ 18, 21, 23 ~ 25, 30</a:t>
            </a:r>
            <a:r>
              <a:rPr lang="zh-TW" altLang="en-US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~</a:t>
            </a:r>
            <a:r>
              <a:rPr lang="zh-TW" altLang="en-US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32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NAT, DHCP, VPN, Proxy, …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Python Programming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posal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proposal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lnDef>
  </a:objectDefaults>
  <a:extraClrSchemeLst>
    <a:extraClrScheme>
      <a:clrScheme name="proposa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System Lab</Template>
  <TotalTime>2999</TotalTime>
  <Words>920</Words>
  <Application>Microsoft Office PowerPoint</Application>
  <PresentationFormat>如螢幕大小 (4:3)</PresentationFormat>
  <Paragraphs>241</Paragraphs>
  <Slides>22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32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Times</vt:lpstr>
      <vt:lpstr>Times New Roman</vt:lpstr>
      <vt:lpstr>Wingdings</vt:lpstr>
      <vt:lpstr>proposal</vt:lpstr>
      <vt:lpstr>Computer System Administration</vt:lpstr>
      <vt:lpstr>What System Administrator Should do? (1)</vt:lpstr>
      <vt:lpstr>What System Administrator Should do? (2)</vt:lpstr>
      <vt:lpstr>What System Administrator Should do? (3)</vt:lpstr>
      <vt:lpstr>What System Administrator Should do? (4) </vt:lpstr>
      <vt:lpstr>What you can learn in this course?</vt:lpstr>
      <vt:lpstr>Attitude</vt:lpstr>
      <vt:lpstr>Syllabus</vt:lpstr>
      <vt:lpstr>Syllabus – Content</vt:lpstr>
      <vt:lpstr>Syllabus – Text book outline</vt:lpstr>
      <vt:lpstr>Syllabus – Text book outline (Cont.)</vt:lpstr>
      <vt:lpstr>Syllabus – Grade Policy</vt:lpstr>
      <vt:lpstr>What you should prepare?</vt:lpstr>
      <vt:lpstr>Finally, Am I OK to take this course?</vt:lpstr>
      <vt:lpstr>Basic knowledge in this course</vt:lpstr>
      <vt:lpstr>Login</vt:lpstr>
      <vt:lpstr>Commands</vt:lpstr>
      <vt:lpstr>Conventions</vt:lpstr>
      <vt:lpstr>man pages (manual)</vt:lpstr>
      <vt:lpstr>man command</vt:lpstr>
      <vt:lpstr>HOWTO - Shutdown</vt:lpstr>
      <vt:lpstr>Q&amp;A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Administration Practice</dc:title>
  <dc:creator>Tse-Han Wang</dc:creator>
  <cp:lastModifiedBy>Tse-Han Wang</cp:lastModifiedBy>
  <cp:revision>229</cp:revision>
  <cp:lastPrinted>2010-09-14T09:46:42Z</cp:lastPrinted>
  <dcterms:created xsi:type="dcterms:W3CDTF">1601-01-01T00:00:00Z</dcterms:created>
  <dcterms:modified xsi:type="dcterms:W3CDTF">2018-09-13T05:12:01Z</dcterms:modified>
</cp:coreProperties>
</file>