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41" r:id="rId1"/>
  </p:sldMasterIdLst>
  <p:notesMasterIdLst>
    <p:notesMasterId r:id="rId15"/>
  </p:notesMasterIdLst>
  <p:handoutMasterIdLst>
    <p:handoutMasterId r:id="rId16"/>
  </p:handoutMasterIdLst>
  <p:sldIdLst>
    <p:sldId id="259" r:id="rId2"/>
    <p:sldId id="260" r:id="rId3"/>
    <p:sldId id="271" r:id="rId4"/>
    <p:sldId id="264" r:id="rId5"/>
    <p:sldId id="261" r:id="rId6"/>
    <p:sldId id="262" r:id="rId7"/>
    <p:sldId id="267" r:id="rId8"/>
    <p:sldId id="268" r:id="rId9"/>
    <p:sldId id="272" r:id="rId10"/>
    <p:sldId id="265" r:id="rId11"/>
    <p:sldId id="266" r:id="rId12"/>
    <p:sldId id="269" r:id="rId13"/>
    <p:sldId id="270" r:id="rId14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FF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/>
    <p:restoredTop sz="89095" autoAdjust="0"/>
  </p:normalViewPr>
  <p:slideViewPr>
    <p:cSldViewPr>
      <p:cViewPr varScale="1">
        <p:scale>
          <a:sx n="103" d="100"/>
          <a:sy n="103" d="100"/>
        </p:scale>
        <p:origin x="185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378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 dirty="0">
              <a:latin typeface="Courier New" panose="02070309020205020404" pitchFamily="49" charset="0"/>
            </a:endParaRPr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9B811C94-51AD-4045-AA33-767FC56E840C}" type="datetimeFigureOut">
              <a:rPr lang="zh-TW" altLang="en-US">
                <a:latin typeface="Courier New" panose="02070309020205020404" pitchFamily="49" charset="0"/>
              </a:rPr>
              <a:pPr>
                <a:defRPr/>
              </a:pPr>
              <a:t>2018/5/24</a:t>
            </a:fld>
            <a:endParaRPr lang="zh-TW" altLang="en-US" dirty="0">
              <a:latin typeface="Courier New" panose="02070309020205020404" pitchFamily="49" charset="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 dirty="0">
              <a:latin typeface="Courier New" panose="02070309020205020404" pitchFamily="49" charset="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16D37256-21B3-4DDF-88A9-7851CF84FF0A}" type="slidenum">
              <a:rPr lang="zh-TW" altLang="en-US">
                <a:latin typeface="Courier New" panose="02070309020205020404" pitchFamily="49" charset="0"/>
              </a:rPr>
              <a:pPr>
                <a:defRPr/>
              </a:pPr>
              <a:t>‹#›</a:t>
            </a:fld>
            <a:endParaRPr lang="zh-TW" altLang="en-US" dirty="0"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0488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Courier New" panose="02070309020205020404" pitchFamily="49" charset="0"/>
                <a:ea typeface="+mn-ea"/>
              </a:defRPr>
            </a:lvl1pPr>
          </a:lstStyle>
          <a:p>
            <a:pPr>
              <a:defRPr/>
            </a:pPr>
            <a:endParaRPr lang="zh-TW" alt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Courier New" panose="02070309020205020404" pitchFamily="49" charset="0"/>
                <a:ea typeface="+mn-ea"/>
              </a:defRPr>
            </a:lvl1pPr>
          </a:lstStyle>
          <a:p>
            <a:pPr>
              <a:defRPr/>
            </a:pPr>
            <a:fld id="{50D5A7EA-9544-4AD0-86B4-F027E9144E94}" type="datetimeFigureOut">
              <a:rPr lang="zh-TW" altLang="en-US" smtClean="0"/>
              <a:pPr>
                <a:defRPr/>
              </a:pPr>
              <a:t>2018/5/24</a:t>
            </a:fld>
            <a:endParaRPr lang="zh-TW" altLang="en-US" dirty="0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dirty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dirty="0" smtClean="0"/>
              <a:t>按一下以編輯母片文字樣式</a:t>
            </a:r>
          </a:p>
          <a:p>
            <a:pPr lvl="1"/>
            <a:r>
              <a:rPr lang="zh-TW" altLang="en-US" noProof="0" dirty="0" smtClean="0"/>
              <a:t>第二層</a:t>
            </a:r>
          </a:p>
          <a:p>
            <a:pPr lvl="2"/>
            <a:r>
              <a:rPr lang="zh-TW" altLang="en-US" noProof="0" dirty="0" smtClean="0"/>
              <a:t>第三層</a:t>
            </a:r>
          </a:p>
          <a:p>
            <a:pPr lvl="3"/>
            <a:r>
              <a:rPr lang="zh-TW" altLang="en-US" noProof="0" dirty="0" smtClean="0"/>
              <a:t>第四層</a:t>
            </a:r>
          </a:p>
          <a:p>
            <a:pPr lvl="4"/>
            <a:r>
              <a:rPr lang="zh-TW" altLang="en-US" noProof="0" dirty="0" smtClean="0"/>
              <a:t>第五層</a:t>
            </a:r>
            <a:endParaRPr lang="zh-TW" altLang="en-US" noProof="0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Courier New" panose="02070309020205020404" pitchFamily="49" charset="0"/>
                <a:ea typeface="+mn-ea"/>
              </a:defRPr>
            </a:lvl1pPr>
          </a:lstStyle>
          <a:p>
            <a:pPr>
              <a:defRPr/>
            </a:pPr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Courier New" panose="02070309020205020404" pitchFamily="49" charset="0"/>
                <a:ea typeface="+mn-ea"/>
              </a:defRPr>
            </a:lvl1pPr>
          </a:lstStyle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237683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5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1635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6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15273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7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475866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zh-TW" baseline="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8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02284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zh-TW" baseline="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9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643984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zh-TW" baseline="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10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174080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zh-TW" baseline="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11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7116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charset="-120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>
                <a:latin typeface="+mn-lt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1pPr>
          </a:lstStyle>
          <a:p>
            <a:r>
              <a:rPr lang="zh-TW" altLang="en-US" dirty="0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2608860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8867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99419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116632"/>
            <a:ext cx="7772400" cy="1008112"/>
          </a:xfrm>
        </p:spPr>
        <p:txBody>
          <a:bodyPr anchor="ctr"/>
          <a:lstStyle>
            <a:lvl1pPr>
              <a:defRPr>
                <a:latin typeface="+mj-lt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  <a:ea typeface="微軟正黑體" panose="020B0604030504040204" pitchFamily="34" charset="-120"/>
              </a:defRPr>
            </a:lvl1pPr>
            <a:lvl2pPr>
              <a:defRPr>
                <a:latin typeface="+mn-lt"/>
                <a:ea typeface="微軟正黑體" panose="020B0604030504040204" pitchFamily="34" charset="-120"/>
              </a:defRPr>
            </a:lvl2pPr>
            <a:lvl3pPr>
              <a:defRPr>
                <a:latin typeface="+mn-lt"/>
                <a:ea typeface="微軟正黑體" panose="020B0604030504040204" pitchFamily="34" charset="-120"/>
              </a:defRPr>
            </a:lvl3pPr>
            <a:lvl4pPr>
              <a:defRPr>
                <a:latin typeface="+mn-lt"/>
                <a:ea typeface="微軟正黑體" panose="020B0604030504040204" pitchFamily="34" charset="-120"/>
              </a:defRPr>
            </a:lvl4pPr>
            <a:lvl5pPr>
              <a:defRPr>
                <a:latin typeface="+mn-lt"/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78689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18134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116632"/>
            <a:ext cx="7772400" cy="1008112"/>
          </a:xfrm>
        </p:spPr>
        <p:txBody>
          <a:bodyPr anchor="ctr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1pPr>
            <a:lvl2pPr>
              <a:defRPr sz="24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2pPr>
            <a:lvl3pPr>
              <a:defRPr sz="20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3pPr>
            <a:lvl4pPr>
              <a:defRPr sz="1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4pPr>
            <a:lvl5pPr>
              <a:defRPr sz="1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1pPr>
            <a:lvl2pPr>
              <a:defRPr sz="24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2pPr>
            <a:lvl3pPr>
              <a:defRPr sz="20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3pPr>
            <a:lvl4pPr>
              <a:defRPr sz="1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4pPr>
            <a:lvl5pPr>
              <a:defRPr sz="1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4597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41416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116632"/>
            <a:ext cx="7772400" cy="1008112"/>
          </a:xfrm>
        </p:spPr>
        <p:txBody>
          <a:bodyPr anchor="ctr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1767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6293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34070" y="54868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51920" y="54868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34070" y="171073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270747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277846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90488"/>
            <a:ext cx="7772400" cy="103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0731" y="90488"/>
            <a:ext cx="369332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tstream Vera Sans" panose="020B0603030804020204" pitchFamily="34" charset="0"/>
                <a:ea typeface="新細明體" pitchFamily="18" charset="-120"/>
                <a:cs typeface="+mn-cs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44A80D2-5FC6-BA4A-B23A-B78171FAD59D}" type="slidenum">
              <a:rPr kumimoji="0" lang="en-US" altLang="zh-TW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tstream Vera Sans" panose="020B0603030804020204" pitchFamily="34" charset="0"/>
                <a:ea typeface="新細明體" panose="02020500000000000000" pitchFamily="18" charset="-120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4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itstream Vera Sans" panose="020B0603030804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8563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2" r:id="rId1"/>
    <p:sldLayoutId id="2147484043" r:id="rId2"/>
    <p:sldLayoutId id="2147484044" r:id="rId3"/>
    <p:sldLayoutId id="2147484045" r:id="rId4"/>
    <p:sldLayoutId id="2147484046" r:id="rId5"/>
    <p:sldLayoutId id="2147484047" r:id="rId6"/>
    <p:sldLayoutId id="2147484048" r:id="rId7"/>
    <p:sldLayoutId id="2147484049" r:id="rId8"/>
    <p:sldLayoutId id="2147484050" r:id="rId9"/>
    <p:sldLayoutId id="2147484051" r:id="rId10"/>
    <p:sldLayoutId id="214748405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微軟正黑體" panose="020B0604030504040204" pitchFamily="34" charset="-12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charset="2"/>
        <a:buChar char="q"/>
        <a:defRPr kumimoji="1" sz="2400">
          <a:solidFill>
            <a:schemeClr val="tx1"/>
          </a:solidFill>
          <a:latin typeface="Bitstream Vera Sans" panose="020B0603030804020204" pitchFamily="34" charset="0"/>
          <a:ea typeface="微軟正黑體" panose="020B0604030504040204" pitchFamily="34" charset="-120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Bitstream Vera Sans" panose="020B0603030804020204" pitchFamily="34" charset="0"/>
          <a:ea typeface="微軟正黑體" panose="020B0604030504040204" pitchFamily="34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charset="2"/>
        <a:buChar char="Ø"/>
        <a:defRPr kumimoji="1">
          <a:solidFill>
            <a:schemeClr val="tx1"/>
          </a:solidFill>
          <a:latin typeface="Bitstream Vera Sans" panose="020B0603030804020204" pitchFamily="34" charset="0"/>
          <a:ea typeface="微軟正黑體" panose="020B0604030504040204" pitchFamily="34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Bitstream Vera Sans" panose="020B0603030804020204" pitchFamily="34" charset="0"/>
          <a:ea typeface="微軟正黑體" panose="020B0604030504040204" pitchFamily="34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Bitstream Vera Sans" panose="020B0603030804020204" pitchFamily="34" charset="0"/>
          <a:ea typeface="微軟正黑體" panose="020B0604030504040204" pitchFamily="34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ta@nasa.cs.nctu.edu.tw" TargetMode="External"/><Relationship Id="rId2" Type="http://schemas.openxmlformats.org/officeDocument/2006/relationships/hyperlink" Target="http://www.nctucs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dovecot.org/TestInstallatio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iki.dovecot.org/TestPop3Installation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hw4user@naphw4.nctucs.ne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%7bUSER%7d+.*@%7bYourDomain%7d" TargetMode="External"/><Relationship Id="rId4" Type="http://schemas.openxmlformats.org/officeDocument/2006/relationships/hyperlink" Target="mailto:.*demo.*@%7bYourDomain%7d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amhaus.org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2128838" y="1700808"/>
            <a:ext cx="6696397" cy="125499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Homework 4</a:t>
            </a:r>
            <a:br>
              <a:rPr lang="en-US" altLang="zh-TW" dirty="0" smtClean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</a:br>
            <a:r>
              <a:rPr lang="en-US" altLang="zh-TW" dirty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	</a:t>
            </a:r>
            <a:r>
              <a:rPr lang="en-US" altLang="zh-TW" dirty="0" smtClean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Mail</a:t>
            </a:r>
            <a:r>
              <a:rPr lang="zh-TW" altLang="en-US" dirty="0" smtClean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System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hwlin1414</a:t>
            </a:r>
            <a:r>
              <a:rPr lang="zh-TW" altLang="en-US" dirty="0" smtClean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&amp;</a:t>
            </a:r>
            <a:r>
              <a:rPr lang="zh-TW" altLang="en-US" dirty="0" smtClean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dirty="0" err="1" smtClean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zjlin</a:t>
            </a:r>
            <a:endParaRPr lang="zh-TW" altLang="zh-TW" dirty="0" smtClean="0"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Anti-Spoofing: DKIM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DKIM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Signing your outgoing email with your private key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DNS TXT record for DKIM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DKIM policy check to the incoming email</a:t>
            </a:r>
          </a:p>
          <a:p>
            <a:pPr lvl="2"/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Font typeface="Wingdings" charset="2"/>
              <a:buChar char="q"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selector}._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domainkey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.{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your_mail_domain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 IN TXT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"&lt;DKIM Information&gt;"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76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Anti-Spoofing: DMARC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DMARC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DNS TXT record for DMARC</a:t>
            </a:r>
          </a:p>
          <a:p>
            <a:pPr lvl="2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others receive mail that does not pass DMARC policy check</a:t>
            </a:r>
          </a:p>
          <a:p>
            <a:pPr lvl="3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Drop all the invalid email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DMARC policy check to the incoming email</a:t>
            </a:r>
          </a:p>
          <a:p>
            <a:pPr lvl="2"/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Font typeface="Wingdings" charset="2"/>
              <a:buChar char="q"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dmarc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.{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your_mail_domain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 IN TXT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DMARC_rules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37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Bonus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Webmail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(5%)</a:t>
            </a:r>
          </a:p>
          <a:p>
            <a:pPr lvl="1"/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Roundcube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ainLoop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Webmail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Systems you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like…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382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Hand-in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Demo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06/06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(Wed.)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18:30~21:30</a:t>
            </a: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Help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Register a Domain Name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nctucs.net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www.nctucs.net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CS account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ta@nasa.cs.nctu.edu.tw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CSCC to ask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professional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3F at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office hour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lvl="2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will be no help on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demo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day.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43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Architecture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556792"/>
            <a:ext cx="6789935" cy="4495860"/>
          </a:xfrm>
        </p:spPr>
      </p:pic>
    </p:spTree>
    <p:extLst>
      <p:ext uri="{BB962C8B-B14F-4D97-AF65-F5344CB8AC3E}">
        <p14:creationId xmlns:p14="http://schemas.microsoft.com/office/powerpoint/2010/main" val="138719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Overview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Secure your SMTP server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SMTP over TLS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SMTPs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SASL</a:t>
            </a: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Retrieve your email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IMAP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IMAPs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POP3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POP3s</a:t>
            </a: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Anti-Spam</a:t>
            </a: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Anti-Spoofing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SPF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DKIM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DMARC</a:t>
            </a:r>
          </a:p>
        </p:txBody>
      </p:sp>
    </p:spTree>
    <p:extLst>
      <p:ext uri="{BB962C8B-B14F-4D97-AF65-F5344CB8AC3E}">
        <p14:creationId xmlns:p14="http://schemas.microsoft.com/office/powerpoint/2010/main" val="255018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Preparation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Before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start,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IP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Address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DNS Server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MX Record</a:t>
            </a:r>
          </a:p>
          <a:p>
            <a:pPr lvl="2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Mail Server</a:t>
            </a:r>
          </a:p>
        </p:txBody>
      </p:sp>
    </p:spTree>
    <p:extLst>
      <p:ext uri="{BB962C8B-B14F-4D97-AF65-F5344CB8AC3E}">
        <p14:creationId xmlns:p14="http://schemas.microsoft.com/office/powerpoint/2010/main" val="212780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SMTP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Encrypted Connection</a:t>
            </a:r>
            <a:endParaRPr kumimoji="1"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SMTP over TLS (25)</a:t>
            </a:r>
          </a:p>
          <a:p>
            <a:pPr lvl="2"/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STARTTLS</a:t>
            </a:r>
          </a:p>
          <a:p>
            <a:pPr lvl="1"/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SMTPs (465)</a:t>
            </a:r>
          </a:p>
          <a:p>
            <a:pPr lvl="2"/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TLS connection</a:t>
            </a:r>
          </a:p>
          <a:p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Authentication</a:t>
            </a:r>
          </a:p>
          <a:p>
            <a:pPr lvl="1"/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SASL</a:t>
            </a:r>
          </a:p>
          <a:p>
            <a:pPr lvl="2"/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Run SASL </a:t>
            </a:r>
            <a:r>
              <a:rPr kumimoji="1"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based on SMTP over TLS, or SMTPs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Open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Relay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31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Retrieve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email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IMAP (143)</a:t>
            </a:r>
            <a:r>
              <a:rPr kumimoji="1"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IMAPs</a:t>
            </a:r>
            <a:r>
              <a:rPr kumimoji="1"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(993)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esting: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wiki.dovecot.org/TestInstallation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1"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  <a:r>
              <a:rPr kumimoji="1"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your_server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 143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Enable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SSL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support</a:t>
            </a:r>
            <a:endParaRPr kumimoji="1"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1"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penssl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s_client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connect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your_server:993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kumimoji="1"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POP3 (110)</a:t>
            </a:r>
            <a:r>
              <a:rPr kumimoji="1"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POP3s</a:t>
            </a:r>
            <a:r>
              <a:rPr kumimoji="1"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(995)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Testing: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wiki.dovecot.org/TestPop3Installation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nc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your_server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 110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nable SSL support</a:t>
            </a:r>
          </a:p>
          <a:p>
            <a:pPr lvl="1"/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openssl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s_client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-connect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"{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your_server:995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}"</a:t>
            </a:r>
            <a:endParaRPr kumimoji="1"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79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SMTP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account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sending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receiving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hw4user@{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YourDomain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(password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determined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self)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hw4user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forward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hw4user@naphw4.nctucs.net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hw4user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left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copy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user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need…</a:t>
            </a: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virtual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alias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.*demo.*@{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YourDomain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}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alias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hw4user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{USER}+.*@{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YourDomain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}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alias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{USER}</a:t>
            </a:r>
          </a:p>
          <a:p>
            <a:pPr lvl="2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hw4user+abc@{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YourDomain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send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hw4user</a:t>
            </a:r>
          </a:p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Sender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Rewriting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Schema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rewriting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domain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forward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outside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05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Anti-Spam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Sender address verification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Real-time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Blackhole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(RBL)</a:t>
            </a:r>
          </a:p>
          <a:p>
            <a:pPr lvl="2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www.spamhaus.org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Greylisting</a:t>
            </a:r>
            <a:endParaRPr kumimoji="1"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kumimoji="1"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incoming</a:t>
            </a:r>
            <a:r>
              <a:rPr kumimoji="1"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</a:p>
          <a:p>
            <a:pPr lvl="1"/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Greylist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minute</a:t>
            </a:r>
          </a:p>
        </p:txBody>
      </p:sp>
    </p:spTree>
    <p:extLst>
      <p:ext uri="{BB962C8B-B14F-4D97-AF65-F5344CB8AC3E}">
        <p14:creationId xmlns:p14="http://schemas.microsoft.com/office/powerpoint/2010/main" val="212280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Anti-Spoofing: 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SPF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SPF</a:t>
            </a:r>
          </a:p>
          <a:p>
            <a:pPr lvl="1"/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DNS TXT</a:t>
            </a:r>
            <a:r>
              <a:rPr kumimoji="1"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kumimoji="1"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DNS</a:t>
            </a:r>
            <a:r>
              <a:rPr kumimoji="1"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SPF record for SPF that</a:t>
            </a:r>
          </a:p>
          <a:p>
            <a:pPr lvl="2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llow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send mail as your domain’s user</a:t>
            </a:r>
            <a:endParaRPr kumimoji="1"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eny other domains, and drop these invalid mail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SPF policy check to the incoming email</a:t>
            </a:r>
          </a:p>
          <a:p>
            <a:pPr marL="914400" lvl="2" indent="0">
              <a:buNone/>
            </a:pP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Font typeface="Wingdings" charset="2"/>
              <a:buChar char="q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your_mail_domain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[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TTL]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TXT {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SPF_rules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2900" lvl="3" indent="-342900">
              <a:buFont typeface="Wingdings" charset="2"/>
              <a:buChar char="q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your_mail_domain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[TTL]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SPF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SPF_rules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2900" lvl="3" indent="-342900">
              <a:buFont typeface="Wingdings" charset="2"/>
              <a:buChar char="q"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4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JAL">
      <a:majorFont>
        <a:latin typeface="Bitstream Vera Sans"/>
        <a:ea typeface="微軟正黑體"/>
        <a:cs typeface=""/>
      </a:majorFont>
      <a:minorFont>
        <a:latin typeface="Bitstream Vera Sans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6368</TotalTime>
  <Words>466</Words>
  <Application>Microsoft Office PowerPoint</Application>
  <PresentationFormat>如螢幕大小 (4:3)</PresentationFormat>
  <Paragraphs>108</Paragraphs>
  <Slides>13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4" baseType="lpstr">
      <vt:lpstr>Bitstream Vera Sans</vt:lpstr>
      <vt:lpstr>華康標楷體(P)</vt:lpstr>
      <vt:lpstr>華康儷粗黑(P)</vt:lpstr>
      <vt:lpstr>微軟正黑體</vt:lpstr>
      <vt:lpstr>微軟正黑體 Light</vt:lpstr>
      <vt:lpstr>新細明體</vt:lpstr>
      <vt:lpstr>Arial</vt:lpstr>
      <vt:lpstr>Courier New</vt:lpstr>
      <vt:lpstr>Times New Roman</vt:lpstr>
      <vt:lpstr>Wingdings</vt:lpstr>
      <vt:lpstr>Computer Center</vt:lpstr>
      <vt:lpstr>Homework 4  Mail System</vt:lpstr>
      <vt:lpstr>Architecture</vt:lpstr>
      <vt:lpstr>Overview</vt:lpstr>
      <vt:lpstr>Preparation</vt:lpstr>
      <vt:lpstr>SMTP Server</vt:lpstr>
      <vt:lpstr>Retrieve your email</vt:lpstr>
      <vt:lpstr>SMTP Server</vt:lpstr>
      <vt:lpstr>Anti-Spam</vt:lpstr>
      <vt:lpstr>Anti-Spoofing: SPF</vt:lpstr>
      <vt:lpstr>Anti-Spoofing: DKIM</vt:lpstr>
      <vt:lpstr>Anti-Spoofing: DMARC</vt:lpstr>
      <vt:lpstr>Bonus</vt:lpstr>
      <vt:lpstr>Hand-in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hw4</dc:title>
  <dc:creator>Tse-Han Wang</dc:creator>
  <cp:keywords>NCTU NAP2016</cp:keywords>
  <cp:lastModifiedBy>Tse-Han Wang</cp:lastModifiedBy>
  <cp:revision>501</cp:revision>
  <cp:lastPrinted>2017-04-27T09:34:18Z</cp:lastPrinted>
  <dcterms:created xsi:type="dcterms:W3CDTF">2009-03-04T03:54:00Z</dcterms:created>
  <dcterms:modified xsi:type="dcterms:W3CDTF">2018-05-24T08:06:49Z</dcterms:modified>
</cp:coreProperties>
</file>