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312" r:id="rId2"/>
    <p:sldId id="313" r:id="rId3"/>
    <p:sldId id="326" r:id="rId4"/>
    <p:sldId id="314" r:id="rId5"/>
    <p:sldId id="315" r:id="rId6"/>
    <p:sldId id="316" r:id="rId7"/>
    <p:sldId id="324" r:id="rId8"/>
    <p:sldId id="327" r:id="rId9"/>
    <p:sldId id="328" r:id="rId10"/>
    <p:sldId id="325" r:id="rId11"/>
    <p:sldId id="323" r:id="rId12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D05F08-A07C-45A9-B28C-4B6148865E67}" type="datetimeFigureOut">
              <a:rPr lang="zh-TW" altLang="en-US"/>
              <a:pPr/>
              <a:t>2018/5/3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39763" y="4125913"/>
            <a:ext cx="5121275" cy="39100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250238"/>
            <a:ext cx="2773363" cy="4349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625850" y="8250238"/>
            <a:ext cx="2773363" cy="4349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76DB5-452A-41A8-9B07-C649B40AF78D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新細明體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2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12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D5F54D75-FC73-4002-8C5B-7C33442E82DF}" type="slidenum">
              <a:rPr kumimoji="1" lang="zh-TW" altLang="en-US" sz="1200"/>
              <a:pPr eaLnBrk="1" hangingPunct="1"/>
              <a:t>1</a:t>
            </a:fld>
            <a:endParaRPr kumimoji="1"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819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62013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3D299703-94B0-409D-B76D-C8FD75664D78}" type="slidenum">
              <a:rPr kumimoji="1" lang="zh-TW" altLang="en-US" sz="1200"/>
              <a:pPr eaLnBrk="1" hangingPunct="1"/>
              <a:t>4</a:t>
            </a:fld>
            <a:endParaRPr kumimoji="1"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197871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72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11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9669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58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43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34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59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2805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277661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102A6EAA-0473-460C-91CA-19E707420F1A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華康儷粗黑(P)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華康儷中黑(P)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ocell.readthedocs.io/en/latest/basic-use.html" TargetMode="External"/><Relationship Id="rId2" Type="http://schemas.openxmlformats.org/officeDocument/2006/relationships/hyperlink" Target="https://github.com/bartekrutkowski/iocel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archlinux.org/index.php/Linux_Container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Homework 03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1750" y="4267200"/>
            <a:ext cx="6419850" cy="1752600"/>
          </a:xfrm>
        </p:spPr>
        <p:txBody>
          <a:bodyPr/>
          <a:lstStyle/>
          <a:p>
            <a:pPr eaLnBrk="1" hangingPunct="1"/>
            <a:r>
              <a:rPr lang="en-US" altLang="zh-TW" dirty="0" smtClean="0"/>
              <a:t>NAT</a:t>
            </a:r>
            <a:r>
              <a:rPr lang="zh-TW" altLang="en-US" dirty="0" smtClean="0">
                <a:latin typeface="新細明體" panose="02020500000000000000" pitchFamily="18" charset="-120"/>
              </a:rPr>
              <a:t>、</a:t>
            </a:r>
            <a:r>
              <a:rPr lang="en-US" altLang="zh-TW" dirty="0" smtClean="0"/>
              <a:t>DHCP</a:t>
            </a:r>
            <a:r>
              <a:rPr lang="zh-TW" altLang="en-US" dirty="0" smtClean="0">
                <a:latin typeface="新細明體" panose="02020500000000000000" pitchFamily="18" charset="-120"/>
              </a:rPr>
              <a:t>、</a:t>
            </a:r>
            <a:r>
              <a:rPr lang="en-US" altLang="zh-TW" dirty="0" smtClean="0"/>
              <a:t>Firewall</a:t>
            </a:r>
            <a:r>
              <a:rPr lang="zh-TW" altLang="en-US" dirty="0">
                <a:latin typeface="新細明體" panose="02020500000000000000" pitchFamily="18" charset="-120"/>
              </a:rPr>
              <a:t>、</a:t>
            </a:r>
            <a:r>
              <a:rPr lang="en-US" altLang="zh-TW" dirty="0" smtClean="0"/>
              <a:t>Proxy</a:t>
            </a:r>
            <a:r>
              <a:rPr lang="zh-TW" altLang="en-US" dirty="0" smtClean="0"/>
              <a:t>、</a:t>
            </a:r>
            <a:r>
              <a:rPr lang="en-US" altLang="zh-TW" dirty="0"/>
              <a:t>LDAP</a:t>
            </a:r>
          </a:p>
          <a:p>
            <a:pPr eaLnBrk="1" hangingPunct="1"/>
            <a:r>
              <a:rPr lang="en-US" altLang="zh-TW" sz="2000" dirty="0" err="1" smtClean="0"/>
              <a:t>zjlin</a:t>
            </a:r>
            <a:r>
              <a:rPr lang="en-US" altLang="zh-TW" sz="2000" dirty="0" smtClean="0"/>
              <a:t> / </a:t>
            </a:r>
            <a:r>
              <a:rPr lang="en-US" altLang="zh-TW" sz="2000" dirty="0" err="1" smtClean="0"/>
              <a:t>yahsieh</a:t>
            </a:r>
            <a:r>
              <a:rPr lang="en-US" altLang="zh-TW" sz="2000" dirty="0" smtClean="0"/>
              <a:t> / </a:t>
            </a:r>
            <a:r>
              <a:rPr lang="en-US" altLang="zh-TW" sz="2000" dirty="0" err="1" smtClean="0"/>
              <a:t>hcchuang</a:t>
            </a:r>
            <a:endParaRPr lang="en-US" altLang="zh-TW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Additional – DHCP Client in Jail/LXC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</a:t>
            </a:r>
            <a:r>
              <a:rPr lang="en-US" altLang="zh-TW" dirty="0" err="1" smtClean="0"/>
              <a:t>IOCell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Make sure to upgrade FreeBSD version &gt;= 11.1-RELEASE</a:t>
            </a:r>
          </a:p>
          <a:p>
            <a:pPr lvl="1"/>
            <a:r>
              <a:rPr lang="en-US" altLang="zh-TW" dirty="0" smtClean="0"/>
              <a:t>Compile kernel to support VIMAGE, RACCT, RCTL</a:t>
            </a:r>
          </a:p>
          <a:p>
            <a:pPr lvl="1"/>
            <a:r>
              <a:rPr lang="en-US" altLang="zh-TW" dirty="0" smtClean="0"/>
              <a:t>ZFS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LXC</a:t>
            </a:r>
          </a:p>
          <a:p>
            <a:pPr lvl="1"/>
            <a:r>
              <a:rPr lang="en-US" altLang="zh-TW" dirty="0"/>
              <a:t>privileged or unprivileged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Reference</a:t>
            </a:r>
          </a:p>
          <a:p>
            <a:pPr lvl="1"/>
            <a:r>
              <a:rPr lang="en-US" altLang="zh-TW" dirty="0" smtClean="0">
                <a:hlinkClick r:id="rId2"/>
              </a:rPr>
              <a:t>https://github.com/bartekrutkowski/iocell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3"/>
              </a:rPr>
              <a:t>http://iocell.readthedocs.io/en/latest/basic-use.html</a:t>
            </a:r>
            <a:endParaRPr lang="en-US" altLang="zh-TW" dirty="0" smtClean="0"/>
          </a:p>
          <a:p>
            <a:pPr lvl="1"/>
            <a:r>
              <a:rPr lang="en-US" altLang="zh-TW" dirty="0">
                <a:hlinkClick r:id="rId4"/>
              </a:rPr>
              <a:t>https://wiki.archlinux.org/index.php/Linux_Containers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886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>
                <a:effectLst>
                  <a:outerShdw blurRad="38100" dist="38100" dir="2700000" algn="tl">
                    <a:srgbClr val="DDDDDD"/>
                  </a:outerShdw>
                </a:effectLst>
                <a:cs typeface="華康儷粗黑(P)" charset="0"/>
              </a:rPr>
              <a:t>Hand-in</a:t>
            </a:r>
            <a:endParaRPr lang="zh-TW" altLang="en-US">
              <a:effectLst>
                <a:outerShdw blurRad="38100" dist="38100" dir="2700000" algn="tl">
                  <a:srgbClr val="DDDDDD"/>
                </a:outerShdw>
              </a:effectLst>
              <a:cs typeface="華康儷粗黑(P)" charset="0"/>
            </a:endParaRPr>
          </a:p>
        </p:txBody>
      </p:sp>
      <p:sp>
        <p:nvSpPr>
          <p:cNvPr id="1331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Demo</a:t>
            </a:r>
          </a:p>
          <a:p>
            <a:pPr lvl="1"/>
            <a:r>
              <a:rPr lang="en-US" altLang="zh-TW" dirty="0" smtClean="0"/>
              <a:t>5/23 </a:t>
            </a:r>
            <a:r>
              <a:rPr lang="en-US" altLang="zh-TW" dirty="0" smtClean="0">
                <a:ea typeface="華康標楷體(P)"/>
              </a:rPr>
              <a:t>(</a:t>
            </a:r>
            <a:r>
              <a:rPr lang="en-US" altLang="zh-TW" dirty="0">
                <a:ea typeface="華康標楷體(P)"/>
              </a:rPr>
              <a:t>Wed.)</a:t>
            </a:r>
            <a:r>
              <a:rPr lang="zh-TW" altLang="en-US" dirty="0">
                <a:ea typeface="華康標楷體(P)"/>
              </a:rPr>
              <a:t> </a:t>
            </a:r>
            <a:r>
              <a:rPr lang="en-US" altLang="zh-TW" dirty="0">
                <a:ea typeface="華康標楷體(P)"/>
              </a:rPr>
              <a:t>16:00~18:00</a:t>
            </a:r>
            <a:r>
              <a:rPr lang="zh-TW" altLang="en-US" dirty="0">
                <a:ea typeface="華康標楷體(P)"/>
              </a:rPr>
              <a:t> </a:t>
            </a:r>
            <a:r>
              <a:rPr lang="en-US" altLang="zh-TW" dirty="0">
                <a:ea typeface="華康標楷體(P)"/>
              </a:rPr>
              <a:t>19:00~21:00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r>
              <a:rPr lang="en-US" altLang="zh-TW" dirty="0" smtClean="0">
                <a:ea typeface="華康標楷體(P)"/>
                <a:cs typeface="華康標楷體(P)"/>
              </a:rPr>
              <a:t>Help</a:t>
            </a:r>
          </a:p>
          <a:p>
            <a:pPr lvl="1"/>
            <a:r>
              <a:rPr lang="en-US" altLang="zh-TW" dirty="0" smtClean="0">
                <a:ea typeface="華康標楷體(P)"/>
              </a:rPr>
              <a:t>Email ta@nasa.cs.nctu.edu.tw</a:t>
            </a:r>
          </a:p>
          <a:p>
            <a:pPr lvl="1"/>
            <a:r>
              <a:rPr lang="en-US" altLang="zh-TW" dirty="0" err="1" smtClean="0">
                <a:ea typeface="華康標楷體(P)"/>
              </a:rPr>
              <a:t>Goto</a:t>
            </a:r>
            <a:r>
              <a:rPr lang="en-US" altLang="zh-TW" dirty="0" smtClean="0">
                <a:ea typeface="華康標楷體(P)"/>
              </a:rPr>
              <a:t> CSCC to ask professional 3F at office hour!</a:t>
            </a:r>
          </a:p>
          <a:p>
            <a:pPr marL="0" indent="0"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>
                <a:effectLst>
                  <a:outerShdw blurRad="38100" dist="38100" dir="2700000" algn="tl">
                    <a:srgbClr val="DDDDDD"/>
                  </a:outerShdw>
                </a:effectLst>
                <a:cs typeface="華康儷粗黑(P)" charset="0"/>
              </a:rPr>
              <a:t>Basic Knowledge</a:t>
            </a:r>
            <a:endParaRPr lang="zh-TW" altLang="en-US">
              <a:effectLst>
                <a:outerShdw blurRad="38100" dist="38100" dir="2700000" algn="tl">
                  <a:srgbClr val="DDDDDD"/>
                </a:outerShdw>
              </a:effectLst>
              <a:cs typeface="華康儷粗黑(P)" charset="0"/>
            </a:endParaRPr>
          </a:p>
        </p:txBody>
      </p:sp>
      <p:sp>
        <p:nvSpPr>
          <p:cNvPr id="614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DHCP</a:t>
            </a:r>
          </a:p>
          <a:p>
            <a:pPr lvl="1"/>
            <a:r>
              <a:rPr lang="en-US" altLang="zh-TW" dirty="0" smtClean="0"/>
              <a:t>Dynamically assigning IPs to clients</a:t>
            </a:r>
          </a:p>
          <a:p>
            <a:r>
              <a:rPr lang="en-US" altLang="zh-TW" dirty="0" smtClean="0"/>
              <a:t>NAT</a:t>
            </a:r>
          </a:p>
          <a:p>
            <a:pPr lvl="1"/>
            <a:r>
              <a:rPr lang="en-US" altLang="zh-TW" dirty="0" smtClean="0"/>
              <a:t>Translating addresses for clients</a:t>
            </a:r>
          </a:p>
          <a:p>
            <a:r>
              <a:rPr lang="en-US" altLang="zh-TW" dirty="0" smtClean="0"/>
              <a:t>Firewall</a:t>
            </a:r>
          </a:p>
          <a:p>
            <a:pPr lvl="1"/>
            <a:r>
              <a:rPr lang="en-US" altLang="zh-TW" dirty="0" smtClean="0"/>
              <a:t>Traffic filtering</a:t>
            </a:r>
          </a:p>
          <a:p>
            <a:r>
              <a:rPr lang="en-US" altLang="zh-TW" dirty="0" smtClean="0"/>
              <a:t>Proxy</a:t>
            </a:r>
          </a:p>
          <a:p>
            <a:pPr lvl="1"/>
            <a:r>
              <a:rPr lang="en-US" altLang="zh-TW" dirty="0"/>
              <a:t>Intermediary of client and server to translate </a:t>
            </a:r>
            <a:r>
              <a:rPr lang="en-US" altLang="zh-TW" dirty="0" smtClean="0"/>
              <a:t>requests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 Knowledge</a:t>
            </a:r>
            <a:r>
              <a:rPr lang="en-US" altLang="zh-TW" dirty="0"/>
              <a:t> – </a:t>
            </a:r>
            <a:r>
              <a:rPr lang="en-US" altLang="zh-TW" dirty="0" smtClean="0"/>
              <a:t>Isolated Execution 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Provide a sandbox with limited access to resource</a:t>
            </a:r>
          </a:p>
          <a:p>
            <a:pPr lvl="1"/>
            <a:r>
              <a:rPr lang="en-US" altLang="zh-TW" dirty="0" smtClean="0"/>
              <a:t>Protect other programs from compromised one</a:t>
            </a:r>
          </a:p>
          <a:p>
            <a:r>
              <a:rPr lang="en-US" altLang="zh-TW" dirty="0" smtClean="0"/>
              <a:t>OS-level virtualization (Used in this HW)</a:t>
            </a:r>
          </a:p>
          <a:p>
            <a:pPr lvl="1"/>
            <a:r>
              <a:rPr lang="en-US" altLang="zh-TW" dirty="0" smtClean="0"/>
              <a:t>Resource isolation</a:t>
            </a:r>
          </a:p>
          <a:p>
            <a:pPr lvl="2"/>
            <a:r>
              <a:rPr lang="en-US" altLang="zh-TW" dirty="0" smtClean="0"/>
              <a:t>File system, device…</a:t>
            </a:r>
          </a:p>
          <a:p>
            <a:pPr lvl="1"/>
            <a:r>
              <a:rPr lang="en-US" altLang="zh-TW" dirty="0" smtClean="0"/>
              <a:t>Lightweight</a:t>
            </a:r>
          </a:p>
          <a:p>
            <a:pPr lvl="1"/>
            <a:r>
              <a:rPr lang="en-US" altLang="zh-TW" dirty="0" smtClean="0"/>
              <a:t>Easy to manage</a:t>
            </a:r>
          </a:p>
          <a:p>
            <a:r>
              <a:rPr lang="en-US" altLang="zh-TW" dirty="0" smtClean="0"/>
              <a:t>Implementation</a:t>
            </a:r>
          </a:p>
          <a:p>
            <a:pPr lvl="1"/>
            <a:r>
              <a:rPr lang="en-US" altLang="zh-TW" dirty="0" smtClean="0"/>
              <a:t>FreeBSD: jail</a:t>
            </a:r>
          </a:p>
          <a:p>
            <a:pPr lvl="1"/>
            <a:r>
              <a:rPr lang="en-US" altLang="zh-TW" dirty="0" smtClean="0"/>
              <a:t>Linux: </a:t>
            </a:r>
            <a:r>
              <a:rPr lang="en-US" altLang="zh-TW" dirty="0" err="1" smtClean="0"/>
              <a:t>lxc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5394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ffectLst>
                  <a:outerShdw blurRad="38100" dist="38100" dir="2700000" algn="tl">
                    <a:srgbClr val="DDDDDD"/>
                  </a:outerShdw>
                </a:effectLst>
                <a:cs typeface="華康儷粗黑(P)" charset="0"/>
              </a:rPr>
              <a:t>Architecture Overview</a:t>
            </a:r>
            <a:endParaRPr lang="zh-TW" altLang="en-US">
              <a:effectLst>
                <a:outerShdw blurRad="38100" dist="38100" dir="2700000" algn="tl">
                  <a:srgbClr val="DDDDDD"/>
                </a:outerShdw>
              </a:effectLst>
              <a:cs typeface="華康儷粗黑(P)" charset="0"/>
            </a:endParaRPr>
          </a:p>
        </p:txBody>
      </p:sp>
      <p:sp>
        <p:nvSpPr>
          <p:cNvPr id="19" name="框架 18"/>
          <p:cNvSpPr/>
          <p:nvPr/>
        </p:nvSpPr>
        <p:spPr>
          <a:xfrm>
            <a:off x="6500813" y="1357313"/>
            <a:ext cx="1000125" cy="28575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171" name="文字方塊 20"/>
          <p:cNvSpPr txBox="1">
            <a:spLocks noChangeArrowheads="1"/>
          </p:cNvSpPr>
          <p:nvPr/>
        </p:nvSpPr>
        <p:spPr bwMode="auto">
          <a:xfrm>
            <a:off x="7599363" y="1285875"/>
            <a:ext cx="154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1800"/>
              <a:t>Network card</a:t>
            </a:r>
            <a:endParaRPr kumimoji="1" lang="zh-TW" altLang="en-US" sz="1800"/>
          </a:p>
        </p:txBody>
      </p:sp>
      <p:grpSp>
        <p:nvGrpSpPr>
          <p:cNvPr id="26" name="群組 1"/>
          <p:cNvGrpSpPr>
            <a:grpSpLocks/>
          </p:cNvGrpSpPr>
          <p:nvPr/>
        </p:nvGrpSpPr>
        <p:grpSpPr bwMode="auto">
          <a:xfrm>
            <a:off x="1143000" y="1447800"/>
            <a:ext cx="8074025" cy="5178425"/>
            <a:chOff x="1143000" y="1447800"/>
            <a:chExt cx="8074025" cy="5178425"/>
          </a:xfrm>
        </p:grpSpPr>
        <p:cxnSp>
          <p:nvCxnSpPr>
            <p:cNvPr id="28" name="直線接點 27"/>
            <p:cNvCxnSpPr/>
            <p:nvPr/>
          </p:nvCxnSpPr>
          <p:spPr>
            <a:xfrm rot="16200000" flipH="1">
              <a:off x="2695575" y="3838575"/>
              <a:ext cx="3001963" cy="365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字方塊 13"/>
            <p:cNvSpPr txBox="1">
              <a:spLocks noChangeArrowheads="1"/>
            </p:cNvSpPr>
            <p:nvPr/>
          </p:nvSpPr>
          <p:spPr bwMode="auto">
            <a:xfrm>
              <a:off x="4746625" y="3743325"/>
              <a:ext cx="8636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 u="sng"/>
                <a:t>Server</a:t>
              </a:r>
              <a:endParaRPr kumimoji="1" lang="zh-TW" altLang="en-US" sz="1800" u="sng"/>
            </a:p>
          </p:txBody>
        </p:sp>
        <p:sp>
          <p:nvSpPr>
            <p:cNvPr id="33" name="框架 32"/>
            <p:cNvSpPr/>
            <p:nvPr/>
          </p:nvSpPr>
          <p:spPr>
            <a:xfrm>
              <a:off x="3714750" y="2895600"/>
              <a:ext cx="1000125" cy="28575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文字方塊 21"/>
            <p:cNvSpPr txBox="1">
              <a:spLocks noChangeArrowheads="1"/>
            </p:cNvSpPr>
            <p:nvPr/>
          </p:nvSpPr>
          <p:spPr bwMode="auto">
            <a:xfrm>
              <a:off x="4857750" y="2824163"/>
              <a:ext cx="14033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/>
                <a:t>IP0 - public </a:t>
              </a:r>
              <a:endParaRPr kumimoji="1" lang="zh-TW" altLang="en-US" sz="1800"/>
            </a:p>
          </p:txBody>
        </p:sp>
        <p:sp>
          <p:nvSpPr>
            <p:cNvPr id="35" name="框架 34"/>
            <p:cNvSpPr/>
            <p:nvPr/>
          </p:nvSpPr>
          <p:spPr>
            <a:xfrm>
              <a:off x="3714750" y="4786313"/>
              <a:ext cx="1000125" cy="28575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文字方塊 25"/>
            <p:cNvSpPr txBox="1">
              <a:spLocks noChangeArrowheads="1"/>
            </p:cNvSpPr>
            <p:nvPr/>
          </p:nvSpPr>
          <p:spPr bwMode="auto">
            <a:xfrm>
              <a:off x="4929188" y="4714875"/>
              <a:ext cx="147955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/>
                <a:t>IP1 – private</a:t>
              </a:r>
              <a:endParaRPr kumimoji="1" lang="zh-TW" altLang="en-US" sz="1800"/>
            </a:p>
          </p:txBody>
        </p:sp>
        <p:cxnSp>
          <p:nvCxnSpPr>
            <p:cNvPr id="37" name="直線接點 36"/>
            <p:cNvCxnSpPr/>
            <p:nvPr/>
          </p:nvCxnSpPr>
          <p:spPr>
            <a:xfrm>
              <a:off x="1143000" y="5357813"/>
              <a:ext cx="62150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/>
            <p:nvPr/>
          </p:nvCxnSpPr>
          <p:spPr>
            <a:xfrm rot="5400000" flipH="1" flipV="1">
              <a:off x="1750219" y="5536407"/>
              <a:ext cx="3571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文字方塊 30"/>
            <p:cNvSpPr txBox="1">
              <a:spLocks noChangeArrowheads="1"/>
            </p:cNvSpPr>
            <p:nvPr/>
          </p:nvSpPr>
          <p:spPr bwMode="auto">
            <a:xfrm>
              <a:off x="2428875" y="5929313"/>
              <a:ext cx="27325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 u="sng" dirty="0" err="1"/>
                <a:t>HostA</a:t>
              </a:r>
              <a:r>
                <a:rPr kumimoji="1" lang="en-US" altLang="zh-TW" sz="1800" u="sng" dirty="0"/>
                <a:t> </a:t>
              </a:r>
              <a:r>
                <a:rPr kumimoji="1" lang="en-US" altLang="zh-TW" sz="1800" u="sng" dirty="0" smtClean="0"/>
                <a:t>– Dynamic IP host</a:t>
              </a:r>
              <a:endParaRPr kumimoji="1" lang="zh-TW" altLang="en-US" sz="1800" u="sng" dirty="0"/>
            </a:p>
          </p:txBody>
        </p:sp>
        <p:cxnSp>
          <p:nvCxnSpPr>
            <p:cNvPr id="40" name="直線接點 39"/>
            <p:cNvCxnSpPr/>
            <p:nvPr/>
          </p:nvCxnSpPr>
          <p:spPr>
            <a:xfrm rot="5400000" flipH="1" flipV="1">
              <a:off x="5714206" y="5536407"/>
              <a:ext cx="3571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字方塊 34"/>
            <p:cNvSpPr txBox="1">
              <a:spLocks noChangeArrowheads="1"/>
            </p:cNvSpPr>
            <p:nvPr/>
          </p:nvSpPr>
          <p:spPr bwMode="auto">
            <a:xfrm>
              <a:off x="6392863" y="5929313"/>
              <a:ext cx="21558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 u="sng"/>
                <a:t>HostB - FTP server</a:t>
              </a:r>
              <a:endParaRPr kumimoji="1" lang="zh-TW" altLang="en-US" sz="1800" u="sng"/>
            </a:p>
          </p:txBody>
        </p:sp>
        <p:sp>
          <p:nvSpPr>
            <p:cNvPr id="42" name="文字方塊 35"/>
            <p:cNvSpPr txBox="1">
              <a:spLocks noChangeArrowheads="1"/>
            </p:cNvSpPr>
            <p:nvPr/>
          </p:nvSpPr>
          <p:spPr bwMode="auto">
            <a:xfrm>
              <a:off x="7215188" y="5157788"/>
              <a:ext cx="200183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/>
                <a:t>Private IP domain</a:t>
              </a:r>
              <a:endParaRPr kumimoji="1" lang="zh-TW" altLang="en-US" sz="1800"/>
            </a:p>
          </p:txBody>
        </p:sp>
        <p:sp>
          <p:nvSpPr>
            <p:cNvPr id="43" name="文字方塊 38"/>
            <p:cNvSpPr txBox="1">
              <a:spLocks noChangeArrowheads="1"/>
            </p:cNvSpPr>
            <p:nvPr/>
          </p:nvSpPr>
          <p:spPr bwMode="auto">
            <a:xfrm>
              <a:off x="2428875" y="6256338"/>
              <a:ext cx="147955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/>
                <a:t>IP2 – private</a:t>
              </a:r>
              <a:endParaRPr kumimoji="1" lang="zh-TW" altLang="en-US" sz="1800"/>
            </a:p>
          </p:txBody>
        </p:sp>
        <p:sp>
          <p:nvSpPr>
            <p:cNvPr id="44" name="文字方塊 39"/>
            <p:cNvSpPr txBox="1">
              <a:spLocks noChangeArrowheads="1"/>
            </p:cNvSpPr>
            <p:nvPr/>
          </p:nvSpPr>
          <p:spPr bwMode="auto">
            <a:xfrm>
              <a:off x="6400800" y="6248400"/>
              <a:ext cx="14668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800"/>
                <a:t>IP3 – private</a:t>
              </a:r>
              <a:endParaRPr kumimoji="1" lang="zh-TW" altLang="en-US" sz="1800"/>
            </a:p>
          </p:txBody>
        </p:sp>
        <p:pic>
          <p:nvPicPr>
            <p:cNvPr id="45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9100" y="5715000"/>
              <a:ext cx="787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向下箭號 45"/>
            <p:cNvSpPr/>
            <p:nvPr/>
          </p:nvSpPr>
          <p:spPr>
            <a:xfrm flipV="1">
              <a:off x="4116388" y="4343400"/>
              <a:ext cx="214312" cy="500063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FFFFFF"/>
                </a:solidFill>
                <a:cs typeface="華康儷中黑(P)" charset="0"/>
              </a:endParaRPr>
            </a:p>
          </p:txBody>
        </p:sp>
        <p:sp>
          <p:nvSpPr>
            <p:cNvPr id="47" name="向下箭號 46"/>
            <p:cNvSpPr/>
            <p:nvPr/>
          </p:nvSpPr>
          <p:spPr>
            <a:xfrm>
              <a:off x="4102100" y="3109913"/>
              <a:ext cx="214313" cy="433387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FFFFFF"/>
                </a:solidFill>
                <a:cs typeface="華康儷中黑(P)" charset="0"/>
              </a:endParaRPr>
            </a:p>
          </p:txBody>
        </p:sp>
        <p:pic>
          <p:nvPicPr>
            <p:cNvPr id="48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6863" y="5715000"/>
              <a:ext cx="7239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1447800"/>
              <a:ext cx="203517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3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33813" y="3557588"/>
              <a:ext cx="723900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Text Box 27"/>
            <p:cNvSpPr txBox="1">
              <a:spLocks noChangeArrowheads="1"/>
            </p:cNvSpPr>
            <p:nvPr/>
          </p:nvSpPr>
          <p:spPr bwMode="auto">
            <a:xfrm>
              <a:off x="3657600" y="1828800"/>
              <a:ext cx="9906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charset="0"/>
                  <a:ea typeface="華康儷中黑(P)" charset="0"/>
                  <a:cs typeface="華康儷中黑(P)" charset="0"/>
                </a:defRPr>
              </a:lvl1pPr>
              <a:lvl2pPr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2pPr>
              <a:lvl3pPr>
                <a:defRPr kumimoji="1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3pPr>
              <a:lvl4pPr>
                <a:defRPr kumimoji="1" sz="16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kumimoji="0" lang="en-US" altLang="zh-TW" sz="1800" smtClean="0">
                  <a:latin typeface="Arial" charset="0"/>
                  <a:ea typeface="新細明體" charset="0"/>
                  <a:cs typeface="新細明體" charset="0"/>
                </a:rPr>
                <a:t>Internet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>
                <a:effectLst>
                  <a:outerShdw blurRad="38100" dist="38100" dir="2700000" algn="tl">
                    <a:srgbClr val="DDDDDD"/>
                  </a:outerShdw>
                </a:effectLst>
                <a:cs typeface="華康儷粗黑(P)" charset="0"/>
              </a:rPr>
              <a:t>Architecture</a:t>
            </a:r>
            <a:endParaRPr lang="zh-TW" altLang="en-US">
              <a:effectLst>
                <a:outerShdw blurRad="38100" dist="38100" dir="2700000" algn="tl">
                  <a:srgbClr val="DDDDDD"/>
                </a:outerShdw>
              </a:effectLst>
              <a:cs typeface="華康儷粗黑(P)" charset="0"/>
            </a:endParaRPr>
          </a:p>
        </p:txBody>
      </p:sp>
      <p:sp>
        <p:nvSpPr>
          <p:cNvPr id="921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Server</a:t>
            </a:r>
          </a:p>
          <a:p>
            <a:pPr lvl="1"/>
            <a:r>
              <a:rPr lang="en-US" altLang="zh-TW" dirty="0" smtClean="0"/>
              <a:t>UNIX-based OS</a:t>
            </a:r>
          </a:p>
          <a:p>
            <a:pPr lvl="1"/>
            <a:r>
              <a:rPr lang="en-US" altLang="zh-TW" dirty="0" smtClean="0"/>
              <a:t>Act as a gateway for all services</a:t>
            </a:r>
          </a:p>
          <a:p>
            <a:pPr lvl="1"/>
            <a:r>
              <a:rPr lang="en-US" altLang="zh-TW" dirty="0" smtClean="0"/>
              <a:t>DHCP &amp; NAT server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TW" dirty="0" smtClean="0"/>
              <a:t>A dedicated Public IP and a static private IP</a:t>
            </a:r>
          </a:p>
          <a:p>
            <a:r>
              <a:rPr lang="en-US" altLang="zh-TW" dirty="0" err="1" smtClean="0"/>
              <a:t>HostA</a:t>
            </a:r>
            <a:endParaRPr lang="en-US" altLang="zh-TW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TW" dirty="0" smtClean="0"/>
              <a:t>A private IP via DHCP</a:t>
            </a:r>
          </a:p>
          <a:p>
            <a:r>
              <a:rPr lang="en-US" altLang="zh-TW" dirty="0" err="1" smtClean="0"/>
              <a:t>HostB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An isolated execution environment on Server</a:t>
            </a:r>
          </a:p>
          <a:p>
            <a:pPr lvl="1"/>
            <a:r>
              <a:rPr lang="en-US" altLang="zh-TW" dirty="0" smtClean="0"/>
              <a:t>Runs FTP service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TW" dirty="0" smtClean="0"/>
              <a:t>A static private IP</a:t>
            </a:r>
          </a:p>
          <a:p>
            <a:pPr lvl="1"/>
            <a:endParaRPr lang="zh-TW" altLang="en-US" dirty="0" smtClean="0"/>
          </a:p>
        </p:txBody>
      </p:sp>
      <p:grpSp>
        <p:nvGrpSpPr>
          <p:cNvPr id="4" name="群組 1"/>
          <p:cNvGrpSpPr>
            <a:grpSpLocks/>
          </p:cNvGrpSpPr>
          <p:nvPr/>
        </p:nvGrpSpPr>
        <p:grpSpPr bwMode="auto">
          <a:xfrm>
            <a:off x="5034152" y="1828800"/>
            <a:ext cx="4109848" cy="2790530"/>
            <a:chOff x="1143000" y="1447800"/>
            <a:chExt cx="8323745" cy="5273876"/>
          </a:xfrm>
        </p:grpSpPr>
        <p:cxnSp>
          <p:nvCxnSpPr>
            <p:cNvPr id="5" name="直線接點 4"/>
            <p:cNvCxnSpPr/>
            <p:nvPr/>
          </p:nvCxnSpPr>
          <p:spPr>
            <a:xfrm rot="16200000" flipH="1">
              <a:off x="2695575" y="3838575"/>
              <a:ext cx="3001963" cy="365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13"/>
            <p:cNvSpPr txBox="1">
              <a:spLocks noChangeArrowheads="1"/>
            </p:cNvSpPr>
            <p:nvPr/>
          </p:nvSpPr>
          <p:spPr bwMode="auto">
            <a:xfrm>
              <a:off x="4746625" y="3743326"/>
              <a:ext cx="1060947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u="sng" dirty="0"/>
                <a:t>Server</a:t>
              </a:r>
              <a:endParaRPr kumimoji="1" lang="zh-TW" altLang="en-US" sz="1000" u="sng" dirty="0"/>
            </a:p>
          </p:txBody>
        </p:sp>
        <p:sp>
          <p:nvSpPr>
            <p:cNvPr id="7" name="框架 6"/>
            <p:cNvSpPr/>
            <p:nvPr/>
          </p:nvSpPr>
          <p:spPr>
            <a:xfrm>
              <a:off x="3714750" y="2895600"/>
              <a:ext cx="1000125" cy="28575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文字方塊 21"/>
            <p:cNvSpPr txBox="1">
              <a:spLocks noChangeArrowheads="1"/>
            </p:cNvSpPr>
            <p:nvPr/>
          </p:nvSpPr>
          <p:spPr bwMode="auto">
            <a:xfrm>
              <a:off x="4857750" y="2824164"/>
              <a:ext cx="1621412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dirty="0"/>
                <a:t>IP0 - public </a:t>
              </a:r>
              <a:endParaRPr kumimoji="1" lang="zh-TW" altLang="en-US" sz="1000" dirty="0"/>
            </a:p>
          </p:txBody>
        </p:sp>
        <p:sp>
          <p:nvSpPr>
            <p:cNvPr id="9" name="框架 8"/>
            <p:cNvSpPr/>
            <p:nvPr/>
          </p:nvSpPr>
          <p:spPr>
            <a:xfrm>
              <a:off x="3714750" y="4786313"/>
              <a:ext cx="1000125" cy="28575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文字方塊 25"/>
            <p:cNvSpPr txBox="1">
              <a:spLocks noChangeArrowheads="1"/>
            </p:cNvSpPr>
            <p:nvPr/>
          </p:nvSpPr>
          <p:spPr bwMode="auto">
            <a:xfrm>
              <a:off x="4929187" y="4714874"/>
              <a:ext cx="1700180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/>
                <a:t>IP1 – private</a:t>
              </a:r>
              <a:endParaRPr kumimoji="1" lang="zh-TW" altLang="en-US" sz="1000"/>
            </a:p>
          </p:txBody>
        </p:sp>
        <p:cxnSp>
          <p:nvCxnSpPr>
            <p:cNvPr id="11" name="直線接點 10"/>
            <p:cNvCxnSpPr/>
            <p:nvPr/>
          </p:nvCxnSpPr>
          <p:spPr>
            <a:xfrm>
              <a:off x="1143000" y="5357813"/>
              <a:ext cx="62150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5400000" flipH="1" flipV="1">
              <a:off x="1750219" y="5536407"/>
              <a:ext cx="3571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30"/>
            <p:cNvSpPr txBox="1">
              <a:spLocks noChangeArrowheads="1"/>
            </p:cNvSpPr>
            <p:nvPr/>
          </p:nvSpPr>
          <p:spPr bwMode="auto">
            <a:xfrm>
              <a:off x="2428874" y="5929314"/>
              <a:ext cx="3192045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u="sng" dirty="0" err="1" smtClean="0"/>
                <a:t>HostA</a:t>
              </a:r>
              <a:r>
                <a:rPr kumimoji="1" lang="en-US" altLang="zh-TW" sz="1000" u="sng" dirty="0" smtClean="0"/>
                <a:t> - Dynamic IP host</a:t>
              </a:r>
              <a:endParaRPr kumimoji="1" lang="zh-TW" altLang="en-US" sz="1000" u="sng" dirty="0"/>
            </a:p>
          </p:txBody>
        </p:sp>
        <p:cxnSp>
          <p:nvCxnSpPr>
            <p:cNvPr id="14" name="直線接點 13"/>
            <p:cNvCxnSpPr/>
            <p:nvPr/>
          </p:nvCxnSpPr>
          <p:spPr>
            <a:xfrm rot="5400000" flipH="1" flipV="1">
              <a:off x="5714206" y="5536407"/>
              <a:ext cx="3571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字方塊 34"/>
            <p:cNvSpPr txBox="1">
              <a:spLocks noChangeArrowheads="1"/>
            </p:cNvSpPr>
            <p:nvPr/>
          </p:nvSpPr>
          <p:spPr bwMode="auto">
            <a:xfrm>
              <a:off x="6392863" y="5929314"/>
              <a:ext cx="2418183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u="sng"/>
                <a:t>HostB - FTP server</a:t>
              </a:r>
              <a:endParaRPr kumimoji="1" lang="zh-TW" altLang="en-US" sz="1000" u="sng"/>
            </a:p>
          </p:txBody>
        </p:sp>
        <p:sp>
          <p:nvSpPr>
            <p:cNvPr id="16" name="文字方塊 35"/>
            <p:cNvSpPr txBox="1">
              <a:spLocks noChangeArrowheads="1"/>
            </p:cNvSpPr>
            <p:nvPr/>
          </p:nvSpPr>
          <p:spPr bwMode="auto">
            <a:xfrm>
              <a:off x="7215187" y="5157788"/>
              <a:ext cx="2251558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/>
                <a:t>Private IP domain</a:t>
              </a:r>
              <a:endParaRPr kumimoji="1" lang="zh-TW" altLang="en-US" sz="1000"/>
            </a:p>
          </p:txBody>
        </p:sp>
        <p:sp>
          <p:nvSpPr>
            <p:cNvPr id="17" name="文字方塊 38"/>
            <p:cNvSpPr txBox="1">
              <a:spLocks noChangeArrowheads="1"/>
            </p:cNvSpPr>
            <p:nvPr/>
          </p:nvSpPr>
          <p:spPr bwMode="auto">
            <a:xfrm>
              <a:off x="2428876" y="6256338"/>
              <a:ext cx="2182438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dirty="0"/>
                <a:t>IP2 – private</a:t>
              </a:r>
              <a:endParaRPr kumimoji="1" lang="zh-TW" altLang="en-US" sz="1000" dirty="0"/>
            </a:p>
          </p:txBody>
        </p:sp>
        <p:sp>
          <p:nvSpPr>
            <p:cNvPr id="18" name="文字方塊 39"/>
            <p:cNvSpPr txBox="1">
              <a:spLocks noChangeArrowheads="1"/>
            </p:cNvSpPr>
            <p:nvPr/>
          </p:nvSpPr>
          <p:spPr bwMode="auto">
            <a:xfrm>
              <a:off x="6400800" y="6248401"/>
              <a:ext cx="2182438" cy="465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kumimoji="1" lang="en-US" altLang="zh-TW" sz="1000" dirty="0"/>
                <a:t>IP3 – private</a:t>
              </a:r>
              <a:endParaRPr kumimoji="1" lang="zh-TW" altLang="en-US" sz="1000" dirty="0"/>
            </a:p>
          </p:txBody>
        </p:sp>
        <p:pic>
          <p:nvPicPr>
            <p:cNvPr id="19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9100" y="5715000"/>
              <a:ext cx="787400" cy="73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向下箭號 19"/>
            <p:cNvSpPr/>
            <p:nvPr/>
          </p:nvSpPr>
          <p:spPr>
            <a:xfrm flipV="1">
              <a:off x="4116388" y="4343400"/>
              <a:ext cx="214312" cy="500063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FFFFFF"/>
                </a:solidFill>
                <a:cs typeface="華康儷中黑(P)" charset="0"/>
              </a:endParaRPr>
            </a:p>
          </p:txBody>
        </p:sp>
        <p:sp>
          <p:nvSpPr>
            <p:cNvPr id="21" name="向下箭號 20"/>
            <p:cNvSpPr/>
            <p:nvPr/>
          </p:nvSpPr>
          <p:spPr>
            <a:xfrm>
              <a:off x="4102100" y="3109913"/>
              <a:ext cx="214313" cy="433387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srgbClr val="FFFFFF"/>
                </a:solidFill>
                <a:cs typeface="華康儷中黑(P)" charset="0"/>
              </a:endParaRPr>
            </a:p>
          </p:txBody>
        </p:sp>
        <p:pic>
          <p:nvPicPr>
            <p:cNvPr id="22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6863" y="5715000"/>
              <a:ext cx="7239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1447800"/>
              <a:ext cx="203517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3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33813" y="3557588"/>
              <a:ext cx="723900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3559969" y="1832811"/>
              <a:ext cx="1271585" cy="465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charset="0"/>
                  <a:ea typeface="華康儷中黑(P)" charset="0"/>
                  <a:cs typeface="華康儷中黑(P)" charset="0"/>
                </a:defRPr>
              </a:lvl1pPr>
              <a:lvl2pPr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2pPr>
              <a:lvl3pPr>
                <a:defRPr kumimoji="1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3pPr>
              <a:lvl4pPr>
                <a:defRPr kumimoji="1" sz="16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4pPr>
              <a:lvl5pPr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5pPr>
              <a:lvl6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6pPr>
              <a:lvl7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7pPr>
              <a:lvl8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8pPr>
              <a:lvl9pPr eaLnBrk="0" hangingPunct="0">
                <a:defRPr kumimoji="1" sz="2000">
                  <a:solidFill>
                    <a:schemeClr val="tx1"/>
                  </a:solidFill>
                  <a:latin typeface="Times New Roman" charset="0"/>
                  <a:ea typeface="華康標楷體(P)" charset="0"/>
                  <a:cs typeface="華康標楷體(P)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kumimoji="0" lang="en-US" altLang="zh-TW" sz="1000" dirty="0" smtClean="0">
                  <a:latin typeface="Arial" charset="0"/>
                  <a:ea typeface="新細明體" charset="0"/>
                  <a:cs typeface="新細明體" charset="0"/>
                </a:rPr>
                <a:t>Internet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 – NAT &amp; DHCP</a:t>
            </a:r>
            <a:endParaRPr lang="zh-TW" altLang="en-US" dirty="0" smtClean="0"/>
          </a:p>
        </p:txBody>
      </p:sp>
      <p:sp>
        <p:nvSpPr>
          <p:cNvPr id="1024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NAT</a:t>
            </a:r>
          </a:p>
          <a:p>
            <a:pPr lvl="1"/>
            <a:r>
              <a:rPr lang="en-US" altLang="zh-TW" dirty="0" err="1"/>
              <a:t>HostA</a:t>
            </a:r>
            <a:r>
              <a:rPr lang="en-US" altLang="zh-TW" dirty="0"/>
              <a:t> &amp; </a:t>
            </a:r>
            <a:r>
              <a:rPr lang="en-US" altLang="zh-TW" dirty="0" err="1"/>
              <a:t>HostB</a:t>
            </a:r>
            <a:r>
              <a:rPr lang="en-US" altLang="zh-TW" dirty="0"/>
              <a:t> </a:t>
            </a:r>
            <a:r>
              <a:rPr lang="en-US" altLang="zh-TW" dirty="0" smtClean="0"/>
              <a:t>can access Internet via Server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DHCP</a:t>
            </a:r>
          </a:p>
          <a:p>
            <a:pPr lvl="1"/>
            <a:r>
              <a:rPr lang="en-US" altLang="zh-TW" dirty="0" smtClean="0"/>
              <a:t>Provided by Server</a:t>
            </a:r>
          </a:p>
          <a:p>
            <a:pPr lvl="1"/>
            <a:r>
              <a:rPr lang="en-US" altLang="zh-TW" dirty="0" smtClean="0"/>
              <a:t>Static range should be excluded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 – Firewall</a:t>
            </a:r>
            <a:endParaRPr lang="zh-TW" altLang="en-US" dirty="0" smtClean="0"/>
          </a:p>
        </p:txBody>
      </p:sp>
      <p:sp>
        <p:nvSpPr>
          <p:cNvPr id="11266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4648200"/>
          </a:xfrm>
        </p:spPr>
        <p:txBody>
          <a:bodyPr/>
          <a:lstStyle/>
          <a:p>
            <a:r>
              <a:rPr lang="en-US" altLang="zh-TW" dirty="0" smtClean="0"/>
              <a:t>Firewall</a:t>
            </a:r>
          </a:p>
          <a:p>
            <a:pPr lvl="1"/>
            <a:r>
              <a:rPr lang="en-US" altLang="zh-TW" dirty="0" smtClean="0"/>
              <a:t>Deny all connections come from &lt;</a:t>
            </a:r>
            <a:r>
              <a:rPr lang="en-US" altLang="zh-TW" dirty="0" err="1" smtClean="0"/>
              <a:t>BadHost</a:t>
            </a:r>
            <a:r>
              <a:rPr lang="en-US" altLang="zh-TW" dirty="0" smtClean="0"/>
              <a:t>&gt;</a:t>
            </a:r>
          </a:p>
          <a:p>
            <a:pPr lvl="1"/>
            <a:r>
              <a:rPr lang="en-US" altLang="zh-TW" dirty="0" smtClean="0"/>
              <a:t>Allow the connection from </a:t>
            </a:r>
            <a:r>
              <a:rPr lang="en-US" altLang="zh-TW" b="1" dirty="0" smtClean="0"/>
              <a:t>140.113.235.151 ~ 140.113.235.154</a:t>
            </a:r>
            <a:r>
              <a:rPr lang="en-US" altLang="zh-TW" dirty="0" smtClean="0"/>
              <a:t> to access </a:t>
            </a:r>
            <a:r>
              <a:rPr lang="en-US" altLang="zh-TW" dirty="0" err="1" smtClean="0"/>
              <a:t>HostB’s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FTP</a:t>
            </a:r>
            <a:r>
              <a:rPr lang="en-US" altLang="zh-TW" dirty="0" smtClean="0"/>
              <a:t> server</a:t>
            </a:r>
          </a:p>
          <a:p>
            <a:pPr lvl="1"/>
            <a:r>
              <a:rPr lang="en-US" altLang="zh-TW" dirty="0" smtClean="0"/>
              <a:t>Allow the connection from </a:t>
            </a:r>
            <a:r>
              <a:rPr lang="en-US" altLang="zh-TW" b="1" dirty="0" smtClean="0"/>
              <a:t>140.113.235.151 ~ 140.113.235.154</a:t>
            </a:r>
            <a:r>
              <a:rPr lang="en-US" altLang="zh-TW" dirty="0" smtClean="0"/>
              <a:t> to access </a:t>
            </a:r>
            <a:r>
              <a:rPr lang="en-US" altLang="zh-TW" dirty="0" err="1" smtClean="0"/>
              <a:t>HostB’s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SSH</a:t>
            </a:r>
            <a:r>
              <a:rPr lang="en-US" altLang="zh-TW" dirty="0" smtClean="0"/>
              <a:t> server (Server will redirect the request for port 222 to </a:t>
            </a:r>
            <a:r>
              <a:rPr lang="en-US" altLang="zh-TW" dirty="0" err="1" smtClean="0"/>
              <a:t>HostB’s</a:t>
            </a:r>
            <a:r>
              <a:rPr lang="en-US" altLang="zh-TW" dirty="0" smtClean="0"/>
              <a:t> SSH server)</a:t>
            </a:r>
          </a:p>
          <a:p>
            <a:pPr lvl="1"/>
            <a:r>
              <a:rPr lang="en-US" altLang="zh-TW" dirty="0"/>
              <a:t>Drop packets from </a:t>
            </a:r>
            <a:r>
              <a:rPr lang="en-US" altLang="zh-TW" b="1" dirty="0"/>
              <a:t>140.113.235.131 ~ 140.113.235.134</a:t>
            </a:r>
            <a:r>
              <a:rPr lang="en-US" altLang="zh-TW" dirty="0"/>
              <a:t> to access </a:t>
            </a:r>
            <a:r>
              <a:rPr lang="en-US" altLang="zh-TW" dirty="0" err="1"/>
              <a:t>HostB’s</a:t>
            </a:r>
            <a:r>
              <a:rPr lang="en-US" altLang="zh-TW" dirty="0"/>
              <a:t> </a:t>
            </a:r>
            <a:r>
              <a:rPr lang="en-US" altLang="zh-TW" b="1" dirty="0" smtClean="0"/>
              <a:t>FTP</a:t>
            </a:r>
            <a:r>
              <a:rPr lang="en-US" altLang="zh-TW" dirty="0"/>
              <a:t> and </a:t>
            </a:r>
            <a:r>
              <a:rPr lang="en-US" altLang="zh-TW" b="1" dirty="0" smtClean="0"/>
              <a:t>SSH</a:t>
            </a:r>
            <a:r>
              <a:rPr lang="en-US" altLang="zh-TW" dirty="0" smtClean="0"/>
              <a:t> </a:t>
            </a:r>
            <a:r>
              <a:rPr lang="en-US" altLang="zh-TW" dirty="0"/>
              <a:t>server,  and response TCP RST/ICMP unreachable</a:t>
            </a:r>
          </a:p>
          <a:p>
            <a:pPr lvl="1"/>
            <a:r>
              <a:rPr lang="en-US" altLang="zh-TW" dirty="0" smtClean="0"/>
              <a:t>The connection from other public IP to access </a:t>
            </a:r>
            <a:r>
              <a:rPr lang="en-US" altLang="zh-TW" dirty="0" err="1" smtClean="0"/>
              <a:t>HostB’s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FTP</a:t>
            </a:r>
            <a:r>
              <a:rPr lang="en-US" altLang="zh-TW" dirty="0" smtClean="0"/>
              <a:t> and </a:t>
            </a:r>
            <a:r>
              <a:rPr lang="en-US" altLang="zh-TW" b="1" dirty="0" smtClean="0"/>
              <a:t>SSH</a:t>
            </a:r>
            <a:r>
              <a:rPr lang="en-US" altLang="zh-TW" dirty="0" smtClean="0"/>
              <a:t> server should be denied and </a:t>
            </a:r>
            <a:r>
              <a:rPr lang="en-US" altLang="zh-TW" dirty="0" smtClean="0">
                <a:solidFill>
                  <a:srgbClr val="FF0000"/>
                </a:solidFill>
              </a:rPr>
              <a:t>not</a:t>
            </a:r>
            <a:r>
              <a:rPr lang="en-US" altLang="zh-TW" dirty="0" smtClean="0"/>
              <a:t> response TCP RST/ICMP unreachable</a:t>
            </a:r>
          </a:p>
          <a:p>
            <a:pPr lvl="1"/>
            <a:r>
              <a:rPr lang="en-US" altLang="zh-TW" dirty="0" smtClean="0"/>
              <a:t>All public IP can’t send ICMP echo request packets to Server (will </a:t>
            </a:r>
            <a:r>
              <a:rPr lang="en-US" altLang="zh-TW" dirty="0" smtClean="0">
                <a:solidFill>
                  <a:srgbClr val="FF0000"/>
                </a:solidFill>
              </a:rPr>
              <a:t>not</a:t>
            </a:r>
            <a:r>
              <a:rPr lang="en-US" altLang="zh-TW" dirty="0" smtClean="0"/>
              <a:t> response ICMP ECHO-REPLY packets)</a:t>
            </a:r>
          </a:p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 – Proxy</a:t>
            </a:r>
            <a:endParaRPr lang="zh-TW" altLang="en-US" dirty="0" smtClean="0"/>
          </a:p>
        </p:txBody>
      </p:sp>
      <p:sp>
        <p:nvSpPr>
          <p:cNvPr id="1229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FTP proxy</a:t>
            </a:r>
          </a:p>
          <a:p>
            <a:pPr lvl="1"/>
            <a:r>
              <a:rPr lang="en-US" altLang="zh-TW" dirty="0" smtClean="0"/>
              <a:t>Setup an FTP proxy on Server</a:t>
            </a:r>
          </a:p>
          <a:p>
            <a:pPr lvl="1"/>
            <a:r>
              <a:rPr lang="en-US" altLang="zh-TW" dirty="0" smtClean="0"/>
              <a:t>All FTP requests should be </a:t>
            </a:r>
            <a:r>
              <a:rPr lang="en-US" altLang="zh-TW" dirty="0" err="1" smtClean="0"/>
              <a:t>proxied</a:t>
            </a:r>
            <a:r>
              <a:rPr lang="en-US" altLang="zh-TW" dirty="0" smtClean="0"/>
              <a:t> to Host</a:t>
            </a:r>
          </a:p>
          <a:p>
            <a:r>
              <a:rPr lang="en-US" altLang="zh-TW" dirty="0" smtClean="0"/>
              <a:t>HTTP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proxy</a:t>
            </a:r>
          </a:p>
          <a:p>
            <a:pPr lvl="1"/>
            <a:r>
              <a:rPr lang="en-US" altLang="zh-TW" dirty="0" smtClean="0"/>
              <a:t>Setup a </a:t>
            </a:r>
            <a:r>
              <a:rPr lang="en-US" altLang="zh-TW" b="1" dirty="0" smtClean="0"/>
              <a:t>transparent</a:t>
            </a:r>
            <a:r>
              <a:rPr lang="en-US" altLang="zh-TW" dirty="0" smtClean="0"/>
              <a:t> proxy on Server</a:t>
            </a:r>
          </a:p>
          <a:p>
            <a:pPr lvl="1"/>
            <a:r>
              <a:rPr lang="en-US" altLang="zh-TW" dirty="0" smtClean="0"/>
              <a:t>All http traffic should pass through this TP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TW" dirty="0" smtClean="0"/>
              <a:t>Hint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dirty="0" smtClean="0"/>
              <a:t>ftp-proxy(8) (ftp)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dirty="0" smtClean="0"/>
              <a:t>www/squid (http)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TW" dirty="0" smtClean="0"/>
              <a:t>www/</a:t>
            </a:r>
            <a:r>
              <a:rPr lang="en-US" altLang="zh-TW" dirty="0" err="1" smtClean="0"/>
              <a:t>privoxy</a:t>
            </a:r>
            <a:r>
              <a:rPr lang="en-US" altLang="zh-TW" dirty="0"/>
              <a:t> </a:t>
            </a:r>
            <a:r>
              <a:rPr lang="en-US" altLang="zh-TW" dirty="0" smtClean="0"/>
              <a:t>(http)</a:t>
            </a:r>
          </a:p>
        </p:txBody>
      </p:sp>
    </p:spTree>
    <p:extLst>
      <p:ext uri="{BB962C8B-B14F-4D97-AF65-F5344CB8AC3E}">
        <p14:creationId xmlns:p14="http://schemas.microsoft.com/office/powerpoint/2010/main" val="301306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 </a:t>
            </a:r>
            <a:r>
              <a:rPr lang="en-US" altLang="zh-TW" dirty="0"/>
              <a:t>–</a:t>
            </a:r>
            <a:r>
              <a:rPr lang="en-US" altLang="zh-TW" dirty="0" smtClean="0"/>
              <a:t> FTP with LDAP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Authentication</a:t>
            </a:r>
          </a:p>
          <a:p>
            <a:pPr lvl="1"/>
            <a:r>
              <a:rPr lang="en-US" altLang="zh-TW" dirty="0" smtClean="0"/>
              <a:t>Use LDAP-Backend</a:t>
            </a:r>
          </a:p>
          <a:p>
            <a:endParaRPr lang="en-US" altLang="zh-TW" dirty="0" smtClean="0"/>
          </a:p>
          <a:p>
            <a:r>
              <a:rPr lang="en-US" altLang="zh-TW" dirty="0" err="1" smtClean="0"/>
              <a:t>MemberOf</a:t>
            </a:r>
            <a:endParaRPr lang="en-US" altLang="zh-TW" dirty="0" smtClean="0"/>
          </a:p>
          <a:p>
            <a:pPr lvl="1"/>
            <a:r>
              <a:rPr lang="en-US" altLang="zh-TW" dirty="0"/>
              <a:t>Create group “</a:t>
            </a:r>
            <a:r>
              <a:rPr lang="en-US" altLang="zh-TW" dirty="0" err="1"/>
              <a:t>sysgroup</a:t>
            </a:r>
            <a:r>
              <a:rPr lang="en-US" altLang="zh-TW" dirty="0"/>
              <a:t>“</a:t>
            </a:r>
          </a:p>
          <a:p>
            <a:pPr lvl="1"/>
            <a:r>
              <a:rPr lang="en-US" altLang="zh-TW" dirty="0"/>
              <a:t>Only member in “</a:t>
            </a:r>
            <a:r>
              <a:rPr lang="en-US" altLang="zh-TW" dirty="0" err="1"/>
              <a:t>sysgroup</a:t>
            </a:r>
            <a:r>
              <a:rPr lang="en-US" altLang="zh-TW" dirty="0"/>
              <a:t>” can login</a:t>
            </a:r>
          </a:p>
          <a:p>
            <a:pPr lvl="1"/>
            <a:r>
              <a:rPr lang="en-US" altLang="zh-TW" dirty="0"/>
              <a:t>Use </a:t>
            </a:r>
            <a:r>
              <a:rPr lang="en-US" altLang="zh-TW" dirty="0" err="1"/>
              <a:t>memberOf</a:t>
            </a:r>
            <a:r>
              <a:rPr lang="en-US" altLang="zh-TW" dirty="0"/>
              <a:t> overlay</a:t>
            </a:r>
          </a:p>
          <a:p>
            <a:pPr lvl="1"/>
            <a:endParaRPr lang="en-US" altLang="zh-TW" dirty="0"/>
          </a:p>
          <a:p>
            <a:r>
              <a:rPr lang="en-US" altLang="zh-TW" dirty="0" smtClean="0"/>
              <a:t>LDAP </a:t>
            </a:r>
            <a:r>
              <a:rPr lang="en-US" altLang="zh-TW" dirty="0" err="1" smtClean="0"/>
              <a:t>config</a:t>
            </a:r>
            <a:r>
              <a:rPr lang="en-US" altLang="zh-TW" dirty="0"/>
              <a:t> </a:t>
            </a:r>
            <a:r>
              <a:rPr lang="en-US" altLang="zh-TW" dirty="0" smtClean="0"/>
              <a:t>should use </a:t>
            </a:r>
            <a:r>
              <a:rPr lang="en-US" altLang="zh-TW" dirty="0" err="1" smtClean="0">
                <a:solidFill>
                  <a:srgbClr val="FF0000"/>
                </a:solidFill>
              </a:rPr>
              <a:t>olc</a:t>
            </a:r>
            <a:r>
              <a:rPr lang="en-US" altLang="zh-TW" dirty="0" smtClean="0"/>
              <a:t>(on-line 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639618651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8923</TotalTime>
  <Words>464</Words>
  <Application>Microsoft Office PowerPoint</Application>
  <PresentationFormat>如螢幕大小 (4:3)</PresentationFormat>
  <Paragraphs>115</Paragraphs>
  <Slides>11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1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 New Roman</vt:lpstr>
      <vt:lpstr>Wingdings</vt:lpstr>
      <vt:lpstr>Computer Center</vt:lpstr>
      <vt:lpstr>Homework 03</vt:lpstr>
      <vt:lpstr>Basic Knowledge</vt:lpstr>
      <vt:lpstr>Basic Knowledge – Isolated Execution Environment</vt:lpstr>
      <vt:lpstr>Architecture Overview</vt:lpstr>
      <vt:lpstr>Architecture</vt:lpstr>
      <vt:lpstr>Requirement – NAT &amp; DHCP</vt:lpstr>
      <vt:lpstr>Requirement – Firewall</vt:lpstr>
      <vt:lpstr>Requirement – Proxy</vt:lpstr>
      <vt:lpstr>Requirement – FTP with LDAP</vt:lpstr>
      <vt:lpstr>Additional – DHCP Client in Jail/LXC</vt:lpstr>
      <vt:lpstr>Hand-in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hw3</dc:title>
  <dc:creator>Tse-Han Wang</dc:creator>
  <cp:lastModifiedBy>ywang</cp:lastModifiedBy>
  <cp:revision>428</cp:revision>
  <cp:lastPrinted>1601-01-01T00:00:00Z</cp:lastPrinted>
  <dcterms:created xsi:type="dcterms:W3CDTF">1601-01-01T00:00:00Z</dcterms:created>
  <dcterms:modified xsi:type="dcterms:W3CDTF">2018-05-03T12:28:03Z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