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0"/>
  </p:notesMasterIdLst>
  <p:sldIdLst>
    <p:sldId id="335" r:id="rId2"/>
    <p:sldId id="325" r:id="rId3"/>
    <p:sldId id="327" r:id="rId4"/>
    <p:sldId id="334" r:id="rId5"/>
    <p:sldId id="331" r:id="rId6"/>
    <p:sldId id="332" r:id="rId7"/>
    <p:sldId id="333" r:id="rId8"/>
    <p:sldId id="323" r:id="rId9"/>
  </p:sldIdLst>
  <p:sldSz cx="9144000" cy="6858000" type="screen4x3"/>
  <p:notesSz cx="6400800" cy="86868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256" autoAdjust="0"/>
  </p:normalViewPr>
  <p:slideViewPr>
    <p:cSldViewPr>
      <p:cViewPr varScale="1">
        <p:scale>
          <a:sx n="107" d="100"/>
          <a:sy n="107" d="100"/>
        </p:scale>
        <p:origin x="17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625850" y="0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82A8216D-BE71-44CF-A8F3-8C24215165AF}" type="datetimeFigureOut">
              <a:rPr lang="zh-TW" altLang="en-US"/>
              <a:pPr>
                <a:defRPr/>
              </a:pPr>
              <a:t>2018/3/29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028700" y="650875"/>
            <a:ext cx="4343400" cy="3257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39763" y="4125913"/>
            <a:ext cx="5121275" cy="39100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250238"/>
            <a:ext cx="2773363" cy="434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625850" y="8250238"/>
            <a:ext cx="2773363" cy="43497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CBE4B90-B883-4ABD-8DB3-C0BA17647657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58612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717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2ECACA9D-C4EB-425A-8444-7A5E4127492E}" type="slidenum">
              <a:rPr lang="zh-TW" altLang="en-US" smtClean="0"/>
              <a:pPr/>
              <a:t>3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695330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392553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1989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98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6149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5049439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410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8391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3608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260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260629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0982125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F15858EF-9DC7-42F3-9C69-D1EBAFA56501}" type="slidenum">
              <a:rPr lang="en-US" altLang="zh-TW" sz="1400" smtClean="0">
                <a:solidFill>
                  <a:schemeClr val="bg1"/>
                </a:solidFill>
                <a:latin typeface="Futura Md BT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4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華康儷粗黑(P)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  <a:cs typeface="華康儷粗黑(P)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華康儷中黑(P)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  <a:cs typeface="華康標楷體(P)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dnsviz.net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tucs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/>
              <a:t>Homework 02</a:t>
            </a:r>
            <a:endParaRPr lang="zh-TW" altLang="en-US" dirty="0"/>
          </a:p>
        </p:txBody>
      </p:sp>
      <p:sp>
        <p:nvSpPr>
          <p:cNvPr id="4099" name="副標題 4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altLang="zh-TW" dirty="0" smtClean="0"/>
              <a:t>DNS</a:t>
            </a:r>
          </a:p>
          <a:p>
            <a:endParaRPr lang="en-US" altLang="zh-TW" dirty="0" smtClean="0"/>
          </a:p>
          <a:p>
            <a:r>
              <a:rPr lang="en-US" altLang="zh-TW" dirty="0" smtClean="0"/>
              <a:t>hwlin1414</a:t>
            </a:r>
            <a:endParaRPr lang="en-US" altLang="zh-TW" dirty="0" smtClean="0"/>
          </a:p>
          <a:p>
            <a:endParaRPr lang="zh-TW" alt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Architecture</a:t>
            </a:r>
            <a:endParaRPr lang="zh-TW" alt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half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en-US" altLang="zh-TW" dirty="0" smtClean="0"/>
              <a:t>Student</a:t>
            </a:r>
            <a:r>
              <a:rPr lang="zh-TW" altLang="en-US" dirty="0" smtClean="0"/>
              <a:t> </a:t>
            </a:r>
            <a:r>
              <a:rPr lang="en-US" altLang="zh-TW" dirty="0" smtClean="0"/>
              <a:t>A:</a:t>
            </a:r>
          </a:p>
          <a:p>
            <a:pPr lvl="1">
              <a:defRPr/>
            </a:pPr>
            <a:r>
              <a:rPr lang="en-US" altLang="zh-TW" dirty="0" smtClean="0"/>
              <a:t>Master</a:t>
            </a:r>
            <a:r>
              <a:rPr lang="zh-TW" altLang="en-US" dirty="0" smtClean="0"/>
              <a:t> </a:t>
            </a:r>
            <a:r>
              <a:rPr lang="en-US" altLang="zh-TW" dirty="0" smtClean="0"/>
              <a:t>zone:</a:t>
            </a:r>
          </a:p>
          <a:p>
            <a:pPr lvl="2">
              <a:defRPr/>
            </a:pPr>
            <a:r>
              <a:rPr lang="en-US" altLang="zh-TW" dirty="0" smtClean="0">
                <a:solidFill>
                  <a:schemeClr val="accent2"/>
                </a:solidFill>
              </a:rPr>
              <a:t>exampleA.com</a:t>
            </a:r>
          </a:p>
          <a:p>
            <a:pPr lvl="1">
              <a:defRPr/>
            </a:pPr>
            <a:r>
              <a:rPr lang="en-US" altLang="zh-TW" dirty="0" smtClean="0"/>
              <a:t>Delegation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(from</a:t>
            </a:r>
            <a:r>
              <a:rPr lang="zh-TW" altLang="en-US" dirty="0" smtClean="0"/>
              <a:t> </a:t>
            </a:r>
            <a:r>
              <a:rPr lang="en-US" altLang="zh-TW" dirty="0" smtClean="0"/>
              <a:t>B):</a:t>
            </a:r>
            <a:endParaRPr lang="en-US" altLang="zh-TW" dirty="0"/>
          </a:p>
          <a:p>
            <a:pPr lvl="2">
              <a:defRPr/>
            </a:pPr>
            <a:r>
              <a:rPr lang="en-US" altLang="zh-TW" dirty="0" smtClean="0"/>
              <a:t>sub.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exampleB.net</a:t>
            </a:r>
          </a:p>
          <a:p>
            <a:pPr lvl="1">
              <a:defRPr/>
            </a:pPr>
            <a:r>
              <a:rPr lang="en-US" altLang="zh-TW" dirty="0" smtClean="0"/>
              <a:t>Slave</a:t>
            </a:r>
            <a:r>
              <a:rPr lang="zh-TW" altLang="en-US" dirty="0" smtClean="0"/>
              <a:t> </a:t>
            </a:r>
            <a:r>
              <a:rPr lang="en-US" altLang="zh-TW" dirty="0" smtClean="0"/>
              <a:t>zone:</a:t>
            </a:r>
          </a:p>
          <a:p>
            <a:pPr lvl="2">
              <a:defRPr/>
            </a:pPr>
            <a:r>
              <a:rPr lang="en-US" altLang="zh-TW" dirty="0" smtClean="0"/>
              <a:t>sub.</a:t>
            </a:r>
            <a:r>
              <a:rPr lang="en-US" altLang="zh-TW" dirty="0" smtClean="0">
                <a:solidFill>
                  <a:schemeClr val="accent2"/>
                </a:solidFill>
              </a:rPr>
              <a:t>exampleA.com</a:t>
            </a:r>
            <a:endParaRPr lang="zh-TW" altLang="en-US" dirty="0">
              <a:solidFill>
                <a:schemeClr val="accent2"/>
              </a:solidFill>
            </a:endParaRPr>
          </a:p>
        </p:txBody>
      </p:sp>
      <p:sp>
        <p:nvSpPr>
          <p:cNvPr id="9" name="內容版面配置區 8"/>
          <p:cNvSpPr>
            <a:spLocks noGrp="1"/>
          </p:cNvSpPr>
          <p:nvPr>
            <p:ph sz="half" idx="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en-US" altLang="zh-TW" dirty="0" smtClean="0"/>
              <a:t>Student</a:t>
            </a:r>
            <a:r>
              <a:rPr lang="zh-TW" altLang="en-US" dirty="0" smtClean="0"/>
              <a:t> </a:t>
            </a:r>
            <a:r>
              <a:rPr lang="en-US" altLang="zh-TW" dirty="0" smtClean="0"/>
              <a:t>B:</a:t>
            </a:r>
          </a:p>
          <a:p>
            <a:pPr lvl="1">
              <a:defRPr/>
            </a:pPr>
            <a:r>
              <a:rPr lang="en-US" altLang="zh-TW" dirty="0" smtClean="0"/>
              <a:t>Master</a:t>
            </a:r>
            <a:r>
              <a:rPr lang="zh-TW" altLang="en-US" dirty="0" smtClean="0"/>
              <a:t> </a:t>
            </a:r>
            <a:r>
              <a:rPr lang="en-US" altLang="zh-TW" dirty="0" smtClean="0"/>
              <a:t>zone:</a:t>
            </a:r>
          </a:p>
          <a:p>
            <a:pPr lvl="2">
              <a:defRPr/>
            </a:pP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exampleB.net</a:t>
            </a:r>
          </a:p>
          <a:p>
            <a:pPr lvl="1">
              <a:defRPr/>
            </a:pPr>
            <a:r>
              <a:rPr lang="en-US" altLang="zh-TW" dirty="0" smtClean="0"/>
              <a:t>Delegation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(from</a:t>
            </a:r>
            <a:r>
              <a:rPr lang="zh-TW" altLang="en-US" dirty="0" smtClean="0"/>
              <a:t> </a:t>
            </a:r>
            <a:r>
              <a:rPr lang="en-US" altLang="zh-TW" dirty="0" smtClean="0"/>
              <a:t>A):</a:t>
            </a:r>
            <a:endParaRPr lang="en-US" altLang="zh-TW" dirty="0"/>
          </a:p>
          <a:p>
            <a:pPr lvl="2">
              <a:defRPr/>
            </a:pPr>
            <a:r>
              <a:rPr lang="en-US" altLang="zh-TW" dirty="0" smtClean="0"/>
              <a:t>sub.</a:t>
            </a:r>
            <a:r>
              <a:rPr lang="en-US" altLang="zh-TW" dirty="0" smtClean="0">
                <a:solidFill>
                  <a:schemeClr val="accent2"/>
                </a:solidFill>
              </a:rPr>
              <a:t>exampleA.com</a:t>
            </a:r>
          </a:p>
          <a:p>
            <a:pPr lvl="1">
              <a:defRPr/>
            </a:pPr>
            <a:r>
              <a:rPr lang="en-US" altLang="zh-TW" dirty="0" smtClean="0"/>
              <a:t>Slave</a:t>
            </a:r>
            <a:r>
              <a:rPr lang="zh-TW" altLang="en-US" dirty="0" smtClean="0"/>
              <a:t> </a:t>
            </a:r>
            <a:r>
              <a:rPr lang="en-US" altLang="zh-TW" dirty="0" smtClean="0"/>
              <a:t>zone:</a:t>
            </a:r>
          </a:p>
          <a:p>
            <a:pPr lvl="2">
              <a:defRPr/>
            </a:pPr>
            <a:r>
              <a:rPr lang="en-US" altLang="zh-TW" dirty="0" smtClean="0"/>
              <a:t>sub.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</a:rPr>
              <a:t>exampleB.net</a:t>
            </a:r>
            <a:endParaRPr lang="zh-TW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125" name="Picture 18" descr="ãserver iconãçåçæå°çµæ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6600" y="4440238"/>
            <a:ext cx="2081213" cy="208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18" descr="ãserver iconãçåçæå°çµæ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4200" y="4419600"/>
            <a:ext cx="2081213" cy="208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左-右雙向箭號 2"/>
          <p:cNvSpPr/>
          <p:nvPr/>
        </p:nvSpPr>
        <p:spPr bwMode="auto">
          <a:xfrm>
            <a:off x="3810000" y="4724400"/>
            <a:ext cx="2006600" cy="457200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/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Slave</a:t>
            </a:r>
            <a:endParaRPr lang="zh-TW" altLang="en-US" dirty="0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  <p:sp>
        <p:nvSpPr>
          <p:cNvPr id="10" name="左-右雙向箭號 9"/>
          <p:cNvSpPr/>
          <p:nvPr/>
        </p:nvSpPr>
        <p:spPr bwMode="auto">
          <a:xfrm>
            <a:off x="3810000" y="5410200"/>
            <a:ext cx="2006600" cy="457200"/>
          </a:xfrm>
          <a:prstGeom prst="leftRightArrow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/>
          <a:lstStyle/>
          <a:p>
            <a:pPr algn="ctr">
              <a:defRPr/>
            </a:pPr>
            <a:r>
              <a:rPr lang="en-US" altLang="zh-TW" dirty="0">
                <a:solidFill>
                  <a:schemeClr val="tx1"/>
                </a:solidFill>
                <a:latin typeface="Arial" charset="0"/>
                <a:ea typeface="新細明體" pitchFamily="18" charset="-120"/>
              </a:rPr>
              <a:t>Delegation</a:t>
            </a:r>
            <a:endParaRPr lang="zh-TW" altLang="en-US" dirty="0">
              <a:solidFill>
                <a:schemeClr val="tx1"/>
              </a:solidFill>
              <a:latin typeface="Arial" charset="0"/>
              <a:ea typeface="新細明體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Requirement</a:t>
            </a:r>
            <a:endParaRPr lang="zh-TW" altLang="en-US" dirty="0"/>
          </a:p>
        </p:txBody>
      </p:sp>
      <p:sp>
        <p:nvSpPr>
          <p:cNvPr id="7171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924800" cy="4648200"/>
          </a:xfrm>
        </p:spPr>
        <p:txBody>
          <a:bodyPr/>
          <a:lstStyle/>
          <a:p>
            <a:pPr>
              <a:defRPr/>
            </a:pPr>
            <a:r>
              <a:rPr lang="en-US" altLang="zh-TW" dirty="0" smtClean="0"/>
              <a:t>Setup a DNS server with BIND</a:t>
            </a:r>
          </a:p>
          <a:p>
            <a:pPr lvl="1">
              <a:defRPr/>
            </a:pPr>
            <a:r>
              <a:rPr lang="en-US" altLang="zh-TW" dirty="0" smtClean="0">
                <a:ea typeface="華康標楷體(P)"/>
              </a:rPr>
              <a:t>Serve your own domain A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(</a:t>
            </a:r>
            <a:r>
              <a:rPr lang="en-US" altLang="zh-TW" dirty="0" smtClean="0">
                <a:solidFill>
                  <a:schemeClr val="accent2"/>
                </a:solidFill>
                <a:ea typeface="華康標楷體(P)"/>
              </a:rPr>
              <a:t>exampleA.com</a:t>
            </a:r>
            <a:r>
              <a:rPr lang="en-US" altLang="zh-TW" dirty="0" smtClean="0">
                <a:ea typeface="華康標楷體(P)"/>
              </a:rPr>
              <a:t>)</a:t>
            </a:r>
          </a:p>
          <a:p>
            <a:pPr lvl="1">
              <a:defRPr/>
            </a:pPr>
            <a:r>
              <a:rPr lang="en-US" altLang="zh-TW" dirty="0" smtClean="0">
                <a:ea typeface="華康標楷體(P)"/>
              </a:rPr>
              <a:t>Serve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domain delegated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from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your teammate B’s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(sub.</a:t>
            </a:r>
            <a:r>
              <a:rPr lang="en-US" altLang="zh-TW" dirty="0" smtClean="0">
                <a:solidFill>
                  <a:schemeClr val="accent1">
                    <a:lumMod val="75000"/>
                  </a:schemeClr>
                </a:solidFill>
                <a:ea typeface="華康標楷體(P)"/>
              </a:rPr>
              <a:t>exampleB.net</a:t>
            </a:r>
            <a:r>
              <a:rPr lang="en-US" altLang="zh-TW" dirty="0" smtClean="0">
                <a:ea typeface="華康標楷體(P)"/>
              </a:rPr>
              <a:t>)</a:t>
            </a:r>
          </a:p>
          <a:p>
            <a:pPr lvl="1">
              <a:defRPr/>
            </a:pPr>
            <a:r>
              <a:rPr lang="en-US" altLang="zh-TW" dirty="0" smtClean="0">
                <a:ea typeface="華康標楷體(P)"/>
              </a:rPr>
              <a:t>Serve your teammate B’s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domain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delegated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from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you as a slave</a:t>
            </a:r>
          </a:p>
          <a:p>
            <a:pPr lvl="2">
              <a:defRPr/>
            </a:pPr>
            <a:r>
              <a:rPr lang="en-US" altLang="zh-TW" dirty="0" smtClean="0">
                <a:ea typeface="華康標楷體(P)"/>
              </a:rPr>
              <a:t>(sub.</a:t>
            </a:r>
            <a:r>
              <a:rPr lang="en-US" altLang="zh-TW" dirty="0" smtClean="0">
                <a:solidFill>
                  <a:schemeClr val="accent2"/>
                </a:solidFill>
                <a:ea typeface="華康標楷體(P)"/>
              </a:rPr>
              <a:t>exampleA.com</a:t>
            </a:r>
            <a:r>
              <a:rPr lang="en-US" altLang="zh-TW" dirty="0" smtClean="0">
                <a:ea typeface="華康標楷體(P)"/>
              </a:rPr>
              <a:t>)</a:t>
            </a:r>
          </a:p>
          <a:p>
            <a:pPr lvl="1">
              <a:defRPr/>
            </a:pPr>
            <a:r>
              <a:rPr lang="en-US" altLang="zh-TW" dirty="0" smtClean="0">
                <a:ea typeface="華康標楷體(P)"/>
              </a:rPr>
              <a:t>Be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able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to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query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from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internet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(e.g.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workstations</a:t>
            </a:r>
            <a:r>
              <a:rPr lang="zh-TW" altLang="en-US" dirty="0" smtClean="0">
                <a:ea typeface="華康標楷體(P)"/>
              </a:rPr>
              <a:t>、</a:t>
            </a:r>
            <a:r>
              <a:rPr lang="en-US" altLang="zh-TW" dirty="0" smtClean="0">
                <a:ea typeface="華康標楷體(P)"/>
              </a:rPr>
              <a:t>140.113.235.1)</a:t>
            </a:r>
          </a:p>
          <a:p>
            <a:pPr>
              <a:defRPr/>
            </a:pPr>
            <a:r>
              <a:rPr lang="en-US" altLang="zh-TW" dirty="0" smtClean="0"/>
              <a:t>Delegation</a:t>
            </a:r>
            <a:r>
              <a:rPr lang="zh-TW" altLang="en-US" dirty="0" smtClean="0"/>
              <a:t> </a:t>
            </a:r>
            <a:r>
              <a:rPr lang="en-US" altLang="zh-TW" dirty="0" smtClean="0"/>
              <a:t>(20%)</a:t>
            </a:r>
          </a:p>
          <a:p>
            <a:pPr lvl="1">
              <a:defRPr/>
            </a:pPr>
            <a:r>
              <a:rPr lang="en-US" altLang="zh-TW" dirty="0" smtClean="0">
                <a:ea typeface="華康標楷體(P)"/>
              </a:rPr>
              <a:t>Delegate a sub-domain to your teammate B</a:t>
            </a:r>
          </a:p>
          <a:p>
            <a:pPr lvl="2">
              <a:defRPr/>
            </a:pPr>
            <a:r>
              <a:rPr lang="en-US" altLang="zh-TW" dirty="0" smtClean="0">
                <a:ea typeface="華康標楷體(P)"/>
              </a:rPr>
              <a:t>sub.{your domain}</a:t>
            </a:r>
            <a:r>
              <a:rPr lang="zh-TW" altLang="en-US" dirty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to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your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teammate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B</a:t>
            </a:r>
          </a:p>
          <a:p>
            <a:pPr lvl="3">
              <a:defRPr/>
            </a:pPr>
            <a:r>
              <a:rPr lang="en-US" altLang="zh-TW" dirty="0" smtClean="0">
                <a:ea typeface="華康標楷體(P)"/>
              </a:rPr>
              <a:t>E.g.</a:t>
            </a:r>
            <a:r>
              <a:rPr lang="zh-TW" altLang="en-US" dirty="0" smtClean="0">
                <a:ea typeface="華康標楷體(P)"/>
              </a:rPr>
              <a:t> </a:t>
            </a:r>
            <a:r>
              <a:rPr lang="en-US" altLang="zh-TW" dirty="0" smtClean="0">
                <a:ea typeface="華康標楷體(P)"/>
              </a:rPr>
              <a:t>sub.exampleA.com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Requirement (Cont</a:t>
            </a:r>
            <a:r>
              <a:rPr lang="en-US" altLang="zh-TW" dirty="0"/>
              <a:t>.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819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Common</a:t>
            </a:r>
            <a:r>
              <a:rPr lang="zh-TW" altLang="en-US" smtClean="0"/>
              <a:t> </a:t>
            </a:r>
            <a:r>
              <a:rPr lang="en-US" altLang="zh-TW" smtClean="0"/>
              <a:t>(in</a:t>
            </a:r>
            <a:r>
              <a:rPr lang="zh-TW" altLang="en-US" smtClean="0"/>
              <a:t> </a:t>
            </a:r>
            <a:r>
              <a:rPr lang="en-US" altLang="zh-TW" smtClean="0"/>
              <a:t>all</a:t>
            </a:r>
            <a:r>
              <a:rPr lang="zh-TW" altLang="en-US" smtClean="0"/>
              <a:t> </a:t>
            </a:r>
            <a:r>
              <a:rPr lang="en-US" altLang="zh-TW" smtClean="0"/>
              <a:t>view)</a:t>
            </a:r>
            <a:r>
              <a:rPr lang="zh-TW" altLang="en-US" smtClean="0"/>
              <a:t> </a:t>
            </a:r>
            <a:r>
              <a:rPr lang="en-US" altLang="zh-TW" smtClean="0"/>
              <a:t>(10%)</a:t>
            </a:r>
          </a:p>
          <a:p>
            <a:pPr lvl="1"/>
            <a:r>
              <a:rPr lang="en-US" altLang="zh-TW" smtClean="0">
                <a:ea typeface="華康標楷體(P)"/>
              </a:rPr>
              <a:t>Add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demo.sub.{teammate’s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domain}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CNAME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of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ws.sub.{teammate’s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domain}</a:t>
            </a:r>
          </a:p>
          <a:p>
            <a:pPr lvl="1"/>
            <a:r>
              <a:rPr lang="en-US" altLang="zh-TW" smtClean="0">
                <a:ea typeface="華康標楷體(P)"/>
              </a:rPr>
              <a:t>Add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sub.{teammate’s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domain}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SSHFP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record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of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your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server’s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ssh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key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fingerprint</a:t>
            </a:r>
          </a:p>
          <a:p>
            <a:r>
              <a:rPr lang="en-US" altLang="zh-TW" smtClean="0"/>
              <a:t>View</a:t>
            </a:r>
            <a:r>
              <a:rPr lang="zh-TW" altLang="en-US" smtClean="0"/>
              <a:t> </a:t>
            </a:r>
            <a:r>
              <a:rPr lang="en-US" altLang="zh-TW" smtClean="0"/>
              <a:t>(sub.{teammate’s</a:t>
            </a:r>
            <a:r>
              <a:rPr lang="zh-TW" altLang="en-US" smtClean="0"/>
              <a:t> </a:t>
            </a:r>
            <a:r>
              <a:rPr lang="en-US" altLang="zh-TW" smtClean="0"/>
              <a:t>domain})</a:t>
            </a:r>
            <a:r>
              <a:rPr lang="zh-TW" altLang="en-US" smtClean="0"/>
              <a:t> </a:t>
            </a:r>
            <a:r>
              <a:rPr lang="en-US" altLang="zh-TW" smtClean="0"/>
              <a:t>(20%)</a:t>
            </a:r>
          </a:p>
          <a:p>
            <a:pPr lvl="1"/>
            <a:r>
              <a:rPr lang="en-US" altLang="zh-TW" smtClean="0">
                <a:ea typeface="華康標楷體(P)"/>
              </a:rPr>
              <a:t>Create ws.sub.{teammate’s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domain} A record</a:t>
            </a:r>
          </a:p>
          <a:p>
            <a:pPr lvl="1"/>
            <a:r>
              <a:rPr lang="en-US" altLang="zh-TW" smtClean="0">
                <a:ea typeface="華康標楷體(P)"/>
              </a:rPr>
              <a:t>For queries from bsd1-bsd4.cs.nctu.edu.tw</a:t>
            </a:r>
          </a:p>
          <a:p>
            <a:pPr lvl="2"/>
            <a:r>
              <a:rPr lang="en-US" altLang="zh-TW" smtClean="0">
                <a:ea typeface="華康標楷體(P)"/>
              </a:rPr>
              <a:t>answer 140.113.235.131</a:t>
            </a:r>
          </a:p>
          <a:p>
            <a:pPr lvl="1"/>
            <a:r>
              <a:rPr lang="en-US" altLang="zh-TW" smtClean="0">
                <a:ea typeface="華康標楷體(P)"/>
              </a:rPr>
              <a:t>For queries from linux1-linux4.cs.nctu.edu.tw</a:t>
            </a:r>
          </a:p>
          <a:p>
            <a:pPr lvl="2"/>
            <a:r>
              <a:rPr lang="en-US" altLang="zh-TW" smtClean="0">
                <a:ea typeface="華康標楷體(P)"/>
              </a:rPr>
              <a:t>answer 140.113.235.151</a:t>
            </a:r>
          </a:p>
          <a:p>
            <a:pPr lvl="1"/>
            <a:r>
              <a:rPr lang="en-US" altLang="zh-TW" smtClean="0">
                <a:ea typeface="華康標楷體(P)"/>
              </a:rPr>
              <a:t>Otherwise, answer not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found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Requirement (Cont.)</a:t>
            </a:r>
            <a:endParaRPr lang="zh-TW" altLang="en-US" dirty="0"/>
          </a:p>
        </p:txBody>
      </p:sp>
      <p:sp>
        <p:nvSpPr>
          <p:cNvPr id="921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Logging</a:t>
            </a:r>
            <a:r>
              <a:rPr lang="zh-TW" altLang="en-US" smtClean="0"/>
              <a:t> </a:t>
            </a:r>
            <a:r>
              <a:rPr lang="en-US" altLang="zh-TW" smtClean="0"/>
              <a:t>(10%)</a:t>
            </a:r>
          </a:p>
          <a:p>
            <a:pPr lvl="1"/>
            <a:r>
              <a:rPr lang="en-US" altLang="zh-TW" smtClean="0">
                <a:ea typeface="華康標楷體(P)"/>
              </a:rPr>
              <a:t>Record all records to /var/log/named.log</a:t>
            </a:r>
          </a:p>
          <a:p>
            <a:pPr lvl="1"/>
            <a:r>
              <a:rPr lang="en-US" altLang="zh-TW" smtClean="0">
                <a:ea typeface="華康標楷體(P)"/>
              </a:rPr>
              <a:t>Do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log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rotate</a:t>
            </a:r>
          </a:p>
          <a:p>
            <a:pPr lvl="1"/>
            <a:r>
              <a:rPr lang="en-US" altLang="zh-TW" smtClean="0">
                <a:ea typeface="華康標楷體(P)"/>
              </a:rPr>
              <a:t>You might be asked to explain the meaning of each log entry</a:t>
            </a:r>
          </a:p>
          <a:p>
            <a:r>
              <a:rPr lang="en-US" altLang="zh-TW" smtClean="0">
                <a:ea typeface="華康標楷體(P)"/>
                <a:cs typeface="華康標楷體(P)"/>
              </a:rPr>
              <a:t>Security</a:t>
            </a:r>
            <a:r>
              <a:rPr lang="zh-TW" altLang="en-US" smtClean="0">
                <a:ea typeface="華康標楷體(P)"/>
                <a:cs typeface="華康標楷體(P)"/>
              </a:rPr>
              <a:t> </a:t>
            </a:r>
            <a:r>
              <a:rPr lang="en-US" altLang="zh-TW" smtClean="0">
                <a:ea typeface="華康標楷體(P)"/>
                <a:cs typeface="華康標楷體(P)"/>
              </a:rPr>
              <a:t>(15%)</a:t>
            </a:r>
          </a:p>
          <a:p>
            <a:pPr lvl="1"/>
            <a:r>
              <a:rPr lang="en-US" altLang="zh-TW" smtClean="0">
                <a:ea typeface="華康標楷體(P)"/>
              </a:rPr>
              <a:t>Only allow AXFR request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on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“otherwise”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view from</a:t>
            </a:r>
          </a:p>
          <a:p>
            <a:pPr lvl="2"/>
            <a:r>
              <a:rPr lang="en-US" altLang="zh-TW" smtClean="0">
                <a:ea typeface="華康標楷體(P)"/>
              </a:rPr>
              <a:t>your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teammate’s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IP</a:t>
            </a:r>
          </a:p>
          <a:p>
            <a:pPr lvl="2"/>
            <a:r>
              <a:rPr lang="en-US" altLang="zh-TW" smtClean="0">
                <a:ea typeface="華康標楷體(P)"/>
              </a:rPr>
              <a:t>bsd1.cs.nctu.edu.tw</a:t>
            </a:r>
          </a:p>
          <a:p>
            <a:pPr lvl="2"/>
            <a:r>
              <a:rPr lang="en-US" altLang="zh-TW" smtClean="0">
                <a:ea typeface="華康標楷體(P)"/>
              </a:rPr>
              <a:t>linux1.cs.nctu.edu.tw</a:t>
            </a:r>
          </a:p>
          <a:p>
            <a:pPr lvl="1"/>
            <a:r>
              <a:rPr lang="en-US" altLang="zh-TW" smtClean="0">
                <a:ea typeface="華康標楷體(P)"/>
              </a:rPr>
              <a:t>No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recursion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allowed.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Requirement (Cont.)</a:t>
            </a:r>
            <a:endParaRPr lang="zh-TW" altLang="en-US" dirty="0"/>
          </a:p>
        </p:txBody>
      </p:sp>
      <p:sp>
        <p:nvSpPr>
          <p:cNvPr id="1024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>
                <a:ea typeface="華康標楷體(P)"/>
                <a:cs typeface="華康標楷體(P)"/>
              </a:rPr>
              <a:t>DNSSEC</a:t>
            </a:r>
            <a:r>
              <a:rPr lang="zh-TW" altLang="en-US" smtClean="0">
                <a:ea typeface="華康標楷體(P)"/>
                <a:cs typeface="華康標楷體(P)"/>
              </a:rPr>
              <a:t> </a:t>
            </a:r>
            <a:r>
              <a:rPr lang="en-US" altLang="zh-TW" smtClean="0">
                <a:ea typeface="華康標楷體(P)"/>
                <a:cs typeface="華康標楷體(P)"/>
              </a:rPr>
              <a:t>(15%)</a:t>
            </a:r>
          </a:p>
          <a:p>
            <a:pPr lvl="1"/>
            <a:r>
              <a:rPr lang="en-US" altLang="zh-TW" smtClean="0">
                <a:ea typeface="華康標楷體(P)"/>
              </a:rPr>
              <a:t>Enable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on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sub.{teammate’s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domain}</a:t>
            </a:r>
            <a:endParaRPr lang="en-US" altLang="zh-TW" smtClean="0">
              <a:ea typeface="華康標楷體(P)"/>
              <a:hlinkClick r:id="rId2"/>
            </a:endParaRPr>
          </a:p>
          <a:p>
            <a:pPr lvl="1"/>
            <a:r>
              <a:rPr lang="en-US" altLang="zh-TW" smtClean="0">
                <a:ea typeface="華康標楷體(P)"/>
              </a:rPr>
              <a:t>check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the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domain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on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  <a:hlinkClick r:id="rId2"/>
              </a:rPr>
              <a:t>http://dnsviz.net</a:t>
            </a:r>
            <a:endParaRPr lang="en-US" altLang="zh-TW" smtClean="0">
              <a:ea typeface="華康標楷體(P)"/>
            </a:endParaRPr>
          </a:p>
          <a:p>
            <a:pPr lvl="1"/>
            <a:r>
              <a:rPr lang="en-US" altLang="zh-TW" smtClean="0">
                <a:ea typeface="華康標楷體(P)"/>
              </a:rPr>
              <a:t>Think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about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view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and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DNSSEC.</a:t>
            </a:r>
          </a:p>
          <a:p>
            <a:r>
              <a:rPr lang="en-US" altLang="zh-TW" smtClean="0"/>
              <a:t>Remember</a:t>
            </a:r>
            <a:r>
              <a:rPr lang="zh-TW" altLang="en-US" smtClean="0"/>
              <a:t> </a:t>
            </a:r>
            <a:r>
              <a:rPr lang="en-US" altLang="zh-TW" smtClean="0"/>
              <a:t>to</a:t>
            </a:r>
            <a:r>
              <a:rPr lang="zh-TW" altLang="en-US" smtClean="0"/>
              <a:t> </a:t>
            </a:r>
            <a:r>
              <a:rPr lang="en-US" altLang="zh-TW" smtClean="0"/>
              <a:t>setup</a:t>
            </a:r>
            <a:r>
              <a:rPr lang="zh-TW" altLang="en-US" smtClean="0"/>
              <a:t> </a:t>
            </a:r>
            <a:r>
              <a:rPr lang="en-US" altLang="zh-TW" smtClean="0"/>
              <a:t>slave</a:t>
            </a:r>
            <a:r>
              <a:rPr lang="zh-TW" altLang="en-US" smtClean="0"/>
              <a:t> </a:t>
            </a:r>
            <a:r>
              <a:rPr lang="en-US" altLang="zh-TW" smtClean="0"/>
              <a:t>zone</a:t>
            </a:r>
            <a:r>
              <a:rPr lang="zh-TW" altLang="en-US" smtClean="0"/>
              <a:t> </a:t>
            </a:r>
            <a:r>
              <a:rPr lang="en-US" altLang="zh-TW" smtClean="0"/>
              <a:t>of</a:t>
            </a:r>
            <a:r>
              <a:rPr lang="zh-TW" altLang="en-US" smtClean="0"/>
              <a:t> </a:t>
            </a:r>
            <a:r>
              <a:rPr lang="en-US" altLang="zh-TW" smtClean="0"/>
              <a:t>sub.{your</a:t>
            </a:r>
            <a:r>
              <a:rPr lang="zh-TW" altLang="en-US" smtClean="0"/>
              <a:t> </a:t>
            </a:r>
            <a:r>
              <a:rPr lang="en-US" altLang="zh-TW" smtClean="0"/>
              <a:t>domain}</a:t>
            </a:r>
            <a:r>
              <a:rPr lang="zh-TW" altLang="en-US" smtClean="0"/>
              <a:t> </a:t>
            </a:r>
            <a:r>
              <a:rPr lang="en-US" altLang="zh-TW" smtClean="0"/>
              <a:t>(10%)</a:t>
            </a:r>
          </a:p>
          <a:p>
            <a:pPr lvl="1"/>
            <a:r>
              <a:rPr lang="en-US" altLang="zh-TW" smtClean="0">
                <a:ea typeface="華康標楷體(P)"/>
              </a:rPr>
              <a:t>(Managed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by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your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teammate)</a:t>
            </a:r>
          </a:p>
          <a:p>
            <a:pPr lvl="1"/>
            <a:r>
              <a:rPr lang="en-US" altLang="zh-TW" smtClean="0">
                <a:ea typeface="華康標楷體(P)"/>
              </a:rPr>
              <a:t>Updates should be </a:t>
            </a:r>
            <a:r>
              <a:rPr lang="en-US" altLang="zh-TW" b="1" smtClean="0">
                <a:ea typeface="華康標楷體(P)"/>
              </a:rPr>
              <a:t>synchronized</a:t>
            </a:r>
          </a:p>
          <a:p>
            <a:pPr lvl="2"/>
            <a:r>
              <a:rPr lang="en-US" altLang="zh-TW" smtClean="0">
                <a:ea typeface="華康標楷體(P)"/>
              </a:rPr>
              <a:t>bsd1.cs.nctu.edu.tw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/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linux1.cs.nctu.edu.tw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no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need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to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inform.</a:t>
            </a:r>
            <a:endParaRPr lang="en-US" altLang="zh-TW" b="1" smtClean="0">
              <a:ea typeface="華康標楷體(P)"/>
            </a:endParaRPr>
          </a:p>
          <a:p>
            <a:pPr lvl="1"/>
            <a:r>
              <a:rPr lang="en-US" altLang="zh-TW" smtClean="0">
                <a:ea typeface="華康標楷體(P)"/>
              </a:rPr>
              <a:t>You might be asked to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add/update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a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record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to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proof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synchronization</a:t>
            </a:r>
            <a:endParaRPr lang="en-US" altLang="zh-TW" b="1" smtClean="0">
              <a:ea typeface="華康標楷體(P)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Tools:</a:t>
            </a:r>
            <a:r>
              <a:rPr lang="zh-TW" altLang="en-US" dirty="0" smtClean="0"/>
              <a:t> </a:t>
            </a:r>
            <a:r>
              <a:rPr lang="en-US" altLang="zh-TW" dirty="0" smtClean="0"/>
              <a:t>Dnsviz.net</a:t>
            </a:r>
            <a:endParaRPr lang="zh-TW" altLang="en-US" dirty="0"/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11268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1273175"/>
            <a:ext cx="3490913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圖片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6175" y="1447800"/>
            <a:ext cx="3806825" cy="476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>
                <a:cs typeface="+mj-cs"/>
              </a:rPr>
              <a:t>Hand-in</a:t>
            </a:r>
            <a:endParaRPr lang="zh-TW" altLang="en-US" dirty="0">
              <a:cs typeface="+mj-cs"/>
            </a:endParaRPr>
          </a:p>
        </p:txBody>
      </p:sp>
      <p:sp>
        <p:nvSpPr>
          <p:cNvPr id="1229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Demo</a:t>
            </a:r>
          </a:p>
          <a:p>
            <a:pPr lvl="1"/>
            <a:r>
              <a:rPr lang="en-US" altLang="zh-TW" smtClean="0">
                <a:ea typeface="華康標楷體(P)"/>
              </a:rPr>
              <a:t>04/25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(Wed.)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16:00~18:00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19:00~21:00</a:t>
            </a:r>
          </a:p>
          <a:p>
            <a:pPr lvl="1"/>
            <a:endParaRPr lang="en-US" altLang="zh-TW" smtClean="0">
              <a:ea typeface="華康標楷體(P)"/>
            </a:endParaRPr>
          </a:p>
          <a:p>
            <a:r>
              <a:rPr lang="en-US" altLang="zh-TW" smtClean="0">
                <a:ea typeface="華康標楷體(P)"/>
                <a:cs typeface="華康標楷體(P)"/>
              </a:rPr>
              <a:t>Help</a:t>
            </a:r>
          </a:p>
          <a:p>
            <a:pPr lvl="1"/>
            <a:r>
              <a:rPr lang="en-US" altLang="zh-TW" smtClean="0">
                <a:ea typeface="華康標楷體(P)"/>
              </a:rPr>
              <a:t>domain apply</a:t>
            </a:r>
          </a:p>
          <a:p>
            <a:pPr lvl="2"/>
            <a:r>
              <a:rPr lang="en-US" altLang="zh-TW" smtClean="0">
                <a:ea typeface="華康標楷體(P)"/>
              </a:rPr>
              <a:t>nctucs.net </a:t>
            </a:r>
            <a:r>
              <a:rPr lang="en-US" altLang="zh-TW" smtClean="0">
                <a:ea typeface="華康標楷體(P)"/>
                <a:hlinkClick r:id="rId2"/>
              </a:rPr>
              <a:t>http://www.nctucs.net/</a:t>
            </a:r>
            <a:r>
              <a:rPr lang="en-US" altLang="zh-TW" smtClean="0">
                <a:ea typeface="華康標楷體(P)"/>
              </a:rPr>
              <a:t> (using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CS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account)</a:t>
            </a:r>
          </a:p>
          <a:p>
            <a:pPr lvl="1"/>
            <a:r>
              <a:rPr lang="en-US" altLang="zh-TW" smtClean="0">
                <a:ea typeface="華康標楷體(P)"/>
              </a:rPr>
              <a:t>Email ta@nasa.cs.nctu.edu.tw</a:t>
            </a:r>
          </a:p>
          <a:p>
            <a:pPr lvl="1"/>
            <a:r>
              <a:rPr lang="en-US" altLang="zh-TW" smtClean="0">
                <a:ea typeface="華康標楷體(P)"/>
              </a:rPr>
              <a:t>Goto CSCC to ask professional 3F at office hour!</a:t>
            </a:r>
          </a:p>
          <a:p>
            <a:pPr lvl="2"/>
            <a:r>
              <a:rPr lang="en-US" altLang="zh-TW" smtClean="0">
                <a:ea typeface="華康標楷體(P)"/>
              </a:rPr>
              <a:t>There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will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be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no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help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on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04/25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(Wed.)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office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hour</a:t>
            </a:r>
            <a:r>
              <a:rPr lang="zh-TW" altLang="en-US" smtClean="0">
                <a:ea typeface="華康標楷體(P)"/>
              </a:rPr>
              <a:t> </a:t>
            </a:r>
            <a:r>
              <a:rPr lang="en-US" altLang="zh-TW" smtClean="0">
                <a:ea typeface="華康標楷體(P)"/>
              </a:rPr>
              <a:t>(demo).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6193</TotalTime>
  <Words>366</Words>
  <Application>Microsoft Office PowerPoint</Application>
  <PresentationFormat>如螢幕大小 (4:3)</PresentationFormat>
  <Paragraphs>76</Paragraphs>
  <Slides>8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8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Calibri</vt:lpstr>
      <vt:lpstr>Times New Roman</vt:lpstr>
      <vt:lpstr>Wingdings</vt:lpstr>
      <vt:lpstr>Computer Center</vt:lpstr>
      <vt:lpstr>Homework 02</vt:lpstr>
      <vt:lpstr>Architecture</vt:lpstr>
      <vt:lpstr>Requirement</vt:lpstr>
      <vt:lpstr>Requirement (Cont.)</vt:lpstr>
      <vt:lpstr>Requirement (Cont.)</vt:lpstr>
      <vt:lpstr>Requirement (Cont.)</vt:lpstr>
      <vt:lpstr>Tools: Dnsviz.net</vt:lpstr>
      <vt:lpstr>Hand-in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HW2 DNS</dc:title>
  <dc:creator>Lung-Pin Chang</dc:creator>
  <cp:lastModifiedBy>Tse-Han Wang</cp:lastModifiedBy>
  <cp:revision>600</cp:revision>
  <cp:lastPrinted>1601-01-01T00:00:00Z</cp:lastPrinted>
  <dcterms:created xsi:type="dcterms:W3CDTF">1601-01-01T00:00:00Z</dcterms:created>
  <dcterms:modified xsi:type="dcterms:W3CDTF">2018-03-29T07:39:34Z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