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256" r:id="rId2"/>
    <p:sldId id="278" r:id="rId3"/>
    <p:sldId id="290" r:id="rId4"/>
    <p:sldId id="288" r:id="rId5"/>
    <p:sldId id="298" r:id="rId6"/>
    <p:sldId id="285" r:id="rId7"/>
    <p:sldId id="284" r:id="rId8"/>
    <p:sldId id="286" r:id="rId9"/>
    <p:sldId id="297" r:id="rId10"/>
    <p:sldId id="289" r:id="rId11"/>
    <p:sldId id="296" r:id="rId12"/>
    <p:sldId id="292" r:id="rId13"/>
    <p:sldId id="293" r:id="rId14"/>
    <p:sldId id="294" r:id="rId15"/>
    <p:sldId id="295" r:id="rId16"/>
    <p:sldId id="291" r:id="rId17"/>
    <p:sldId id="299" r:id="rId1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3" autoAdjust="0"/>
    <p:restoredTop sz="94107" autoAdjust="0"/>
  </p:normalViewPr>
  <p:slideViewPr>
    <p:cSldViewPr>
      <p:cViewPr varScale="1">
        <p:scale>
          <a:sx n="101" d="100"/>
          <a:sy n="101" d="100"/>
        </p:scale>
        <p:origin x="54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/>
            </a:lvl1pPr>
          </a:lstStyle>
          <a:p>
            <a:pPr>
              <a:defRPr/>
            </a:pPr>
            <a:fld id="{CBF8152F-17EC-4C9C-9F69-C047A189DF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7133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8152F-17EC-4C9C-9F69-C047A189DF19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15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8152F-17EC-4C9C-9F69-C047A189DF19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515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8152F-17EC-4C9C-9F69-C047A189DF19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65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23643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2979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7576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953000" y="1447800"/>
            <a:ext cx="3810000" cy="2247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953000" y="3848100"/>
            <a:ext cx="3810000" cy="2247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11387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3364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4015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8064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5956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4133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9966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0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4385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9310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325FCC2B-0BBB-4464-94B3-5BE2FFEB3271}" type="slidenum">
              <a:rPr lang="en-US" altLang="zh-TW" sz="1400" smtClean="0">
                <a:solidFill>
                  <a:schemeClr val="bg1"/>
                </a:solidFill>
                <a:latin typeface="Futura Md BT" pitchFamily="34" charset="0"/>
              </a:rPr>
              <a:pPr algn="ctr" eaLnBrk="1" hangingPunct="1">
                <a:defRPr/>
              </a:pPr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siimub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a@nasa.cs.nctu.edu.t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3new.nctu.edu.tw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3new.nctu.edu.t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/>
              <a:t>Network Administration Practice</a:t>
            </a:r>
            <a:br>
              <a:rPr lang="en-US" altLang="zh-TW" dirty="0"/>
            </a:br>
            <a:r>
              <a:rPr lang="en-US" altLang="zh-TW" dirty="0"/>
              <a:t>Homework 1: Python Scripts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 err="1"/>
              <a:t>weicc</a:t>
            </a:r>
            <a:r>
              <a:rPr lang="en-US" altLang="zh-TW" dirty="0"/>
              <a:t> &amp; </a:t>
            </a:r>
            <a:r>
              <a:rPr lang="en-US" altLang="zh-TW" dirty="0" err="1"/>
              <a:t>blzhuang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597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1-2: </a:t>
            </a:r>
            <a:r>
              <a:rPr lang="en-US" altLang="zh-TW" dirty="0" err="1"/>
              <a:t>Auth</a:t>
            </a:r>
            <a:r>
              <a:rPr lang="en-US" altLang="zh-TW" dirty="0"/>
              <a:t> log parser</a:t>
            </a:r>
            <a:r>
              <a:rPr lang="mr-IN" altLang="zh-TW" dirty="0"/>
              <a:t> – </a:t>
            </a:r>
            <a:r>
              <a:rPr lang="en-US" altLang="zh-TW" dirty="0"/>
              <a:t>Requirements</a:t>
            </a:r>
            <a:r>
              <a:rPr lang="zh-TW" altLang="en-US" dirty="0"/>
              <a:t> </a:t>
            </a:r>
            <a:r>
              <a:rPr lang="en-US" altLang="zh-TW" dirty="0"/>
              <a:t>(1/6)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5410200"/>
          </a:xfrm>
        </p:spPr>
        <p:txBody>
          <a:bodyPr/>
          <a:lstStyle/>
          <a:p>
            <a:r>
              <a:rPr lang="en-US" altLang="zh-TW" dirty="0"/>
              <a:t>With following option</a:t>
            </a:r>
          </a:p>
          <a:p>
            <a:pPr lvl="1"/>
            <a:r>
              <a:rPr lang="en-US" altLang="zh-TW" dirty="0"/>
              <a:t>-h show usage 5%</a:t>
            </a:r>
          </a:p>
          <a:p>
            <a:pPr lvl="1"/>
            <a:r>
              <a:rPr lang="en-US" altLang="zh-TW" dirty="0"/>
              <a:t>-u sort by user 5%</a:t>
            </a:r>
          </a:p>
          <a:p>
            <a:pPr lvl="1"/>
            <a:r>
              <a:rPr lang="en-US" altLang="zh-TW" dirty="0"/>
              <a:t>-after filter log after special date 10%</a:t>
            </a:r>
          </a:p>
          <a:p>
            <a:pPr lvl="1"/>
            <a:r>
              <a:rPr lang="en-US" altLang="zh-TW" dirty="0"/>
              <a:t>-before filter log before special date 10%</a:t>
            </a:r>
          </a:p>
          <a:p>
            <a:pPr lvl="1"/>
            <a:r>
              <a:rPr lang="en-US" altLang="zh-TW" dirty="0"/>
              <a:t>-n show only the user of most #-</a:t>
            </a:r>
            <a:r>
              <a:rPr lang="en-US" altLang="zh-TW" dirty="0" err="1"/>
              <a:t>th</a:t>
            </a:r>
            <a:r>
              <a:rPr lang="en-US" altLang="zh-TW" dirty="0"/>
              <a:t> times 5% </a:t>
            </a:r>
          </a:p>
          <a:p>
            <a:pPr lvl="1"/>
            <a:r>
              <a:rPr lang="en-US" altLang="zh-TW" dirty="0"/>
              <a:t>-t show only the user of attacking equal or more than # times 5%</a:t>
            </a:r>
          </a:p>
          <a:p>
            <a:pPr lvl="1"/>
            <a:r>
              <a:rPr lang="en-US" altLang="zh-TW" dirty="0"/>
              <a:t>-r sort in reverse order 5%</a:t>
            </a:r>
          </a:p>
          <a:p>
            <a:r>
              <a:rPr lang="en-US" altLang="zh-TW" dirty="0"/>
              <a:t>Only Python script allowed</a:t>
            </a:r>
          </a:p>
          <a:p>
            <a:pPr lvl="1"/>
            <a:r>
              <a:rPr lang="en-US" altLang="zh-TW" dirty="0"/>
              <a:t>Call shell script is not allowed</a:t>
            </a:r>
          </a:p>
          <a:p>
            <a:pPr lvl="1"/>
            <a:r>
              <a:rPr lang="en-US" altLang="zh-TW" dirty="0"/>
              <a:t>Call </a:t>
            </a:r>
            <a:r>
              <a:rPr lang="en-US" altLang="zh-TW" dirty="0" err="1"/>
              <a:t>NodeJS</a:t>
            </a:r>
            <a:r>
              <a:rPr lang="en-US" altLang="zh-TW" dirty="0"/>
              <a:t> script is not allowed</a:t>
            </a:r>
          </a:p>
          <a:p>
            <a:pPr lvl="1"/>
            <a:r>
              <a:rPr lang="en-US" altLang="zh-TW" dirty="0"/>
              <a:t>`</a:t>
            </a:r>
            <a:r>
              <a:rPr lang="en-US" altLang="zh-TW" dirty="0" err="1"/>
              <a:t>subprocess</a:t>
            </a:r>
            <a:r>
              <a:rPr lang="en-US" altLang="zh-TW" dirty="0"/>
              <a:t>` not allowed</a:t>
            </a:r>
          </a:p>
          <a:p>
            <a:pPr lvl="1"/>
            <a:r>
              <a:rPr lang="en-US" altLang="zh-TW" dirty="0"/>
              <a:t>`</a:t>
            </a:r>
            <a:r>
              <a:rPr lang="en-US" altLang="zh-TW" dirty="0" err="1"/>
              <a:t>os.system</a:t>
            </a:r>
            <a:r>
              <a:rPr lang="en-US" altLang="zh-TW" dirty="0"/>
              <a:t>` not allowed</a:t>
            </a:r>
          </a:p>
          <a:p>
            <a:r>
              <a:rPr lang="en-US" altLang="zh-TW" dirty="0"/>
              <a:t>Python 3 only </a:t>
            </a:r>
          </a:p>
        </p:txBody>
      </p:sp>
    </p:spTree>
    <p:extLst>
      <p:ext uri="{BB962C8B-B14F-4D97-AF65-F5344CB8AC3E}">
        <p14:creationId xmlns:p14="http://schemas.microsoft.com/office/powerpoint/2010/main" val="196623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1-2: </a:t>
            </a:r>
            <a:r>
              <a:rPr lang="en-US" altLang="zh-TW" dirty="0" err="1"/>
              <a:t>Auth</a:t>
            </a:r>
            <a:r>
              <a:rPr lang="en-US" altLang="zh-TW" dirty="0"/>
              <a:t> log parser</a:t>
            </a:r>
            <a:r>
              <a:rPr lang="zh-TW" altLang="en-US" dirty="0"/>
              <a:t> </a:t>
            </a:r>
            <a:r>
              <a:rPr lang="mr-IN" altLang="zh-TW" dirty="0"/>
              <a:t>– </a:t>
            </a:r>
            <a:r>
              <a:rPr lang="en-US" altLang="zh-TW" dirty="0"/>
              <a:t>Requirements</a:t>
            </a:r>
            <a:r>
              <a:rPr lang="zh-TW" altLang="en-US" dirty="0"/>
              <a:t> </a:t>
            </a:r>
            <a:r>
              <a:rPr lang="en-US" altLang="zh-TW" dirty="0"/>
              <a:t>(2/6)</a:t>
            </a:r>
            <a:r>
              <a:rPr kumimoji="1" lang="en-US" altLang="zh-TW" dirty="0"/>
              <a:t/>
            </a:r>
            <a:br>
              <a:rPr kumimoji="1" lang="en-US" altLang="zh-TW" dirty="0"/>
            </a:br>
            <a:r>
              <a:rPr kumimoji="1" lang="en-US" altLang="zh-TW" sz="2400" dirty="0"/>
              <a:t>show help</a:t>
            </a:r>
            <a:endParaRPr kumimoji="1"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4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1-2: </a:t>
            </a:r>
            <a:r>
              <a:rPr lang="en-US" altLang="zh-TW" dirty="0" err="1"/>
              <a:t>Auth</a:t>
            </a:r>
            <a:r>
              <a:rPr lang="en-US" altLang="zh-TW" dirty="0"/>
              <a:t> log parser</a:t>
            </a:r>
            <a:r>
              <a:rPr lang="mr-IN" altLang="zh-TW" dirty="0"/>
              <a:t> –</a:t>
            </a:r>
            <a:r>
              <a:rPr lang="en-US" altLang="zh-TW" dirty="0"/>
              <a:t> Requirements</a:t>
            </a:r>
            <a:r>
              <a:rPr lang="zh-TW" altLang="en-US" dirty="0"/>
              <a:t> </a:t>
            </a:r>
            <a:r>
              <a:rPr lang="en-US" altLang="zh-TW" dirty="0"/>
              <a:t>(3/6)</a:t>
            </a:r>
            <a:br>
              <a:rPr lang="en-US" altLang="zh-TW" dirty="0"/>
            </a:br>
            <a:r>
              <a:rPr lang="en-US" altLang="zh-TW" sz="2400" dirty="0"/>
              <a:t>default output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590"/>
            <a:ext cx="9144000" cy="374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6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1-2: </a:t>
            </a:r>
            <a:r>
              <a:rPr lang="en-US" altLang="zh-TW" dirty="0" err="1"/>
              <a:t>Auth</a:t>
            </a:r>
            <a:r>
              <a:rPr lang="en-US" altLang="zh-TW" dirty="0"/>
              <a:t> log parser</a:t>
            </a:r>
            <a:r>
              <a:rPr lang="mr-IN" altLang="zh-TW" dirty="0"/>
              <a:t> –</a:t>
            </a:r>
            <a:r>
              <a:rPr lang="en-US" altLang="zh-TW" dirty="0"/>
              <a:t> Requirements</a:t>
            </a:r>
            <a:r>
              <a:rPr lang="zh-TW" altLang="en-US" dirty="0"/>
              <a:t> </a:t>
            </a:r>
            <a:r>
              <a:rPr lang="en-US" altLang="zh-TW" dirty="0"/>
              <a:t>(4/6)</a:t>
            </a:r>
            <a:br>
              <a:rPr lang="en-US" altLang="zh-TW" dirty="0"/>
            </a:br>
            <a:r>
              <a:rPr lang="en-US" altLang="zh-TW" sz="2400" dirty="0"/>
              <a:t>with -r output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265"/>
            <a:ext cx="9144000" cy="359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32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1-2: </a:t>
            </a:r>
            <a:r>
              <a:rPr lang="en-US" altLang="zh-TW" dirty="0" err="1"/>
              <a:t>Auth</a:t>
            </a:r>
            <a:r>
              <a:rPr lang="en-US" altLang="zh-TW" dirty="0"/>
              <a:t> log parser</a:t>
            </a:r>
            <a:r>
              <a:rPr lang="mr-IN" altLang="zh-TW" dirty="0"/>
              <a:t> –</a:t>
            </a:r>
            <a:r>
              <a:rPr lang="en-US" altLang="zh-TW" dirty="0"/>
              <a:t> Requirements</a:t>
            </a:r>
            <a:r>
              <a:rPr lang="zh-TW" altLang="en-US" dirty="0"/>
              <a:t> </a:t>
            </a:r>
            <a:r>
              <a:rPr lang="en-US" altLang="zh-TW" dirty="0"/>
              <a:t>(5/6)</a:t>
            </a:r>
            <a:br>
              <a:rPr lang="en-US" altLang="zh-TW" dirty="0"/>
            </a:br>
            <a:r>
              <a:rPr lang="en-US" altLang="zh-TW" sz="2400" dirty="0"/>
              <a:t>with -u output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978"/>
            <a:ext cx="9144000" cy="35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2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1-2: </a:t>
            </a:r>
            <a:r>
              <a:rPr lang="en-US" altLang="zh-TW" dirty="0" err="1"/>
              <a:t>Auth</a:t>
            </a:r>
            <a:r>
              <a:rPr lang="en-US" altLang="zh-TW" dirty="0"/>
              <a:t> log parser</a:t>
            </a:r>
            <a:r>
              <a:rPr lang="mr-IN" altLang="zh-TW" dirty="0"/>
              <a:t> –</a:t>
            </a:r>
            <a:r>
              <a:rPr lang="en-US" altLang="zh-TW" dirty="0"/>
              <a:t> Requirements</a:t>
            </a:r>
            <a:r>
              <a:rPr lang="zh-TW" altLang="en-US" dirty="0"/>
              <a:t> </a:t>
            </a:r>
            <a:r>
              <a:rPr lang="en-US" altLang="zh-TW" dirty="0"/>
              <a:t>(6/6)</a:t>
            </a:r>
            <a:br>
              <a:rPr lang="en-US" altLang="zh-TW" dirty="0"/>
            </a:br>
            <a:r>
              <a:rPr lang="en-US" altLang="zh-TW" sz="2400" dirty="0"/>
              <a:t>with -after -before output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510"/>
            <a:ext cx="9144000" cy="35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54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1-2: </a:t>
            </a:r>
            <a:r>
              <a:rPr lang="en-US" altLang="zh-TW" dirty="0" err="1"/>
              <a:t>Auth</a:t>
            </a:r>
            <a:r>
              <a:rPr lang="en-US" altLang="zh-TW" dirty="0"/>
              <a:t> log parser</a:t>
            </a:r>
            <a:r>
              <a:rPr lang="mr-IN" altLang="zh-TW" dirty="0"/>
              <a:t> –</a:t>
            </a:r>
            <a:r>
              <a:rPr lang="en-US" altLang="zh-TW" dirty="0"/>
              <a:t> Hint:</a:t>
            </a:r>
            <a:r>
              <a:rPr lang="zh-TW" altLang="en-US" dirty="0"/>
              <a:t> </a:t>
            </a:r>
            <a:r>
              <a:rPr lang="en-US" altLang="zh-TW" sz="2800" dirty="0"/>
              <a:t>log sample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724400"/>
          </a:xfrm>
        </p:spPr>
        <p:txBody>
          <a:bodyPr/>
          <a:lstStyle/>
          <a:p>
            <a:r>
              <a:rPr lang="en-US" altLang="zh-TW" sz="2000" dirty="0"/>
              <a:t>Log format (a)</a:t>
            </a:r>
            <a:endParaRPr lang="zh-TW" altLang="en-US" sz="2000" dirty="0"/>
          </a:p>
          <a:p>
            <a:pPr lvl="1"/>
            <a:r>
              <a:rPr lang="en-US" altLang="zh-TW" sz="1800" dirty="0"/>
              <a:t>Mar 8 00:48:38 &lt;</a:t>
            </a:r>
            <a:r>
              <a:rPr lang="en-US" altLang="zh-TW" sz="1800" dirty="0" err="1"/>
              <a:t>auth.info</a:t>
            </a:r>
            <a:r>
              <a:rPr lang="en-US" altLang="zh-TW" sz="1800" dirty="0"/>
              <a:t>&gt; bsd4 </a:t>
            </a:r>
            <a:r>
              <a:rPr lang="en-US" altLang="zh-TW" sz="1800" dirty="0" err="1"/>
              <a:t>sshd</a:t>
            </a:r>
            <a:r>
              <a:rPr lang="en-US" altLang="zh-TW" sz="1800" dirty="0"/>
              <a:t>[85194]: Invalid user Chiangmj840306 from 36.230.109.223</a:t>
            </a:r>
          </a:p>
          <a:p>
            <a:r>
              <a:rPr lang="en-US" altLang="zh-TW" sz="2000" dirty="0"/>
              <a:t>Log format</a:t>
            </a:r>
            <a:r>
              <a:rPr lang="zh-TW" altLang="en-US" sz="2000" dirty="0"/>
              <a:t> </a:t>
            </a:r>
            <a:r>
              <a:rPr lang="en-US" altLang="zh-TW" sz="2000" dirty="0"/>
              <a:t>(b) without &lt;{facility}.{severity level}&gt;</a:t>
            </a:r>
          </a:p>
          <a:p>
            <a:pPr lvl="1"/>
            <a:r>
              <a:rPr lang="en-US" altLang="zh-TW" sz="1800" dirty="0"/>
              <a:t>Mar  8 09:50:21 linux7 </a:t>
            </a:r>
            <a:r>
              <a:rPr lang="en-US" altLang="zh-TW" sz="1800" dirty="0" err="1"/>
              <a:t>sshd</a:t>
            </a:r>
            <a:r>
              <a:rPr lang="en-US" altLang="zh-TW" sz="1800" dirty="0"/>
              <a:t>[15899]: Invalid user </a:t>
            </a:r>
            <a:r>
              <a:rPr lang="en-US" altLang="zh-TW" sz="1800" dirty="0" err="1"/>
              <a:t>ubnt</a:t>
            </a:r>
            <a:r>
              <a:rPr lang="en-US" altLang="zh-TW" sz="1800" dirty="0"/>
              <a:t> from 188.187.121.68 port 47664</a:t>
            </a:r>
          </a:p>
          <a:p>
            <a:r>
              <a:rPr lang="en-US" altLang="zh-TW" sz="2000" dirty="0">
                <a:solidFill>
                  <a:srgbClr val="0000FF"/>
                </a:solidFill>
              </a:rPr>
              <a:t>Set log message year as 2018, if year is not defined on log message.</a:t>
            </a:r>
          </a:p>
          <a:p>
            <a:r>
              <a:rPr lang="en-US" altLang="zh-TW" sz="2000" dirty="0">
                <a:solidFill>
                  <a:srgbClr val="0000FF"/>
                </a:solidFill>
              </a:rPr>
              <a:t>No matter how many times the password is tried, each connection is only counted once.</a:t>
            </a:r>
          </a:p>
          <a:p>
            <a:pPr lvl="1"/>
            <a:r>
              <a:rPr lang="en-US" altLang="zh-TW" sz="1800" dirty="0"/>
              <a:t>Hint: just counting `Invalid user</a:t>
            </a:r>
            <a:r>
              <a:rPr lang="mr-IN" altLang="zh-TW" sz="1800" dirty="0"/>
              <a:t>…</a:t>
            </a:r>
            <a:r>
              <a:rPr lang="en-US" altLang="zh-TW" sz="1800" dirty="0"/>
              <a:t>`</a:t>
            </a:r>
            <a:endParaRPr lang="en-US" altLang="zh-TW" sz="1600" dirty="0">
              <a:solidFill>
                <a:srgbClr val="0000FF"/>
              </a:solidFill>
            </a:endParaRPr>
          </a:p>
          <a:p>
            <a:r>
              <a:rPr lang="en-US" altLang="zh-TW" sz="2000" dirty="0"/>
              <a:t>There is different that include </a:t>
            </a:r>
            <a:r>
              <a:rPr lang="en-US" altLang="zh-TW" sz="2000" dirty="0">
                <a:solidFill>
                  <a:srgbClr val="0000FF"/>
                </a:solidFill>
              </a:rPr>
              <a:t>facility</a:t>
            </a:r>
            <a:r>
              <a:rPr lang="en-US" altLang="zh-TW" sz="2000" dirty="0"/>
              <a:t> and </a:t>
            </a:r>
            <a:r>
              <a:rPr lang="en-US" altLang="zh-TW" sz="2000" dirty="0">
                <a:solidFill>
                  <a:srgbClr val="0000FF"/>
                </a:solidFill>
              </a:rPr>
              <a:t>severity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level</a:t>
            </a:r>
            <a:r>
              <a:rPr lang="en-US" altLang="zh-TW" sz="2000" dirty="0"/>
              <a:t> of log message or not between them. </a:t>
            </a:r>
          </a:p>
          <a:p>
            <a:r>
              <a:rPr lang="en-US" altLang="zh-TW" sz="2000" dirty="0"/>
              <a:t>Your script must can parse both (a) and (b).</a:t>
            </a:r>
          </a:p>
          <a:p>
            <a:r>
              <a:rPr lang="en-US" altLang="zh-TW" sz="2000" dirty="0"/>
              <a:t>You can get raw sample on </a:t>
            </a:r>
            <a:r>
              <a:rPr lang="en-US" altLang="zh-TW" sz="2000" dirty="0">
                <a:hlinkClick r:id="rId2"/>
              </a:rPr>
              <a:t>https://goo.gl/siimub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632739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Help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Email to </a:t>
            </a:r>
            <a:r>
              <a:rPr lang="en-US" altLang="zh-TW" dirty="0">
                <a:hlinkClick r:id="rId3"/>
              </a:rPr>
              <a:t>ta@nasa.cs.nctu.edu.tw</a:t>
            </a:r>
            <a:endParaRPr lang="en-US" altLang="zh-TW" dirty="0"/>
          </a:p>
          <a:p>
            <a:r>
              <a:rPr lang="en-US" altLang="zh-TW" dirty="0"/>
              <a:t>New E3 </a:t>
            </a:r>
            <a:r>
              <a:rPr lang="en-US" altLang="zh-TW" dirty="0">
                <a:hlinkClick r:id="rId4"/>
              </a:rPr>
              <a:t>https://e3new.nctu.edu.tw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3788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Requirements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r>
              <a:rPr kumimoji="1" lang="en-US" altLang="zh-TW" dirty="0"/>
              <a:t>-1 </a:t>
            </a:r>
            <a:r>
              <a:rPr lang="en-US" altLang="zh-TW" dirty="0"/>
              <a:t>W</a:t>
            </a:r>
            <a:r>
              <a:rPr kumimoji="1" lang="en-US" altLang="zh-TW" dirty="0"/>
              <a:t>eb crawler</a:t>
            </a:r>
            <a:r>
              <a:rPr kumimoji="1" lang="zh-TW" altLang="en-US" dirty="0"/>
              <a:t> </a:t>
            </a:r>
            <a:r>
              <a:rPr kumimoji="1" lang="en-US" altLang="zh-TW" dirty="0"/>
              <a:t>(</a:t>
            </a:r>
            <a:r>
              <a:rPr lang="en-US" altLang="zh-TW" dirty="0"/>
              <a:t>45</a:t>
            </a:r>
            <a:r>
              <a:rPr kumimoji="1" lang="en-US" altLang="zh-TW" dirty="0"/>
              <a:t>%+</a:t>
            </a:r>
            <a:r>
              <a:rPr lang="en-US" altLang="zh-TW" dirty="0"/>
              <a:t>5</a:t>
            </a:r>
            <a:r>
              <a:rPr kumimoji="1" lang="en-US" altLang="zh-TW" dirty="0"/>
              <a:t>%)</a:t>
            </a:r>
          </a:p>
          <a:p>
            <a:pPr lvl="1"/>
            <a:r>
              <a:rPr lang="en-US" altLang="zh-TW" dirty="0"/>
              <a:t>Entry point: `</a:t>
            </a:r>
            <a:r>
              <a:rPr lang="en-US" altLang="zh-TW" dirty="0">
                <a:solidFill>
                  <a:srgbClr val="FF0000"/>
                </a:solidFill>
              </a:rPr>
              <a:t>nahw1-1_{</a:t>
            </a:r>
            <a:r>
              <a:rPr lang="en-US" altLang="zh-TW" dirty="0" err="1">
                <a:solidFill>
                  <a:srgbClr val="FF0000"/>
                </a:solidFill>
              </a:rPr>
              <a:t>student_ID</a:t>
            </a:r>
            <a:r>
              <a:rPr lang="en-US" altLang="zh-TW" dirty="0">
                <a:solidFill>
                  <a:srgbClr val="FF0000"/>
                </a:solidFill>
              </a:rPr>
              <a:t>}.</a:t>
            </a:r>
            <a:r>
              <a:rPr lang="en-US" altLang="zh-TW" dirty="0" err="1">
                <a:solidFill>
                  <a:srgbClr val="FF0000"/>
                </a:solidFill>
              </a:rPr>
              <a:t>py</a:t>
            </a:r>
            <a:r>
              <a:rPr lang="en-US" altLang="zh-TW" dirty="0"/>
              <a:t>`</a:t>
            </a:r>
          </a:p>
          <a:p>
            <a:pPr lvl="1"/>
            <a:r>
              <a:rPr kumimoji="1" lang="en-US" altLang="zh-TW" dirty="0"/>
              <a:t>Login options</a:t>
            </a:r>
            <a:endParaRPr lang="en-US" altLang="zh-TW" dirty="0"/>
          </a:p>
          <a:p>
            <a:pPr marL="1257300" lvl="2" indent="-342900">
              <a:buFont typeface="+mj-lt"/>
              <a:buAutoNum type="alphaLcParenR"/>
            </a:pPr>
            <a:r>
              <a:rPr lang="en-US" altLang="zh-TW" b="1" dirty="0"/>
              <a:t>NCTU Portal</a:t>
            </a:r>
            <a:r>
              <a:rPr lang="zh-TW" altLang="en-US" b="1" dirty="0"/>
              <a:t> </a:t>
            </a:r>
            <a:r>
              <a:rPr lang="en-US" altLang="zh-TW" b="1" dirty="0"/>
              <a:t>(5% Bonus)</a:t>
            </a:r>
            <a:endParaRPr lang="en-US" altLang="zh-TW" dirty="0"/>
          </a:p>
          <a:p>
            <a:pPr marL="1257300" lvl="2" indent="-342900">
              <a:buFont typeface="+mj-lt"/>
              <a:buAutoNum type="alphaLcParenR"/>
            </a:pPr>
            <a:r>
              <a:rPr lang="en-US" altLang="zh-TW" b="1" dirty="0"/>
              <a:t>Course Registration System</a:t>
            </a:r>
            <a:endParaRPr kumimoji="1" lang="en-US" altLang="zh-TW" b="1" dirty="0"/>
          </a:p>
          <a:p>
            <a:r>
              <a:rPr lang="en-US" altLang="zh-TW" dirty="0"/>
              <a:t>1-2 </a:t>
            </a:r>
            <a:r>
              <a:rPr lang="en-US" altLang="zh-TW" dirty="0" err="1"/>
              <a:t>Auth</a:t>
            </a:r>
            <a:r>
              <a:rPr lang="en-US" altLang="zh-TW" dirty="0"/>
              <a:t> Log parser </a:t>
            </a:r>
            <a:r>
              <a:rPr lang="mr-IN" altLang="zh-TW" dirty="0"/>
              <a:t>–</a:t>
            </a:r>
            <a:r>
              <a:rPr lang="en-US" altLang="zh-TW" dirty="0"/>
              <a:t> Count </a:t>
            </a:r>
            <a:r>
              <a:rPr lang="en-US" altLang="zh-TW" dirty="0" err="1"/>
              <a:t>ssh</a:t>
            </a:r>
            <a:r>
              <a:rPr lang="en-US" altLang="zh-TW" dirty="0"/>
              <a:t> login failed  (45%)</a:t>
            </a:r>
          </a:p>
          <a:p>
            <a:pPr lvl="1"/>
            <a:r>
              <a:rPr kumimoji="1" lang="en-US" altLang="zh-TW" dirty="0"/>
              <a:t>Entry point: `</a:t>
            </a:r>
            <a:r>
              <a:rPr kumimoji="1" lang="en-US" altLang="zh-TW" dirty="0">
                <a:solidFill>
                  <a:srgbClr val="FF0000"/>
                </a:solidFill>
              </a:rPr>
              <a:t>nahw1-2</a:t>
            </a:r>
            <a:r>
              <a:rPr lang="en-US" altLang="zh-TW" dirty="0">
                <a:solidFill>
                  <a:srgbClr val="FF0000"/>
                </a:solidFill>
              </a:rPr>
              <a:t>_{</a:t>
            </a:r>
            <a:r>
              <a:rPr lang="en-US" altLang="zh-TW" dirty="0" err="1">
                <a:solidFill>
                  <a:srgbClr val="FF0000"/>
                </a:solidFill>
              </a:rPr>
              <a:t>student_ID</a:t>
            </a:r>
            <a:r>
              <a:rPr lang="en-US" altLang="zh-TW" dirty="0">
                <a:solidFill>
                  <a:srgbClr val="FF0000"/>
                </a:solidFill>
              </a:rPr>
              <a:t>}</a:t>
            </a:r>
            <a:r>
              <a:rPr kumimoji="1" lang="en-US" altLang="zh-TW" dirty="0">
                <a:solidFill>
                  <a:srgbClr val="FF0000"/>
                </a:solidFill>
              </a:rPr>
              <a:t>.</a:t>
            </a:r>
            <a:r>
              <a:rPr kumimoji="1" lang="en-US" altLang="zh-TW" dirty="0" err="1">
                <a:solidFill>
                  <a:srgbClr val="FF0000"/>
                </a:solidFill>
              </a:rPr>
              <a:t>py</a:t>
            </a:r>
            <a:r>
              <a:rPr kumimoji="1" lang="en-US" altLang="zh-TW" dirty="0"/>
              <a:t>`</a:t>
            </a:r>
          </a:p>
          <a:p>
            <a:r>
              <a:rPr lang="en-US" altLang="zh-TW" dirty="0"/>
              <a:t>Readme file </a:t>
            </a:r>
            <a:r>
              <a:rPr lang="en-US" altLang="zh-TW" sz="2000" dirty="0"/>
              <a:t>(</a:t>
            </a:r>
            <a:r>
              <a:rPr lang="en-US" altLang="zh-TW" sz="2000" dirty="0">
                <a:solidFill>
                  <a:srgbClr val="FF0000"/>
                </a:solidFill>
              </a:rPr>
              <a:t>Readme.md</a:t>
            </a:r>
            <a:r>
              <a:rPr lang="en-US" altLang="zh-TW" sz="2000" dirty="0"/>
              <a:t>)</a:t>
            </a:r>
            <a:r>
              <a:rPr lang="en-US" altLang="zh-TW" dirty="0"/>
              <a:t> (10%)</a:t>
            </a:r>
          </a:p>
          <a:p>
            <a:pPr lvl="1"/>
            <a:r>
              <a:rPr kumimoji="1" lang="en-US" altLang="zh-TW" dirty="0"/>
              <a:t>List used Package / library for each part</a:t>
            </a:r>
            <a:endParaRPr kumimoji="1" lang="zh-TW" altLang="en-US" dirty="0"/>
          </a:p>
          <a:p>
            <a:pPr lvl="1"/>
            <a:r>
              <a:rPr kumimoji="1" lang="en-US" altLang="zh-TW" dirty="0"/>
              <a:t>Login by NCTU Portal or Course Selection System</a:t>
            </a:r>
            <a:endParaRPr kumimoji="1" lang="zh-TW" altLang="en-US" dirty="0"/>
          </a:p>
          <a:p>
            <a:r>
              <a:rPr kumimoji="1" lang="en-US" altLang="zh-TW" dirty="0"/>
              <a:t>Due data</a:t>
            </a:r>
            <a:r>
              <a:rPr lang="en-US" altLang="zh-TW" dirty="0"/>
              <a:t>: 2018/03/22 23:59</a:t>
            </a:r>
          </a:p>
          <a:p>
            <a:pPr lvl="1"/>
            <a:r>
              <a:rPr kumimoji="1" lang="en-US" altLang="zh-TW" dirty="0"/>
              <a:t>Upload `</a:t>
            </a:r>
            <a:r>
              <a:rPr kumimoji="1" lang="en-US" altLang="zh-TW" dirty="0">
                <a:solidFill>
                  <a:srgbClr val="FF0000"/>
                </a:solidFill>
              </a:rPr>
              <a:t>nahw1-{$</a:t>
            </a:r>
            <a:r>
              <a:rPr kumimoji="1" lang="en-US" altLang="zh-TW" dirty="0" err="1">
                <a:solidFill>
                  <a:srgbClr val="FF0000"/>
                </a:solidFill>
              </a:rPr>
              <a:t>student_ID</a:t>
            </a:r>
            <a:r>
              <a:rPr kumimoji="1" lang="en-US" altLang="zh-TW" dirty="0">
                <a:solidFill>
                  <a:srgbClr val="FF0000"/>
                </a:solidFill>
              </a:rPr>
              <a:t>}-{$YYYYMMDD-HHMM}.tar</a:t>
            </a:r>
            <a:r>
              <a:rPr kumimoji="1" lang="en-US" altLang="zh-TW" dirty="0"/>
              <a:t>` on </a:t>
            </a:r>
            <a:r>
              <a:rPr lang="en-US" altLang="zh-TW" dirty="0"/>
              <a:t>New E3 (</a:t>
            </a:r>
            <a:r>
              <a:rPr lang="en-US" altLang="zh-TW" dirty="0">
                <a:hlinkClick r:id="rId2"/>
              </a:rPr>
              <a:t>https://e3new.nctu.edu.tw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13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Readme File: Sample</a:t>
            </a:r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7" y="1380696"/>
            <a:ext cx="777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1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1-1: Web Crawler</a:t>
            </a:r>
            <a:r>
              <a:rPr lang="mr-IN" altLang="zh-TW" dirty="0"/>
              <a:t> – </a:t>
            </a:r>
            <a:r>
              <a:rPr lang="en-US" altLang="zh-TW" dirty="0"/>
              <a:t>Requirements</a:t>
            </a:r>
            <a:r>
              <a:rPr lang="zh-TW" altLang="en-US" dirty="0"/>
              <a:t> </a:t>
            </a:r>
            <a:r>
              <a:rPr lang="en-US" altLang="zh-TW" dirty="0"/>
              <a:t>(1/2)</a:t>
            </a:r>
            <a:br>
              <a:rPr lang="en-US" altLang="zh-TW" dirty="0"/>
            </a:b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135" y="1219200"/>
            <a:ext cx="7772400" cy="5486400"/>
          </a:xfrm>
        </p:spPr>
        <p:txBody>
          <a:bodyPr/>
          <a:lstStyle/>
          <a:p>
            <a:r>
              <a:rPr lang="en-US" altLang="zh-TW" dirty="0"/>
              <a:t>Input format</a:t>
            </a:r>
          </a:p>
          <a:p>
            <a:pPr lvl="1"/>
            <a:r>
              <a:rPr lang="en-US" altLang="zh-TW" dirty="0"/>
              <a:t>`python </a:t>
            </a:r>
            <a:r>
              <a:rPr lang="en-US" altLang="zh-TW" dirty="0" err="1"/>
              <a:t>script_name</a:t>
            </a:r>
            <a:r>
              <a:rPr lang="en-US" altLang="zh-TW" dirty="0"/>
              <a:t> username`</a:t>
            </a:r>
          </a:p>
          <a:p>
            <a:r>
              <a:rPr lang="en-US" altLang="zh-TW" dirty="0"/>
              <a:t>Argument parser 5%</a:t>
            </a:r>
          </a:p>
          <a:p>
            <a:pPr lvl="1"/>
            <a:r>
              <a:rPr lang="en-US" altLang="zh-TW" dirty="0"/>
              <a:t>-h show usage</a:t>
            </a:r>
          </a:p>
          <a:p>
            <a:r>
              <a:rPr lang="en-US" altLang="zh-TW" dirty="0"/>
              <a:t>Captcha Recognize 20%</a:t>
            </a:r>
          </a:p>
          <a:p>
            <a:pPr lvl="1"/>
            <a:r>
              <a:rPr lang="en-US" altLang="zh-TW" dirty="0"/>
              <a:t>Login by course selection system</a:t>
            </a:r>
          </a:p>
          <a:p>
            <a:pPr lvl="1"/>
            <a:r>
              <a:rPr lang="en-US" altLang="zh-TW" dirty="0"/>
              <a:t>Login by NCTU Portal</a:t>
            </a:r>
          </a:p>
          <a:p>
            <a:r>
              <a:rPr lang="en-US" altLang="zh-TW" dirty="0"/>
              <a:t>Parse HTML &amp; Print Table (one of following)</a:t>
            </a:r>
          </a:p>
          <a:p>
            <a:pPr lvl="1"/>
            <a:r>
              <a:rPr lang="en-US" altLang="zh-TW" dirty="0"/>
              <a:t>Can parse schedule as list from HTML 10%</a:t>
            </a:r>
          </a:p>
          <a:p>
            <a:pPr lvl="1"/>
            <a:r>
              <a:rPr lang="en-US" altLang="zh-TW" dirty="0"/>
              <a:t>Can parse schedule as list from HTML and print as table 20%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Bonus </a:t>
            </a:r>
            <a:r>
              <a:rPr lang="en-US" altLang="zh-TW" dirty="0" smtClean="0">
                <a:solidFill>
                  <a:srgbClr val="0000FF"/>
                </a:solidFill>
              </a:rPr>
              <a:t>5% </a:t>
            </a:r>
            <a:r>
              <a:rPr lang="en-US" altLang="zh-TW" dirty="0">
                <a:solidFill>
                  <a:srgbClr val="0000FF"/>
                </a:solidFill>
              </a:rPr>
              <a:t>- Login by NCTU Portal</a:t>
            </a:r>
          </a:p>
          <a:p>
            <a:pPr lvl="1"/>
            <a:r>
              <a:rPr lang="en-US" altLang="zh-TW" dirty="0"/>
              <a:t>Solve all kinds of captcha</a:t>
            </a:r>
          </a:p>
          <a:p>
            <a:pPr lvl="1"/>
            <a:r>
              <a:rPr lang="en-US" altLang="zh-TW" dirty="0"/>
              <a:t>Relay login session</a:t>
            </a:r>
            <a:r>
              <a:rPr lang="zh-TW" altLang="en-US" dirty="0"/>
              <a:t> </a:t>
            </a:r>
            <a:r>
              <a:rPr lang="en-US" altLang="zh-TW" dirty="0"/>
              <a:t>from NCTU Portal to course selection system</a:t>
            </a:r>
          </a:p>
        </p:txBody>
      </p:sp>
    </p:spTree>
    <p:extLst>
      <p:ext uri="{BB962C8B-B14F-4D97-AF65-F5344CB8AC3E}">
        <p14:creationId xmlns:p14="http://schemas.microsoft.com/office/powerpoint/2010/main" val="82432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1-1: Web Crawler</a:t>
            </a:r>
            <a:r>
              <a:rPr lang="mr-IN" altLang="zh-TW" dirty="0"/>
              <a:t> – </a:t>
            </a:r>
            <a:r>
              <a:rPr lang="en-US" altLang="zh-TW" dirty="0"/>
              <a:t>Requirements</a:t>
            </a:r>
            <a:r>
              <a:rPr lang="zh-TW" altLang="en-US" dirty="0"/>
              <a:t> </a:t>
            </a:r>
            <a:r>
              <a:rPr lang="en-US" altLang="zh-TW" dirty="0"/>
              <a:t>(2/2)</a:t>
            </a:r>
            <a:br>
              <a:rPr lang="en-US" altLang="zh-TW" dirty="0"/>
            </a:b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Only Python script allowed</a:t>
            </a:r>
          </a:p>
          <a:p>
            <a:pPr lvl="1"/>
            <a:r>
              <a:rPr lang="en-US" altLang="zh-TW" dirty="0"/>
              <a:t>Call shell script is not allowed</a:t>
            </a:r>
          </a:p>
          <a:p>
            <a:pPr lvl="1"/>
            <a:r>
              <a:rPr lang="en-US" altLang="zh-TW" dirty="0"/>
              <a:t>Call </a:t>
            </a:r>
            <a:r>
              <a:rPr lang="en-US" altLang="zh-TW" dirty="0" err="1"/>
              <a:t>NodeJS</a:t>
            </a:r>
            <a:r>
              <a:rPr lang="en-US" altLang="zh-TW" dirty="0"/>
              <a:t> script is not allowed</a:t>
            </a:r>
          </a:p>
          <a:p>
            <a:pPr lvl="1"/>
            <a:r>
              <a:rPr lang="en-US" altLang="zh-TW" dirty="0"/>
              <a:t>`</a:t>
            </a:r>
            <a:r>
              <a:rPr lang="en-US" altLang="zh-TW" dirty="0" err="1"/>
              <a:t>subprocess</a:t>
            </a:r>
            <a:r>
              <a:rPr lang="en-US" altLang="zh-TW" dirty="0"/>
              <a:t>` not allowed</a:t>
            </a:r>
          </a:p>
          <a:p>
            <a:pPr lvl="1"/>
            <a:r>
              <a:rPr lang="en-US" altLang="zh-TW" dirty="0"/>
              <a:t>`</a:t>
            </a:r>
            <a:r>
              <a:rPr lang="en-US" altLang="zh-TW" dirty="0" err="1"/>
              <a:t>os.system</a:t>
            </a:r>
            <a:r>
              <a:rPr lang="en-US" altLang="zh-TW" dirty="0"/>
              <a:t>` not allowed</a:t>
            </a:r>
          </a:p>
          <a:p>
            <a:r>
              <a:rPr lang="en-US" altLang="zh-TW" dirty="0"/>
              <a:t>Python 3 only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86200"/>
            <a:ext cx="7772400" cy="28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7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8153400" cy="1143000"/>
          </a:xfrm>
        </p:spPr>
        <p:txBody>
          <a:bodyPr/>
          <a:lstStyle/>
          <a:p>
            <a:r>
              <a:rPr lang="en-US" altLang="zh-TW" dirty="0"/>
              <a:t>1-1: Web Crawler</a:t>
            </a:r>
            <a:r>
              <a:rPr lang="mr-IN" altLang="zh-TW" dirty="0"/>
              <a:t> – </a:t>
            </a:r>
            <a:r>
              <a:rPr lang="en-US" altLang="zh-TW" dirty="0"/>
              <a:t>Hint:</a:t>
            </a:r>
            <a:r>
              <a:rPr lang="zh-TW" altLang="en-US" sz="2800" dirty="0"/>
              <a:t> </a:t>
            </a:r>
            <a:r>
              <a:rPr lang="en-US" altLang="zh-TW" sz="2800" dirty="0"/>
              <a:t>Argument Parser Sample</a:t>
            </a:r>
            <a:r>
              <a:rPr lang="zh-TW" altLang="en-US" dirty="0"/>
              <a:t/>
            </a:r>
            <a:br>
              <a:rPr lang="zh-TW" altLang="en-US" dirty="0"/>
            </a:b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514808" cy="31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8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1-1: Web Crawler</a:t>
            </a:r>
            <a:r>
              <a:rPr lang="mr-IN" altLang="zh-TW" dirty="0"/>
              <a:t> – </a:t>
            </a:r>
            <a:r>
              <a:rPr lang="en-US" altLang="zh-TW" dirty="0"/>
              <a:t>Hint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</a:t>
            </a:r>
            <a:r>
              <a:rPr lang="en-US" altLang="zh-TW" dirty="0"/>
              <a:t>Browser Development tool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/>
              <a:t> Network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57" y="1790700"/>
            <a:ext cx="8009343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TW" dirty="0"/>
              <a:t>1-1: Web Crawler</a:t>
            </a:r>
            <a:r>
              <a:rPr lang="mr-IN" altLang="zh-TW" dirty="0"/>
              <a:t> – </a:t>
            </a:r>
            <a:r>
              <a:rPr lang="en-US" altLang="zh-TW" dirty="0"/>
              <a:t>Hint:</a:t>
            </a:r>
            <a:r>
              <a:rPr lang="zh-TW" altLang="en-US" sz="2800" dirty="0"/>
              <a:t> </a:t>
            </a:r>
            <a:r>
              <a:rPr lang="en-US" altLang="zh-TW" sz="2800" dirty="0"/>
              <a:t>Captcha Recognize</a:t>
            </a:r>
            <a:r>
              <a:rPr lang="en-US" altLang="zh-TW" dirty="0"/>
              <a:t> </a:t>
            </a:r>
            <a:r>
              <a:rPr lang="en-US" altLang="zh-TW" sz="2400" dirty="0"/>
              <a:t>Login Option (a): NCTU Portal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03350"/>
            <a:ext cx="2032000" cy="1143000"/>
          </a:xfrm>
          <a:ln>
            <a:solidFill>
              <a:schemeClr val="tx2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91422"/>
            <a:ext cx="2032000" cy="1143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03350"/>
            <a:ext cx="2032000" cy="1143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990600" y="2819400"/>
            <a:ext cx="7772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r>
              <a:rPr lang="en-US" altLang="zh-TW" kern="0" dirty="0">
                <a:ea typeface="Microsoft JhengHei" charset="0"/>
                <a:cs typeface="Microsoft JhengHei" charset="0"/>
              </a:rPr>
              <a:t>Preprocess</a:t>
            </a:r>
            <a:endParaRPr lang="zh-TW" altLang="en-US" kern="0" dirty="0">
              <a:ea typeface="Microsoft JhengHei" charset="0"/>
              <a:cs typeface="Microsoft JhengHei" charset="0"/>
            </a:endParaRPr>
          </a:p>
          <a:p>
            <a:pPr lvl="1"/>
            <a:r>
              <a:rPr lang="en-US" altLang="zh-TW" kern="0" dirty="0">
                <a:ea typeface="Microsoft JhengHei" charset="0"/>
                <a:cs typeface="Microsoft JhengHei" charset="0"/>
              </a:rPr>
              <a:t>Convert image to grayscale</a:t>
            </a:r>
            <a:endParaRPr lang="zh-TW" altLang="en-US" kern="0" dirty="0">
              <a:ea typeface="Microsoft JhengHei" charset="0"/>
              <a:cs typeface="Microsoft JhengHei" charset="0"/>
            </a:endParaRPr>
          </a:p>
          <a:p>
            <a:pPr lvl="1"/>
            <a:r>
              <a:rPr lang="en-US" altLang="zh-TW" kern="0" dirty="0">
                <a:ea typeface="Microsoft JhengHei" charset="0"/>
                <a:cs typeface="Microsoft JhengHei" charset="0"/>
              </a:rPr>
              <a:t>Adjust brightness and contrast </a:t>
            </a:r>
            <a:endParaRPr lang="zh-TW" altLang="en-US" kern="0" dirty="0">
              <a:ea typeface="Microsoft JhengHei" charset="0"/>
              <a:cs typeface="Microsoft JhengHei" charset="0"/>
            </a:endParaRPr>
          </a:p>
          <a:p>
            <a:pPr lvl="1"/>
            <a:r>
              <a:rPr lang="en-US" altLang="zh-TW" kern="0" dirty="0">
                <a:ea typeface="Microsoft JhengHei" charset="0"/>
                <a:cs typeface="Microsoft JhengHei" charset="0"/>
              </a:rPr>
              <a:t>Packages may be used</a:t>
            </a:r>
          </a:p>
          <a:p>
            <a:pPr lvl="2"/>
            <a:r>
              <a:rPr lang="en-US" altLang="zh-TW" kern="0" dirty="0">
                <a:ea typeface="Microsoft JhengHei" charset="0"/>
                <a:cs typeface="Microsoft JhengHei" charset="0"/>
              </a:rPr>
              <a:t>Pillow</a:t>
            </a:r>
            <a:endParaRPr lang="zh-TW" altLang="en-US" kern="0" dirty="0">
              <a:ea typeface="Microsoft JhengHei" charset="0"/>
              <a:cs typeface="Microsoft JhengHei" charset="0"/>
            </a:endParaRPr>
          </a:p>
          <a:p>
            <a:r>
              <a:rPr lang="en-US" altLang="zh-TW" dirty="0"/>
              <a:t>Recognize</a:t>
            </a:r>
            <a:endParaRPr lang="zh-TW" altLang="en-US" kern="0" dirty="0">
              <a:ea typeface="Microsoft JhengHei" charset="0"/>
              <a:cs typeface="Microsoft JhengHei" charset="0"/>
            </a:endParaRPr>
          </a:p>
          <a:p>
            <a:pPr lvl="1"/>
            <a:r>
              <a:rPr lang="en-US" altLang="zh-TW" dirty="0" err="1"/>
              <a:t>Pytesseract</a:t>
            </a:r>
            <a:r>
              <a:rPr lang="zh-TW" altLang="en-US" dirty="0"/>
              <a:t> </a:t>
            </a:r>
            <a:r>
              <a:rPr lang="en-US" altLang="zh-TW" dirty="0"/>
              <a:t>(Python interface for </a:t>
            </a:r>
            <a:r>
              <a:rPr lang="en-US" altLang="zh-TW" dirty="0" err="1"/>
              <a:t>Tesseract</a:t>
            </a:r>
            <a:r>
              <a:rPr lang="en-US" altLang="zh-TW" dirty="0"/>
              <a:t> OCR</a:t>
            </a:r>
            <a:r>
              <a:rPr lang="zh-TW" altLang="en-US" dirty="0"/>
              <a:t> </a:t>
            </a:r>
            <a:r>
              <a:rPr lang="en-US" altLang="zh-TW" dirty="0"/>
              <a:t>By google)</a:t>
            </a:r>
          </a:p>
        </p:txBody>
      </p:sp>
    </p:spTree>
    <p:extLst>
      <p:ext uri="{BB962C8B-B14F-4D97-AF65-F5344CB8AC3E}">
        <p14:creationId xmlns:p14="http://schemas.microsoft.com/office/powerpoint/2010/main" val="141976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TW" dirty="0"/>
              <a:t>1-1: Web Crawler</a:t>
            </a:r>
            <a:r>
              <a:rPr lang="mr-IN" altLang="zh-TW" dirty="0"/>
              <a:t> – </a:t>
            </a:r>
            <a:r>
              <a:rPr lang="en-US" altLang="zh-TW" dirty="0"/>
              <a:t>Hint:</a:t>
            </a:r>
            <a:r>
              <a:rPr lang="zh-TW" altLang="en-US" sz="2800" dirty="0"/>
              <a:t> </a:t>
            </a:r>
            <a:r>
              <a:rPr lang="en-US" altLang="zh-TW" sz="2800" dirty="0"/>
              <a:t>Captcha Recognize</a:t>
            </a:r>
            <a:r>
              <a:rPr lang="en-US" altLang="zh-TW" dirty="0"/>
              <a:t> </a:t>
            </a:r>
            <a:r>
              <a:rPr lang="en-US" altLang="zh-TW" sz="2400" dirty="0"/>
              <a:t>Login Option (b): Course Registration System</a:t>
            </a:r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990600" y="2819400"/>
            <a:ext cx="7772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r>
              <a:rPr lang="en-US" altLang="zh-TW" kern="0" dirty="0">
                <a:ea typeface="Microsoft JhengHei" charset="0"/>
                <a:cs typeface="Microsoft JhengHei" charset="0"/>
              </a:rPr>
              <a:t>Preprocess</a:t>
            </a:r>
            <a:endParaRPr lang="zh-TW" altLang="en-US" kern="0" dirty="0">
              <a:ea typeface="Microsoft JhengHei" charset="0"/>
              <a:cs typeface="Microsoft JhengHei" charset="0"/>
            </a:endParaRPr>
          </a:p>
          <a:p>
            <a:pPr lvl="1"/>
            <a:r>
              <a:rPr lang="en-US" altLang="zh-TW" kern="0" dirty="0">
                <a:ea typeface="Microsoft JhengHei" charset="0"/>
                <a:cs typeface="Microsoft JhengHei" charset="0"/>
              </a:rPr>
              <a:t>Convert image to grayscale</a:t>
            </a:r>
          </a:p>
          <a:p>
            <a:pPr lvl="1"/>
            <a:r>
              <a:rPr lang="en-US" altLang="zh-TW" kern="0" dirty="0">
                <a:ea typeface="Microsoft JhengHei" charset="0"/>
                <a:cs typeface="Microsoft JhengHei" charset="0"/>
              </a:rPr>
              <a:t>Remove salt and pepper noise</a:t>
            </a:r>
          </a:p>
          <a:p>
            <a:pPr lvl="1"/>
            <a:r>
              <a:rPr lang="en-US" altLang="zh-TW" kern="0" dirty="0">
                <a:ea typeface="Microsoft JhengHei" charset="0"/>
                <a:cs typeface="Microsoft JhengHei" charset="0"/>
              </a:rPr>
              <a:t>Packages may be used</a:t>
            </a:r>
          </a:p>
          <a:p>
            <a:pPr lvl="2"/>
            <a:r>
              <a:rPr lang="en-US" altLang="zh-TW" kern="0" dirty="0">
                <a:ea typeface="Microsoft JhengHei" charset="0"/>
                <a:cs typeface="Microsoft JhengHei" charset="0"/>
              </a:rPr>
              <a:t>Pillow</a:t>
            </a:r>
            <a:endParaRPr lang="zh-TW" altLang="en-US" kern="0" dirty="0">
              <a:ea typeface="Microsoft JhengHei" charset="0"/>
              <a:cs typeface="Microsoft JhengHei" charset="0"/>
            </a:endParaRPr>
          </a:p>
          <a:p>
            <a:pPr lvl="2"/>
            <a:r>
              <a:rPr lang="en-US" altLang="zh-TW" kern="0" dirty="0" err="1">
                <a:ea typeface="Microsoft JhengHei" charset="0"/>
                <a:cs typeface="Microsoft JhengHei" charset="0"/>
              </a:rPr>
              <a:t>OpenCV</a:t>
            </a:r>
            <a:endParaRPr lang="zh-TW" altLang="en-US" kern="0" dirty="0">
              <a:ea typeface="Microsoft JhengHei" charset="0"/>
              <a:cs typeface="Microsoft JhengHei" charset="0"/>
            </a:endParaRPr>
          </a:p>
          <a:p>
            <a:r>
              <a:rPr lang="en-US" altLang="zh-TW" dirty="0"/>
              <a:t>Recognize</a:t>
            </a:r>
            <a:endParaRPr lang="zh-TW" altLang="en-US" kern="0" dirty="0">
              <a:ea typeface="Microsoft JhengHei" charset="0"/>
              <a:cs typeface="Microsoft JhengHei" charset="0"/>
            </a:endParaRPr>
          </a:p>
          <a:p>
            <a:pPr lvl="1"/>
            <a:r>
              <a:rPr lang="en-US" altLang="zh-TW" dirty="0" err="1"/>
              <a:t>Pytesseract</a:t>
            </a:r>
            <a:r>
              <a:rPr lang="zh-TW" altLang="en-US" dirty="0"/>
              <a:t> </a:t>
            </a:r>
            <a:r>
              <a:rPr lang="en-US" altLang="zh-TW" dirty="0"/>
              <a:t>(Python interface for </a:t>
            </a:r>
            <a:r>
              <a:rPr lang="en-US" altLang="zh-TW" dirty="0" err="1"/>
              <a:t>Tesseract</a:t>
            </a:r>
            <a:r>
              <a:rPr lang="en-US" altLang="zh-TW" dirty="0"/>
              <a:t> OCR</a:t>
            </a:r>
            <a:r>
              <a:rPr lang="zh-TW" altLang="en-US" dirty="0"/>
              <a:t> </a:t>
            </a:r>
            <a:r>
              <a:rPr lang="en-US" altLang="zh-TW" dirty="0"/>
              <a:t>By google)</a:t>
            </a:r>
            <a:endParaRPr lang="zh-TW" altLang="en-US" kern="0" dirty="0">
              <a:ea typeface="Microsoft JhengHei" charset="0"/>
              <a:cs typeface="Microsoft JhengHei" charset="0"/>
            </a:endParaRPr>
          </a:p>
          <a:p>
            <a:endParaRPr lang="zh-TW" altLang="en-US" kern="0" dirty="0">
              <a:ea typeface="Microsoft JhengHei" charset="0"/>
              <a:cs typeface="Microsoft JhengHei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2" y="1458097"/>
            <a:ext cx="2160716" cy="108035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97527638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15766</TotalTime>
  <Words>655</Words>
  <Application>Microsoft Office PowerPoint</Application>
  <PresentationFormat>如螢幕大小 (4:3)</PresentationFormat>
  <Paragraphs>94</Paragraphs>
  <Slides>17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Futura Md BT</vt:lpstr>
      <vt:lpstr>華康標楷體(P)</vt:lpstr>
      <vt:lpstr>華康儷中黑(P)</vt:lpstr>
      <vt:lpstr>華康儷粗黑(P)</vt:lpstr>
      <vt:lpstr>微軟正黑體</vt:lpstr>
      <vt:lpstr>微軟正黑體</vt:lpstr>
      <vt:lpstr>新細明體</vt:lpstr>
      <vt:lpstr>Arial</vt:lpstr>
      <vt:lpstr>Times New Roman</vt:lpstr>
      <vt:lpstr>Wingdings</vt:lpstr>
      <vt:lpstr>Computer Center</vt:lpstr>
      <vt:lpstr>Network Administration Practice Homework 1: Python Scripts</vt:lpstr>
      <vt:lpstr>Requirements</vt:lpstr>
      <vt:lpstr>Readme File: Sample</vt:lpstr>
      <vt:lpstr>1-1: Web Crawler – Requirements (1/2) </vt:lpstr>
      <vt:lpstr>1-1: Web Crawler – Requirements (2/2) </vt:lpstr>
      <vt:lpstr>1-1: Web Crawler – Hint: Argument Parser Sample </vt:lpstr>
      <vt:lpstr>1-1: Web Crawler – Hint</vt:lpstr>
      <vt:lpstr>1-1: Web Crawler – Hint: Captcha Recognize Login Option (a): NCTU Portal</vt:lpstr>
      <vt:lpstr>1-1: Web Crawler – Hint: Captcha Recognize Login Option (b): Course Registration System</vt:lpstr>
      <vt:lpstr>1-2: Auth log parser – Requirements (1/6)</vt:lpstr>
      <vt:lpstr>1-2: Auth log parser – Requirements (2/6) show help</vt:lpstr>
      <vt:lpstr>1-2: Auth log parser – Requirements (3/6) default output</vt:lpstr>
      <vt:lpstr>1-2: Auth log parser – Requirements (4/6) with -r output</vt:lpstr>
      <vt:lpstr>1-2: Auth log parser – Requirements (5/6) with -u output</vt:lpstr>
      <vt:lpstr>1-2: Auth log parser – Requirements (6/6) with -after -before output</vt:lpstr>
      <vt:lpstr>1-2: Auth log parser – Hint: log sample</vt:lpstr>
      <vt:lpstr>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Administration Practice Homework 1</dc:title>
  <dc:creator>ywang</dc:creator>
  <cp:keywords>CSCC</cp:keywords>
  <cp:lastModifiedBy>ywang</cp:lastModifiedBy>
  <cp:revision>1584</cp:revision>
  <cp:lastPrinted>1601-01-01T00:00:00Z</cp:lastPrinted>
  <dcterms:created xsi:type="dcterms:W3CDTF">1601-01-01T00:00:00Z</dcterms:created>
  <dcterms:modified xsi:type="dcterms:W3CDTF">2018-03-15T00:21:04Z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