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317" r:id="rId15"/>
    <p:sldId id="318" r:id="rId16"/>
    <p:sldId id="319" r:id="rId17"/>
    <p:sldId id="324" r:id="rId18"/>
    <p:sldId id="276" r:id="rId19"/>
    <p:sldId id="316" r:id="rId20"/>
    <p:sldId id="325" r:id="rId21"/>
    <p:sldId id="277" r:id="rId22"/>
    <p:sldId id="278" r:id="rId23"/>
    <p:sldId id="282" r:id="rId24"/>
    <p:sldId id="283" r:id="rId25"/>
    <p:sldId id="284" r:id="rId26"/>
    <p:sldId id="285" r:id="rId27"/>
    <p:sldId id="320" r:id="rId28"/>
    <p:sldId id="321" r:id="rId29"/>
    <p:sldId id="322" r:id="rId30"/>
    <p:sldId id="323" r:id="rId31"/>
    <p:sldId id="292" r:id="rId32"/>
    <p:sldId id="293" r:id="rId33"/>
    <p:sldId id="294" r:id="rId34"/>
    <p:sldId id="295" r:id="rId35"/>
    <p:sldId id="296" r:id="rId36"/>
    <p:sldId id="306" r:id="rId37"/>
    <p:sldId id="307" r:id="rId38"/>
    <p:sldId id="308" r:id="rId39"/>
    <p:sldId id="309" r:id="rId40"/>
    <p:sldId id="310" r:id="rId41"/>
    <p:sldId id="311" r:id="rId42"/>
    <p:sldId id="326" r:id="rId43"/>
    <p:sldId id="327" r:id="rId44"/>
    <p:sldId id="328" r:id="rId45"/>
    <p:sldId id="329" r:id="rId46"/>
    <p:sldId id="330" r:id="rId4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74C130-417E-4038-8734-178102F108BC}" type="datetimeFigureOut">
              <a:rPr lang="zh-TW" altLang="en-US"/>
              <a:pPr>
                <a:defRPr/>
              </a:pPr>
              <a:t>2018/5/17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EF16A7-4807-41D3-B9A3-F31408399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1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D6B780-D2F7-4273-9A19-8AAEBA94EED5}" type="datetimeFigureOut">
              <a:rPr lang="zh-TW" altLang="en-US"/>
              <a:pPr>
                <a:defRPr/>
              </a:pPr>
              <a:t>2018/5/17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F56AB8-FF07-4D7C-A6AE-7E81BF3D26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4F85AB-60EA-4FD4-9AA9-FE394AB08F5E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626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44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59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90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5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74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1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1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274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862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i="1" smtClean="0">
                <a:solidFill>
                  <a:srgbClr val="FFFFFF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" tIns="0" rIns="0" bIns="46800"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539C6349-25CE-4692-A238-599D1792F5BA}" type="slidenum">
              <a:rPr kumimoji="0" lang="en-US" altLang="zh-TW" sz="1400" smtClean="0">
                <a:solidFill>
                  <a:srgbClr val="FFFFFF"/>
                </a:solidFill>
                <a:latin typeface="Futura Md BT"/>
              </a:rPr>
              <a:pPr algn="ctr" eaLnBrk="1" hangingPunct="1">
                <a:defRPr/>
              </a:pPr>
              <a:t>‹#›</a:t>
            </a:fld>
            <a:endParaRPr kumimoji="0" lang="en-US" altLang="zh-TW" sz="1400" smtClean="0">
              <a:solidFill>
                <a:srgbClr val="FFFFFF"/>
              </a:solidFill>
              <a:latin typeface="Futura Md B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ATABASE_READ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documentation.html" TargetMode="External"/><Relationship Id="rId2" Type="http://schemas.openxmlformats.org/officeDocument/2006/relationships/hyperlink" Target="http://www.postfix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stfix.org/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hwong@csie.nctu.edu.tw" TargetMode="External"/><Relationship Id="rId2" Type="http://schemas.openxmlformats.org/officeDocument/2006/relationships/hyperlink" Target="mailto:chwong@cs.nctu.edu.tw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z="2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Phase3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onlamp.com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Local delivery to message store</a:t>
            </a:r>
          </a:p>
        </p:txBody>
      </p:sp>
      <p:pic>
        <p:nvPicPr>
          <p:cNvPr id="14340" name="Picture 4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Store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err="1" smtClean="0">
                <a:ea typeface="新細明體" pitchFamily="18" charset="-120"/>
              </a:rPr>
              <a:t>Mbox</a:t>
            </a:r>
            <a:r>
              <a:rPr lang="en-US" altLang="zh-TW" sz="2000" dirty="0" smtClean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Store messages in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single file</a:t>
            </a:r>
            <a:r>
              <a:rPr lang="en-US" altLang="zh-TW" sz="1800" dirty="0" smtClean="0">
                <a:ea typeface="新細明體" pitchFamily="18" charset="-120"/>
              </a:rPr>
              <a:t> for each user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Each message start with </a:t>
            </a:r>
            <a:r>
              <a:rPr lang="en-US" altLang="zh-TW" sz="1800" dirty="0" smtClean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“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itchFamily="18" charset="-120"/>
              </a:rPr>
              <a:t>From </a:t>
            </a:r>
            <a:r>
              <a:rPr lang="en-US" altLang="zh-TW" sz="1800" dirty="0" smtClean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line and continued with message headers and body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Mbox</a:t>
            </a:r>
            <a:r>
              <a:rPr lang="en-US" altLang="zh-TW" sz="1800" dirty="0" smtClean="0">
                <a:ea typeface="新細明體" pitchFamily="18" charset="-120"/>
              </a:rPr>
              <a:t> format has </a:t>
            </a:r>
            <a:r>
              <a:rPr lang="en-US" altLang="zh-TW" sz="1800" dirty="0" smtClean="0">
                <a:solidFill>
                  <a:srgbClr val="00B0F0"/>
                </a:solidFill>
                <a:ea typeface="新細明體" pitchFamily="18" charset="-120"/>
              </a:rPr>
              <a:t>file-locking</a:t>
            </a:r>
            <a:r>
              <a:rPr lang="en-US" altLang="zh-TW" sz="1800" dirty="0" smtClean="0">
                <a:ea typeface="新細明體" pitchFamily="18" charset="-120"/>
              </a:rPr>
              <a:t> problem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err="1" smtClean="0">
                <a:ea typeface="新細明體" pitchFamily="18" charset="-120"/>
              </a:rPr>
              <a:t>Maildir</a:t>
            </a:r>
            <a:r>
              <a:rPr lang="en-US" altLang="zh-TW" sz="2000" dirty="0" smtClean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Use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structure of directories </a:t>
            </a:r>
            <a:r>
              <a:rPr lang="en-US" altLang="zh-TW" sz="1800" dirty="0" smtClean="0">
                <a:ea typeface="新細明體" pitchFamily="18" charset="-120"/>
              </a:rPr>
              <a:t>to store email messages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Each message is in its owned file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Three subdirectories - </a:t>
            </a:r>
            <a:r>
              <a:rPr lang="en-US" altLang="zh-TW" sz="1600" dirty="0" smtClean="0">
                <a:ea typeface="新細明體" pitchFamily="18" charset="-120"/>
              </a:rPr>
              <a:t>cur, new, and </a:t>
            </a:r>
            <a:r>
              <a:rPr lang="en-US" altLang="zh-TW" sz="1600" dirty="0" err="1" smtClean="0">
                <a:ea typeface="新細明體" pitchFamily="18" charset="-120"/>
              </a:rPr>
              <a:t>tmp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Maildir</a:t>
            </a:r>
            <a:r>
              <a:rPr lang="en-US" altLang="zh-TW" sz="1800" dirty="0" smtClean="0">
                <a:ea typeface="新細明體" pitchFamily="18" charset="-120"/>
              </a:rPr>
              <a:t> format has </a:t>
            </a:r>
            <a:r>
              <a:rPr lang="en-US" altLang="zh-TW" sz="1800" dirty="0" smtClean="0">
                <a:solidFill>
                  <a:srgbClr val="00B0F0"/>
                </a:solidFill>
                <a:ea typeface="新細明體" pitchFamily="18" charset="-120"/>
              </a:rPr>
              <a:t>scalability</a:t>
            </a:r>
            <a:r>
              <a:rPr lang="en-US" altLang="zh-TW" sz="1800" dirty="0" smtClean="0">
                <a:ea typeface="新細明體" pitchFamily="18" charset="-120"/>
              </a:rPr>
              <a:t> problem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locate and delete mails quickly, but waste amounts of </a:t>
            </a:r>
            <a:r>
              <a:rPr lang="en-US" altLang="zh-TW" sz="1600" dirty="0" err="1" smtClean="0">
                <a:ea typeface="新細明體" pitchFamily="18" charset="-120"/>
              </a:rPr>
              <a:t>fd</a:t>
            </a:r>
            <a:r>
              <a:rPr lang="en-US" altLang="zh-TW" sz="1600" dirty="0" smtClean="0">
                <a:ea typeface="新細明體" pitchFamily="18" charset="-120"/>
              </a:rPr>
              <a:t>, </a:t>
            </a:r>
            <a:r>
              <a:rPr lang="en-US" altLang="zh-TW" sz="1600" dirty="0" err="1" smtClean="0">
                <a:ea typeface="新細明體" pitchFamily="18" charset="-120"/>
              </a:rPr>
              <a:t>inodes</a:t>
            </a:r>
            <a:r>
              <a:rPr lang="en-US" altLang="zh-TW" sz="1600" dirty="0" smtClean="0">
                <a:ea typeface="新細明體" pitchFamily="18" charset="-120"/>
              </a:rPr>
              <a:t>, space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Problems of quota and backup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Related parameters (in main.cf)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mail_spool_directory</a:t>
            </a:r>
            <a:r>
              <a:rPr lang="en-US" altLang="zh-TW" sz="1800" dirty="0" smtClean="0">
                <a:ea typeface="新細明體" pitchFamily="18" charset="-120"/>
              </a:rPr>
              <a:t> = /</a:t>
            </a:r>
            <a:r>
              <a:rPr lang="en-US" altLang="zh-TW" sz="1800" dirty="0" err="1" smtClean="0">
                <a:ea typeface="新細明體" pitchFamily="18" charset="-120"/>
              </a:rPr>
              <a:t>var</a:t>
            </a:r>
            <a:r>
              <a:rPr lang="en-US" altLang="zh-TW" sz="1800" dirty="0" smtClean="0">
                <a:ea typeface="新細明體" pitchFamily="18" charset="-120"/>
              </a:rPr>
              <a:t>/mail		(</a:t>
            </a:r>
            <a:r>
              <a:rPr lang="en-US" altLang="zh-TW" sz="1800" dirty="0" err="1" smtClean="0">
                <a:ea typeface="新細明體" pitchFamily="18" charset="-120"/>
              </a:rPr>
              <a:t>Mbox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mail_spool_directory</a:t>
            </a:r>
            <a:r>
              <a:rPr lang="en-US" altLang="zh-TW" sz="1800" dirty="0" smtClean="0">
                <a:ea typeface="新細明體" pitchFamily="18" charset="-120"/>
              </a:rPr>
              <a:t> = /</a:t>
            </a:r>
            <a:r>
              <a:rPr lang="en-US" altLang="zh-TW" sz="1800" dirty="0" err="1" smtClean="0">
                <a:ea typeface="新細明體" pitchFamily="18" charset="-120"/>
              </a:rPr>
              <a:t>var</a:t>
            </a:r>
            <a:r>
              <a:rPr lang="en-US" altLang="zh-TW" sz="1800" dirty="0" smtClean="0">
                <a:ea typeface="新細明體" pitchFamily="18" charset="-120"/>
              </a:rPr>
              <a:t>/mail/		(</a:t>
            </a:r>
            <a:r>
              <a:rPr lang="en-US" altLang="zh-TW" sz="1800" dirty="0" err="1" smtClean="0">
                <a:ea typeface="新細明體" pitchFamily="18" charset="-120"/>
              </a:rPr>
              <a:t>Maildir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&amp; POP3/IMAP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vs. IMAP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Both are used to retrieve mail from server for remote clients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has to download entire message, while IMAP can download headers only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can download only single mailbox, while IMAP can let you maintain multiple mailboxes and folders on server</a:t>
            </a:r>
          </a:p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works together with POP3/IMAP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and POP3/IMAP must agree on the type of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mailbox format </a:t>
            </a:r>
            <a:r>
              <a:rPr lang="en-US" altLang="zh-TW" dirty="0" smtClean="0">
                <a:ea typeface="新細明體" pitchFamily="18" charset="-120"/>
              </a:rPr>
              <a:t>and style of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locking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Standard message store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</a:t>
            </a:r>
            <a:r>
              <a:rPr lang="en-US" altLang="zh-TW" dirty="0" smtClean="0">
                <a:ea typeface="新細明體" pitchFamily="18" charset="-120"/>
              </a:rPr>
              <a:t>on-standard message store (using LMTP)</a:t>
            </a:r>
          </a:p>
          <a:p>
            <a:pPr lvl="3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Such as Cyrus IMAP or Dovecot</a:t>
            </a:r>
          </a:p>
        </p:txBody>
      </p:sp>
      <p:pic>
        <p:nvPicPr>
          <p:cNvPr id="16388" name="Picture 4" descr="img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8913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g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Configuration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29431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/usr/local/etc/postfix/main.cf –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(5)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Core configuration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/usr/local/etc/postfix/master.cf – master(5)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Edit main.cf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Using text editor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[-e] "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 = nasa.cs.nctu.edu.tw"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-d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	(print default setting)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		(print current setting)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# postfix reload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Such as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mynetwork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relay_domains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Lookup tables syntax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Key	values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Database format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-m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List all available database format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default_database_type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http://www.postfix.org/DATABASE_README.html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9925" y="2909888"/>
            <a:ext cx="1476375" cy="27511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% </a:t>
            </a: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postconf</a:t>
            </a: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-m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btree</a:t>
            </a:r>
            <a:endParaRPr kumimoji="0" lang="en-US" altLang="zh-TW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cidr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environ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hash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internal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proxy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regexp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static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tcp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texthash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</a:rPr>
              <a:t>unix</a:t>
            </a:r>
            <a:endParaRPr kumimoji="0" lang="en-US" altLang="zh-TW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685925" y="4941888"/>
            <a:ext cx="4679950" cy="977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default_database_type = 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-h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Lookup tables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Use databased-lookup table in main.cf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parameter =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type:name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 main.cf</a:t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err="1" smtClean="0">
                <a:ea typeface="新細明體" panose="02020500000000000000" pitchFamily="18" charset="-120"/>
              </a:rPr>
              <a:t>canonical_maps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After execute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canonical.db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Generate database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Query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-q nctu.edu.tw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78948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Regular expression tables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Sometimes you cannot list all the possibilities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POSIX extended regular expression	(regexp, default)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/pattern/		value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Do some content checks, such as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header_checks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body_checks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Design some features</a:t>
            </a:r>
          </a:p>
          <a:p>
            <a:pPr lvl="3" eaLnBrk="1" hangingPunct="1"/>
            <a:r>
              <a:rPr lang="en-US" altLang="zh-TW" smtClean="0"/>
              <a:t>/(\S+)\.(\S+)@nasa\.cs\.nctu\.edu\.tw/        $1@nasa.cs.nctu.edu.tw</a:t>
            </a:r>
          </a:p>
          <a:p>
            <a:pPr lvl="3" eaLnBrk="1" hangingPunct="1"/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Categories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Categories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Server identities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my...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 rewriting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for incoming/outgoing mails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Access control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restrictions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 processing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filter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Operation details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…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MTA Identity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Four related parameters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myhostname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myhostname = nasa.cs.nctu.edu.tw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600" smtClean="0">
                <a:ea typeface="新細明體" panose="02020500000000000000" pitchFamily="18" charset="-120"/>
              </a:rPr>
              <a:t>hostname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mydestination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mydestination = $myhostname, localhost.$mydomain $mydomain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This is the CS situation that mx will route mail to mailgate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mydestination = $myhostname www.$mydomain, ftp.$mydomain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mydomain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mydomain = cs.nctu.edu.tw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If un-specified, postfix use myhostname minus the first component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myorigin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myorigin = $mydomain	(default is $myhostname)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System-wide aliases files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789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Using aliases in Postfix (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first-matching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alias_maps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alias_maps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/aliases, </a:t>
            </a:r>
            <a:r>
              <a:rPr lang="en-US" altLang="zh-TW" sz="1800" dirty="0" err="1" smtClean="0">
                <a:ea typeface="新細明體" pitchFamily="18" charset="-120"/>
              </a:rPr>
              <a:t>nis:mail.aliases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alias_database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Tell </a:t>
            </a:r>
            <a:r>
              <a:rPr lang="en-US" altLang="zh-TW" sz="1600" dirty="0" err="1" smtClean="0">
                <a:ea typeface="新細明體" pitchFamily="18" charset="-120"/>
              </a:rPr>
              <a:t>newaliases</a:t>
            </a:r>
            <a:r>
              <a:rPr lang="en-US" altLang="zh-TW" sz="1600" dirty="0" smtClean="0">
                <a:ea typeface="新細明體" pitchFamily="18" charset="-120"/>
              </a:rPr>
              <a:t> command which aliases file to build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To Build alias database file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postalias</a:t>
            </a:r>
            <a:r>
              <a:rPr lang="en-US" altLang="zh-TW" sz="1800" dirty="0" smtClean="0">
                <a:ea typeface="新細明體" pitchFamily="18" charset="-120"/>
              </a:rPr>
              <a:t> 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Alias file format (same as </a:t>
            </a:r>
            <a:r>
              <a:rPr lang="en-US" altLang="zh-TW" sz="2000" dirty="0" err="1" smtClean="0">
                <a:ea typeface="新細明體" pitchFamily="18" charset="-120"/>
              </a:rPr>
              <a:t>sendmail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RHS can be 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Email address, filename, |command, :include: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Alias restriction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allow_mail_to_commands</a:t>
            </a:r>
            <a:r>
              <a:rPr lang="en-US" altLang="zh-TW" sz="1800" dirty="0" smtClean="0">
                <a:ea typeface="新細明體" pitchFamily="18" charset="-120"/>
              </a:rPr>
              <a:t> = alias, forward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allow_mail_to_files</a:t>
            </a:r>
            <a:r>
              <a:rPr lang="en-US" altLang="zh-TW" sz="1800" dirty="0" smtClean="0">
                <a:ea typeface="新細明體" pitchFamily="18" charset="-120"/>
              </a:rPr>
              <a:t> = alias,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Postfix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Postfix v3.3.0</a:t>
            </a:r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 smtClean="0"/>
              <a:t>/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/ports/mail/postfix</a:t>
            </a:r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 err="1" smtClean="0"/>
              <a:t>pkg</a:t>
            </a:r>
            <a:r>
              <a:rPr lang="en-US" altLang="zh-TW" sz="1800" dirty="0" smtClean="0"/>
              <a:t> install </a:t>
            </a:r>
            <a:r>
              <a:rPr lang="en-US" altLang="zh-TW" sz="1800" dirty="0" err="1" smtClean="0"/>
              <a:t>postifx</a:t>
            </a:r>
            <a:endParaRPr lang="en-US" altLang="zh-TW" sz="1800" dirty="0" smtClean="0"/>
          </a:p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hlinkClick r:id="rId2"/>
              </a:rPr>
              <a:t>http://www.postfix.org</a:t>
            </a:r>
            <a:endParaRPr lang="en-US" altLang="zh-TW" dirty="0" smtClean="0"/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hlinkClick r:id="rId3"/>
              </a:rPr>
              <a:t>http://www.postfix.org/documentation.html</a:t>
            </a:r>
            <a:endParaRPr lang="en-US" altLang="zh-TW" dirty="0" smtClean="0"/>
          </a:p>
        </p:txBody>
      </p:sp>
      <p:sp>
        <p:nvSpPr>
          <p:cNvPr id="6148" name="投影片編號版面配置區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3215FC1-88A3-48EE-9346-B0B6B7FB1E7A}" type="slidenum">
              <a:rPr kumimoji="0" lang="zh-TW" altLang="en-US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kumimoji="0" lang="zh-TW" altLang="en-US" sz="1400" b="1">
              <a:solidFill>
                <a:srgbClr val="FFFF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698" y="3262463"/>
            <a:ext cx="5436604" cy="35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</a:t>
            </a:r>
            <a:r>
              <a:rPr lang="en-US" altLang="zh-TW" sz="3000" dirty="0" smtClean="0"/>
              <a:t> –</a:t>
            </a:r>
            <a:br>
              <a:rPr lang="en-US" altLang="zh-TW" sz="3000" dirty="0" smtClean="0"/>
            </a:br>
            <a:r>
              <a:rPr lang="en-US" altLang="zh-TW" sz="3000" dirty="0" smtClean="0"/>
              <a:t>	Virtual Alias Maps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Virtual Alias 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It </a:t>
            </a:r>
            <a:r>
              <a:rPr lang="en-US" altLang="zh-TW" u="sng" dirty="0" smtClean="0">
                <a:solidFill>
                  <a:srgbClr val="FF0000"/>
                </a:solidFill>
                <a:ea typeface="新細明體" pitchFamily="18" charset="-120"/>
              </a:rPr>
              <a:t>recursively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rewrites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envelope recipient </a:t>
            </a:r>
            <a:r>
              <a:rPr lang="en-US" altLang="zh-TW" dirty="0" smtClean="0"/>
              <a:t>addresses for all local, all virtual, and all remote mail destinations.</a:t>
            </a:r>
            <a:endParaRPr lang="en-US" altLang="zh-TW" sz="24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 err="1" smtClean="0">
                <a:solidFill>
                  <a:srgbClr val="0070C0"/>
                </a:solidFill>
                <a:ea typeface="新細明體" pitchFamily="18" charset="-120"/>
              </a:rPr>
              <a:t>virtual_alias_domains</a:t>
            </a:r>
            <a:r>
              <a:rPr lang="en-US" altLang="zh-TW" dirty="0" smtClean="0">
                <a:ea typeface="新細明體" pitchFamily="18" charset="-120"/>
              </a:rPr>
              <a:t> = $</a:t>
            </a:r>
            <a:r>
              <a:rPr lang="en-US" altLang="zh-TW" dirty="0" err="1" smtClean="0">
                <a:ea typeface="新細明體" pitchFamily="18" charset="-120"/>
              </a:rPr>
              <a:t>virtual_alias_maps</a:t>
            </a:r>
            <a:r>
              <a:rPr lang="en-US" altLang="zh-TW" dirty="0" smtClean="0">
                <a:ea typeface="新細明體" pitchFamily="18" charset="-120"/>
              </a:rPr>
              <a:t> (default)</a:t>
            </a:r>
          </a:p>
          <a:p>
            <a:pPr lvl="1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virtual_alias_maps</a:t>
            </a:r>
            <a:r>
              <a:rPr lang="en-US" altLang="zh-TW" dirty="0" smtClean="0">
                <a:ea typeface="新細明體" pitchFamily="18" charset="-120"/>
              </a:rPr>
              <a:t> = hash:/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</a:t>
            </a:r>
            <a:r>
              <a:rPr lang="en-US" altLang="zh-TW" dirty="0" err="1" smtClean="0">
                <a:ea typeface="新細明體" pitchFamily="18" charset="-120"/>
              </a:rPr>
              <a:t>etc</a:t>
            </a:r>
            <a:r>
              <a:rPr lang="en-US" altLang="zh-TW" dirty="0" smtClean="0">
                <a:ea typeface="新細明體" pitchFamily="18" charset="-120"/>
              </a:rPr>
              <a:t>/postfix/virtual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src</a:t>
            </a:r>
            <a:r>
              <a:rPr lang="en-US" altLang="zh-TW" dirty="0" smtClean="0">
                <a:ea typeface="新細明體" pitchFamily="18" charset="-120"/>
              </a:rPr>
              <a:t>-address			</a:t>
            </a:r>
            <a:r>
              <a:rPr lang="en-US" altLang="zh-TW" dirty="0" err="1" smtClean="0">
                <a:ea typeface="新細明體" pitchFamily="18" charset="-120"/>
              </a:rPr>
              <a:t>dst</a:t>
            </a:r>
            <a:r>
              <a:rPr lang="en-US" altLang="zh-TW" dirty="0" smtClean="0">
                <a:ea typeface="新細明體" pitchFamily="18" charset="-120"/>
              </a:rPr>
              <a:t>-address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chwong@csie.nctu.edu.tw		@chbsd.cs.nctu.edu.tw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err="1" smtClean="0">
                <a:ea typeface="新細明體" pitchFamily="18" charset="-120"/>
              </a:rPr>
              <a:t>chwong</a:t>
            </a:r>
            <a:r>
              <a:rPr lang="en-US" altLang="zh-TW" sz="1600" dirty="0" smtClean="0">
                <a:ea typeface="新細明體" pitchFamily="18" charset="-120"/>
              </a:rPr>
              <a:t>				ch0nsi@gmai1.com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@csie.nctu.edu.tw			@cs.nctu.edu.tw</a:t>
            </a:r>
          </a:p>
          <a:p>
            <a:pPr lvl="1" eaLnBrk="1" hangingPunct="1">
              <a:defRPr/>
            </a:pPr>
            <a:r>
              <a:rPr lang="en-US" altLang="zh-TW" dirty="0" smtClean="0"/>
              <a:t>Applying regular expression</a:t>
            </a:r>
          </a:p>
          <a:p>
            <a:pPr lvl="2" eaLnBrk="1" hangingPunct="1">
              <a:defRPr/>
            </a:pPr>
            <a:r>
              <a:rPr lang="en-US" altLang="zh-TW" dirty="0" err="1" smtClean="0"/>
              <a:t>virtual_alias_maps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pcre</a:t>
            </a:r>
            <a:r>
              <a:rPr lang="en-US" altLang="zh-TW" dirty="0" smtClean="0"/>
              <a:t>:/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/postfix/virtual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/^root(\..+)?@(t)?(</a:t>
            </a:r>
            <a:r>
              <a:rPr lang="en-US" altLang="zh-TW" sz="1600" dirty="0" err="1" smtClean="0">
                <a:ea typeface="新細明體" pitchFamily="18" charset="-120"/>
              </a:rPr>
              <a:t>cs|np</a:t>
            </a:r>
            <a:r>
              <a:rPr lang="en-US" altLang="zh-TW" sz="1600" dirty="0" smtClean="0">
                <a:ea typeface="新細明體" pitchFamily="18" charset="-120"/>
              </a:rPr>
              <a:t>)?</a:t>
            </a:r>
            <a:r>
              <a:rPr lang="en-US" altLang="zh-TW" sz="1600" dirty="0" err="1" smtClean="0">
                <a:ea typeface="新細明體" pitchFamily="18" charset="-120"/>
              </a:rPr>
              <a:t>bsd</a:t>
            </a:r>
            <a:r>
              <a:rPr lang="en-US" altLang="zh-TW" sz="1600" dirty="0" smtClean="0">
                <a:ea typeface="新細明體" pitchFamily="18" charset="-120"/>
              </a:rPr>
              <a:t>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bsdta@cs.nctu.edu.tw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/^root(\..+)?@(t)?(</a:t>
            </a:r>
            <a:r>
              <a:rPr lang="en-US" altLang="zh-TW" sz="1600" dirty="0" err="1" smtClean="0">
                <a:ea typeface="新細明體" pitchFamily="18" charset="-120"/>
              </a:rPr>
              <a:t>cs|np</a:t>
            </a:r>
            <a:r>
              <a:rPr lang="en-US" altLang="zh-TW" sz="1600" dirty="0" smtClean="0">
                <a:ea typeface="新細明體" pitchFamily="18" charset="-120"/>
              </a:rPr>
              <a:t>)?</a:t>
            </a:r>
            <a:r>
              <a:rPr lang="en-US" altLang="zh-TW" sz="1600" dirty="0" err="1" smtClean="0">
                <a:ea typeface="新細明體" pitchFamily="18" charset="-120"/>
              </a:rPr>
              <a:t>linux</a:t>
            </a:r>
            <a:r>
              <a:rPr lang="en-US" altLang="zh-TW" sz="1600" dirty="0" smtClean="0">
                <a:ea typeface="新細明體" pitchFamily="18" charset="-120"/>
              </a:rPr>
              <a:t>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linuxta@cs.nctu.edu.tw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</a:t>
            </a:r>
            <a:r>
              <a:rPr lang="en-US" altLang="zh-TW" sz="1600" dirty="0" err="1" smtClean="0">
                <a:ea typeface="新細明體" pitchFamily="18" charset="-120"/>
              </a:rPr>
              <a:t>csmail</a:t>
            </a:r>
            <a:r>
              <a:rPr lang="en-US" altLang="zh-TW" sz="1600" dirty="0" smtClean="0">
                <a:ea typeface="新細明體" pitchFamily="18" charset="-120"/>
              </a:rPr>
              <a:t>\w*\d*\.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mailta@cs.nctu.edu.tw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Open relay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By default, postfix is not an open relay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 mail server should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Relay mail for trusted user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Such as liuyh@smtp.cs.nctu.edu.tw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Relay mail for trusted domain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Ex. </a:t>
            </a:r>
            <a:r>
              <a:rPr lang="en-US" altLang="zh-TW" i="1" smtClean="0">
                <a:ea typeface="新細明體" panose="02020500000000000000" pitchFamily="18" charset="-120"/>
              </a:rPr>
              <a:t>smtp.cs.nctu.edu.tw</a:t>
            </a:r>
            <a:r>
              <a:rPr lang="en-US" altLang="zh-TW" smtClean="0">
                <a:ea typeface="新細明體" panose="02020500000000000000" pitchFamily="18" charset="-120"/>
              </a:rPr>
              <a:t>  trusts  </a:t>
            </a:r>
            <a:r>
              <a:rPr lang="en-US" altLang="zh-TW" i="1" smtClean="0">
                <a:ea typeface="新細明體" panose="02020500000000000000" pitchFamily="18" charset="-120"/>
              </a:rPr>
              <a:t>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Restricting relay access by </a:t>
            </a:r>
            <a:r>
              <a:rPr lang="en-US" altLang="zh-TW" sz="2000" dirty="0" err="1" smtClean="0">
                <a:ea typeface="新細明體" pitchFamily="18" charset="-120"/>
              </a:rPr>
              <a:t>mynetworks_style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subnet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Allow relaying from other hosts in the same </a:t>
            </a:r>
            <a:r>
              <a:rPr lang="en-US" altLang="zh-TW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subnet</a:t>
            </a:r>
            <a:r>
              <a:rPr lang="en-US" altLang="zh-TW" sz="1600" dirty="0" smtClean="0">
                <a:ea typeface="新細明體" pitchFamily="18" charset="-120"/>
              </a:rPr>
              <a:t>, configured in this machine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host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Allow relaying for only local machine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class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Any host in the same class A, B or C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Restricting relay access by </a:t>
            </a:r>
            <a:r>
              <a:rPr lang="en-US" altLang="zh-TW" sz="2000" dirty="0" err="1" smtClean="0">
                <a:ea typeface="新細明體" pitchFamily="18" charset="-120"/>
              </a:rPr>
              <a:t>mynetworks</a:t>
            </a:r>
            <a:r>
              <a:rPr lang="en-US" altLang="zh-TW" sz="20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(override </a:t>
            </a: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List individual IP or subnets in network/</a:t>
            </a:r>
            <a:r>
              <a:rPr lang="en-US" altLang="zh-TW" sz="1800" dirty="0" err="1" smtClean="0">
                <a:ea typeface="新細明體" pitchFamily="18" charset="-120"/>
              </a:rPr>
              <a:t>netmask</a:t>
            </a:r>
            <a:r>
              <a:rPr lang="en-US" altLang="zh-TW" sz="1800" dirty="0" smtClean="0">
                <a:ea typeface="新細明體" pitchFamily="18" charset="-120"/>
              </a:rPr>
              <a:t> notation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Ex: in /</a:t>
            </a:r>
            <a:r>
              <a:rPr lang="en-US" altLang="zh-TW" sz="1800" dirty="0" err="1" smtClean="0">
                <a:ea typeface="新細明體" pitchFamily="18" charset="-120"/>
              </a:rPr>
              <a:t>usr</a:t>
            </a:r>
            <a:r>
              <a:rPr lang="en-US" altLang="zh-TW" sz="1800" dirty="0" smtClean="0">
                <a:ea typeface="新細明體" pitchFamily="18" charset="-120"/>
              </a:rPr>
              <a:t>/local/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/postfix/</a:t>
            </a:r>
            <a:r>
              <a:rPr lang="en-US" altLang="zh-TW" sz="1800" dirty="0" err="1" smtClean="0">
                <a:ea typeface="新細明體" pitchFamily="18" charset="-120"/>
              </a:rPr>
              <a:t>mynetworks</a:t>
            </a:r>
            <a:endParaRPr lang="en-US" altLang="zh-TW" sz="1800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127.0.0.0/8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140.113.0.0/16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10.113.0.0/16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Relay depends on the type of your mail server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smtp.cs.nctu.edu.tw will be different from csmx1.cs.nctu.edu.tw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Receiving limits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Enforce limits on incoming mail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number of recipients for single delivery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smtpd_recipient_limit = 1000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Message size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message_size_limit = 10240000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細明體" pitchFamily="49" charset="-120"/>
              </a:rPr>
              <a:t>For unqualified address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To append “</a:t>
            </a:r>
            <a:r>
              <a:rPr lang="en-US" altLang="zh-TW" sz="1800" dirty="0" err="1" smtClean="0">
                <a:ea typeface="細明體" pitchFamily="49" charset="-120"/>
              </a:rPr>
              <a:t>myorigin</a:t>
            </a:r>
            <a:r>
              <a:rPr lang="en-US" altLang="zh-TW" sz="1800" dirty="0" smtClean="0">
                <a:ea typeface="細明體" pitchFamily="49" charset="-120"/>
              </a:rPr>
              <a:t>” to local name.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append_at_myorigin</a:t>
            </a:r>
            <a:r>
              <a:rPr lang="en-US" altLang="zh-TW" sz="1600" dirty="0" smtClean="0">
                <a:ea typeface="細明體" pitchFamily="49" charset="-120"/>
              </a:rPr>
              <a:t> = yes 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To append “</a:t>
            </a:r>
            <a:r>
              <a:rPr lang="en-US" altLang="zh-TW" sz="1800" dirty="0" err="1" smtClean="0">
                <a:ea typeface="細明體" pitchFamily="49" charset="-120"/>
              </a:rPr>
              <a:t>mydomain</a:t>
            </a:r>
            <a:r>
              <a:rPr lang="en-US" altLang="zh-TW" sz="1800" dirty="0" smtClean="0">
                <a:ea typeface="細明體" pitchFamily="49" charset="-120"/>
              </a:rPr>
              <a:t>” to address that contain only host.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append_dot_mydomain</a:t>
            </a:r>
            <a:r>
              <a:rPr lang="en-US" altLang="zh-TW" sz="1600" dirty="0" smtClean="0">
                <a:ea typeface="細明體" pitchFamily="49" charset="-120"/>
              </a:rPr>
              <a:t> = yes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細明體" pitchFamily="49" charset="-120"/>
              </a:rPr>
              <a:t>Masquerading hostname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Hide the names of internal hosts to make all addresses appear as if they come from the same mail server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It is often used in out-going mail gateway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masquerade_domains</a:t>
            </a:r>
            <a:r>
              <a:rPr lang="en-US" altLang="zh-TW" sz="1600" dirty="0" smtClean="0">
                <a:ea typeface="細明體" pitchFamily="49" charset="-120"/>
              </a:rPr>
              <a:t> = cs.nctu.edu.tw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masquerade_domains</a:t>
            </a:r>
            <a:r>
              <a:rPr lang="en-US" altLang="zh-TW" sz="1600" dirty="0" smtClean="0">
                <a:ea typeface="細明體" pitchFamily="49" charset="-120"/>
              </a:rPr>
              <a:t> = !chairman.cs.nctu.edu.tw cs.nctu.edu.tw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masquerade_exceptions</a:t>
            </a:r>
            <a:r>
              <a:rPr lang="en-US" altLang="zh-TW" sz="1600" dirty="0" smtClean="0">
                <a:ea typeface="細明體" pitchFamily="49" charset="-120"/>
              </a:rPr>
              <a:t> = admin, root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Rewrite to all envelope and header address </a:t>
            </a:r>
            <a:r>
              <a:rPr lang="en-US" altLang="zh-TW" sz="1800" dirty="0" smtClean="0">
                <a:solidFill>
                  <a:srgbClr val="FF0000"/>
                </a:solidFill>
                <a:ea typeface="細明體" pitchFamily="49" charset="-120"/>
              </a:rPr>
              <a:t>excepts </a:t>
            </a:r>
            <a:r>
              <a:rPr lang="en-US" altLang="zh-TW" sz="1800" u="sng" dirty="0" smtClean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</a:rPr>
              <a:t>envelope recipient </a:t>
            </a:r>
            <a:r>
              <a:rPr lang="en-US" altLang="zh-TW" sz="1800" dirty="0" smtClean="0">
                <a:ea typeface="細明體" pitchFamily="49" charset="-120"/>
              </a:rPr>
              <a:t>address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masquerade_class</a:t>
            </a:r>
            <a:r>
              <a:rPr lang="en-US" altLang="zh-TW" sz="1600" dirty="0" smtClean="0">
                <a:ea typeface="細明體" pitchFamily="49" charset="-120"/>
              </a:rPr>
              <a:t> = </a:t>
            </a:r>
            <a:r>
              <a:rPr lang="en-US" altLang="zh-TW" sz="1600" dirty="0" err="1" smtClean="0">
                <a:ea typeface="細明體" pitchFamily="49" charset="-120"/>
              </a:rPr>
              <a:t>envelope_sender</a:t>
            </a:r>
            <a:r>
              <a:rPr lang="en-US" altLang="zh-TW" sz="1600" dirty="0" smtClean="0">
                <a:ea typeface="細明體" pitchFamily="49" charset="-120"/>
              </a:rPr>
              <a:t>, </a:t>
            </a:r>
            <a:r>
              <a:rPr lang="en-US" altLang="zh-TW" sz="1600" dirty="0" err="1" smtClean="0">
                <a:ea typeface="細明體" pitchFamily="49" charset="-120"/>
              </a:rPr>
              <a:t>header_sender</a:t>
            </a:r>
            <a:r>
              <a:rPr lang="en-US" altLang="zh-TW" sz="1600" dirty="0" smtClean="0">
                <a:ea typeface="細明體" pitchFamily="49" charset="-120"/>
              </a:rPr>
              <a:t>, </a:t>
            </a:r>
            <a:r>
              <a:rPr lang="en-US" altLang="zh-TW" sz="1600" dirty="0" err="1" smtClean="0">
                <a:ea typeface="細明體" pitchFamily="49" charset="-120"/>
              </a:rPr>
              <a:t>header_recipient</a:t>
            </a:r>
            <a:endParaRPr lang="en-US" altLang="zh-TW" sz="1600" dirty="0" smtClean="0">
              <a:ea typeface="細明體" pitchFamily="49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Canonical address – canonical(5)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Rewrite both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 smtClean="0">
                <a:ea typeface="新細明體" panose="02020500000000000000" pitchFamily="18" charset="-120"/>
              </a:rPr>
              <a:t> and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  <a:r>
              <a:rPr lang="en-US" altLang="zh-TW" u="sng" smtClean="0">
                <a:solidFill>
                  <a:schemeClr val="hlink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 smtClean="0">
                <a:ea typeface="新細明體" panose="02020500000000000000" pitchFamily="18" charset="-120"/>
              </a:rPr>
              <a:t> invoked by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 smtClean="0">
                <a:ea typeface="新細明體" panose="02020500000000000000" pitchFamily="18" charset="-120"/>
              </a:rPr>
              <a:t>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canonical_maps = hash:/usr/local/etc/postfix/canonical</a:t>
            </a:r>
          </a:p>
          <a:p>
            <a:pPr lvl="2" eaLnBrk="1" hangingPunct="1"/>
            <a:r>
              <a:rPr lang="en-US" altLang="zh-TW" smtClean="0"/>
              <a:t>canonical_classes = envelope_sender, envelope_recipient,</a:t>
            </a:r>
            <a:br>
              <a:rPr lang="en-US" altLang="zh-TW" smtClean="0"/>
            </a:br>
            <a:r>
              <a:rPr lang="en-US" altLang="zh-TW" smtClean="0"/>
              <a:t>                                 header_sender, header_recipient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canonical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/^(.*)@(t)?(cs)?(bsd|linux|sun)\d*\.cs\.nctu\.edu\.tw$/	$1@cs.nctu.edu.tw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Simlar configurations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sender_canonical_maps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sender_canonical_classes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recipient_canonical_maps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recipient_canonical_classes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Relocated users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relocated_maps = hash:/usr/local/etc/postfix/relocated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relocated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andy@nasa.cs.nctu.edu.tw	andyliu@abc.com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liuyh			EC319, NCTU, ROC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@nabsd.cs.nctu.edu.tw	zfs.cs.nctu.edu.tw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Unknown users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Not local user and not found in maps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Default action: reject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07181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/usr/local/etc/postfix/master.cf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Define services that </a:t>
            </a:r>
            <a:r>
              <a:rPr lang="en-US" altLang="zh-TW" b="1" smtClean="0">
                <a:ea typeface="新細明體" panose="02020500000000000000" pitchFamily="18" charset="-120"/>
              </a:rPr>
              <a:t>master</a:t>
            </a:r>
            <a:r>
              <a:rPr lang="en-US" altLang="zh-TW" smtClean="0">
                <a:ea typeface="新細明體" panose="02020500000000000000" pitchFamily="18" charset="-120"/>
              </a:rPr>
              <a:t> daemon can invoke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row defines a service and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column contains a specific configuration option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7007225" cy="3540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service type  private unpriv  chroot  wakeup  maxproc command + args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inet  n       -       n       -       -       smtpd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pickup    fifo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cleanup   unix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rewrite   unix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unix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    unix  -       n       n       -       -       local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virtual   unix  -       n       n       -       -       virtual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relay     unix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-o smtp_fallback_relay=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lmtp      unix  -       -       n       -       -       lmtp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maildrop  unix  -       n       n       -       -       pipe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flags=DRhu user=vmail argv=/usr/local/bin/maildrop -d ${recipient}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Service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Service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inet, unix, fifo, or pass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Private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inet cannot be private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Unprivileged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y will run with the account defined in “mail_owner”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 will run with root privilege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local, pipe, spawn, and virtual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Chroot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chroot location is defined in “queue_directory”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Wake up time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Automatically wake up the service after the number of seconds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Process limit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Number of processes that can be executed simultaneously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Default count is defined in “default_process_limit”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command + args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Default path is defined in “daemon_directory”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/usr/libexec/postfix 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Role of Postfix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MTA that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Receive and deliver email over the network via SMTP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Local delivery directly or use other mail delivery agent</a:t>
            </a: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hlinkClick r:id="rId2"/>
            </a:endParaRPr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http://www.postfix.org/OVERVIEW.html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pic>
        <p:nvPicPr>
          <p:cNvPr id="7172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738"/>
            <a:ext cx="6019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Architecture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Message OUT – Part II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522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Local delivery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Relay to the destinations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Other delivery agent (MDA)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lmtp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Local Mail Transfer Protocol (Limited SMTP)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No queue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One recipient at once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deliver to mail systems on the same network or even the same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pipe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deliver message to external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Mail Relaying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Transport Maps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Transport maps – transport(5)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It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override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default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transport method to deliver messages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 main.cf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transport_maps</a:t>
            </a:r>
            <a:r>
              <a:rPr lang="en-US" altLang="zh-TW" dirty="0" smtClean="0">
                <a:ea typeface="新細明體" pitchFamily="18" charset="-120"/>
              </a:rPr>
              <a:t> = hash:/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</a:t>
            </a:r>
            <a:r>
              <a:rPr lang="en-US" altLang="zh-TW" dirty="0" err="1" smtClean="0">
                <a:ea typeface="新細明體" pitchFamily="18" charset="-120"/>
              </a:rPr>
              <a:t>etc</a:t>
            </a:r>
            <a:r>
              <a:rPr lang="en-US" altLang="zh-TW" dirty="0" smtClean="0">
                <a:ea typeface="新細明體" pitchFamily="18" charset="-120"/>
              </a:rPr>
              <a:t>/postfix/transport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 transport file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domain_or_address</a:t>
            </a:r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transport:nexthop</a:t>
            </a:r>
            <a:endParaRPr lang="en-US" altLang="zh-TW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csie.nctu.edu.tw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[</a:t>
            </a:r>
            <a:r>
              <a:rPr lang="en-US" altLang="zh-TW" sz="1600" dirty="0" smtClean="0">
                <a:ea typeface="新細明體" pitchFamily="18" charset="-120"/>
              </a:rPr>
              <a:t>mailgate.csie.nctu.edu.tw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cs.nctu.edu.tw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:[csmailgate.cs.nctu.edu.tw]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cis.nctu.edu.tw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:[mail.cis.nctu.edu.tw]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example.com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</a:t>
            </a:r>
            <a:r>
              <a:rPr lang="en-US" altLang="zh-TW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[192.168.23.56]</a:t>
            </a:r>
            <a:r>
              <a:rPr lang="en-US" altLang="zh-TW" sz="1600" dirty="0" smtClean="0">
                <a:ea typeface="新細明體" pitchFamily="18" charset="-120"/>
              </a:rPr>
              <a:t>:20025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orillynet.com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ora.com			</a:t>
            </a:r>
            <a:r>
              <a:rPr lang="en-US" altLang="zh-TW" sz="1600" dirty="0" err="1" smtClean="0">
                <a:ea typeface="新細明體" pitchFamily="18" charset="-120"/>
              </a:rPr>
              <a:t>maildrop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kdent@ora.com		</a:t>
            </a:r>
            <a:r>
              <a:rPr lang="en-US" altLang="zh-TW" sz="1600" dirty="0" err="1" smtClean="0">
                <a:ea typeface="新細明體" pitchFamily="18" charset="-120"/>
              </a:rPr>
              <a:t>error:no</a:t>
            </a:r>
            <a:r>
              <a:rPr lang="en-US" altLang="zh-TW" sz="1600" dirty="0" smtClean="0">
                <a:ea typeface="新細明體" pitchFamily="18" charset="-120"/>
              </a:rPr>
              <a:t> mail accepted for </a:t>
            </a:r>
            <a:r>
              <a:rPr lang="en-US" altLang="zh-TW" sz="1600" dirty="0" err="1" smtClean="0">
                <a:ea typeface="新細明體" pitchFamily="18" charset="-120"/>
              </a:rPr>
              <a:t>kdent</a:t>
            </a:r>
            <a:endParaRPr lang="en-US" altLang="zh-TW" sz="16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Transport Maps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86092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Usage in transport map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MX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Local delivery mail server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mailpost to bbs/news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Postponing mail relay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transport: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abc.com		ondemand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/usr/local/etc/postfix/master.cf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ondemand    unix    -    -    n    -    -    smtp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/usr/local/etc/postfix/main.cf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defer_transports = ondemand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transport_maps = hash:/usr/local/etc/postfix/transport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# postqueue 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400" smtClean="0">
                <a:ea typeface="新細明體" panose="02020500000000000000" pitchFamily="18" charset="-120"/>
              </a:rPr>
              <a:t>s abc.com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Inbound Mail Gateway (MX)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csmx1.cs.nctu.edu.tw is a IMG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csmailgate.cs.nctu.edu.tw is internal mail system</a:t>
            </a:r>
          </a:p>
        </p:txBody>
      </p:sp>
      <p:pic>
        <p:nvPicPr>
          <p:cNvPr id="37892" name="Picture 4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6324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marL="457200" indent="-457200" eaLnBrk="1" hangingPunct="1"/>
            <a:r>
              <a:rPr lang="en-US" altLang="zh-TW" smtClean="0">
                <a:ea typeface="新細明體" panose="02020500000000000000" pitchFamily="18" charset="-120"/>
              </a:rPr>
              <a:t>To be IMG, suppose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You have to be the IMG for secureLab.cs.nctu.edu.tw and javaLab.cs.nctu.edu.tw</a:t>
            </a:r>
          </a:p>
          <a:p>
            <a:pPr marL="1238250" lvl="2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Firewall only allow outsource connect to IMG port 25</a:t>
            </a:r>
          </a:p>
          <a:p>
            <a:pPr marL="838200" lvl="1" indent="-381000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smtClean="0">
                <a:ea typeface="新細明體" panose="02020500000000000000" pitchFamily="18" charset="-120"/>
              </a:rPr>
              <a:t>The MX record for secureLab.cs.nctu.edu.tw and javaLab.cs.nctu.edu.tw should point to csmx1.cs.nctu.edu.tw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smtClean="0">
                <a:ea typeface="新細明體" panose="02020500000000000000" pitchFamily="18" charset="-120"/>
              </a:rPr>
              <a:t>In csmx1.cs.nctu.edu.tw, 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relay_domains = secureLab.cs.nctu.edu.tw javaLab.cs.nctu.edu.tw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transport_maps = hash:/usr/local/etc/postfix/transport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secureLab.cs.nctu.edu.tw	relay:[secureLab.cs.nctu.edu.tw]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javaLab.cs.nctu.edu.tw		relay:[javaLab.cs.nctu.edu.tw]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altLang="zh-TW" sz="1600" smtClean="0">
                <a:ea typeface="新細明體" panose="02020500000000000000" pitchFamily="18" charset="-120"/>
              </a:rPr>
              <a:t>In secureLab.cs.nctu.edu.tw ( and so do javaLab.cs.nctu.edu.tw)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mydestination = secureLab.cs.nctu.edu.tw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Outbound Mail Gateway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789488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Outbound Mail Gateway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Accept mails from inside network and relay them to Internet hosts</a:t>
            </a:r>
          </a:p>
          <a:p>
            <a:pPr marL="457200" indent="-457200"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To be OMG, suppose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You are administrator for cs.nctu.edu.tw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You have to be the OMG for secureLab.cs.nctu.edu.tw and javaLab.cs.nctu.edu.tw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n-US" altLang="zh-TW" sz="1800" dirty="0" smtClean="0">
                <a:ea typeface="新細明體" pitchFamily="18" charset="-120"/>
              </a:rPr>
              <a:t>In main.cf of csmailer.cs.nctu.edu.tw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</a:t>
            </a:r>
            <a:r>
              <a:rPr lang="en-US" altLang="zh-TW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mynetworks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usr</a:t>
            </a:r>
            <a:r>
              <a:rPr lang="en-US" altLang="zh-TW" sz="1800" dirty="0" smtClean="0">
                <a:ea typeface="新細明體" pitchFamily="18" charset="-120"/>
              </a:rPr>
              <a:t>/local/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/postfix/</a:t>
            </a:r>
            <a:r>
              <a:rPr lang="en-US" altLang="zh-TW" sz="1800" dirty="0" err="1" smtClean="0">
                <a:ea typeface="新細明體" pitchFamily="18" charset="-120"/>
              </a:rPr>
              <a:t>mynetworks</a:t>
            </a:r>
            <a:endParaRPr lang="en-US" altLang="zh-TW" sz="1800" dirty="0" smtClean="0">
              <a:ea typeface="新細明體" pitchFamily="18" charset="-120"/>
            </a:endParaRP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	     secureLab.cs.nctu.edu.tw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	     javaLab.cs.nctu.edu.tw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 smtClean="0">
                <a:ea typeface="新細明體" pitchFamily="18" charset="-120"/>
              </a:rPr>
              <a:t>All students in </a:t>
            </a:r>
            <a:r>
              <a:rPr lang="en-US" altLang="zh-TW" sz="1800" dirty="0" err="1" smtClean="0">
                <a:ea typeface="新細明體" pitchFamily="18" charset="-120"/>
              </a:rPr>
              <a:t>secureLab</a:t>
            </a:r>
            <a:r>
              <a:rPr lang="en-US" altLang="zh-TW" sz="1800" dirty="0" smtClean="0">
                <a:ea typeface="新細明體" pitchFamily="18" charset="-120"/>
              </a:rPr>
              <a:t>/</a:t>
            </a:r>
            <a:r>
              <a:rPr lang="en-US" altLang="zh-TW" sz="1800" dirty="0" err="1" smtClean="0">
                <a:ea typeface="新細明體" pitchFamily="18" charset="-120"/>
              </a:rPr>
              <a:t>javaLab</a:t>
            </a:r>
            <a:r>
              <a:rPr lang="en-US" altLang="zh-TW" sz="1800" dirty="0" smtClean="0">
                <a:ea typeface="新細明體" pitchFamily="18" charset="-120"/>
              </a:rPr>
              <a:t> will configure there MUA to use secureLab/javaLab.cs.nctu.edu.tw to be the SMTP server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 smtClean="0">
                <a:ea typeface="新細明體" pitchFamily="18" charset="-120"/>
              </a:rPr>
              <a:t>In main.cf of </a:t>
            </a:r>
            <a:r>
              <a:rPr lang="en-US" altLang="zh-TW" sz="1800" dirty="0" err="1" smtClean="0">
                <a:ea typeface="新細明體" pitchFamily="18" charset="-120"/>
              </a:rPr>
              <a:t>secureLab</a:t>
            </a:r>
            <a:r>
              <a:rPr lang="en-US" altLang="zh-TW" sz="1800" dirty="0" smtClean="0">
                <a:ea typeface="新細明體" pitchFamily="18" charset="-120"/>
              </a:rPr>
              <a:t>/javaLab.cs.nctu.edu.tw, 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</a:t>
            </a:r>
            <a:r>
              <a:rPr lang="en-US" altLang="zh-TW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relayhost</a:t>
            </a:r>
            <a:r>
              <a:rPr lang="en-US" altLang="zh-TW" sz="1800" dirty="0" smtClean="0">
                <a:ea typeface="新細明體" pitchFamily="18" charset="-120"/>
              </a:rPr>
              <a:t> = [csmailer.cs.nctu.edu.tw]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img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652963"/>
            <a:ext cx="49815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Queue Management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queue manage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qmgr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Unique queue ID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Queue directories (/var/spool/postfix/*)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active, bounce, corrupt, deferred, hold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Message movement between queues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Temporary problem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deferred queue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qmgr takes messages alternatively between incoming and deferred queue to active queue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Scheduling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Double delay in deferred messages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Between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minimal_backoff_time = 300s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maximal_backoff_time = 4000s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qmgr daemon periodically scan deferred queue for reborn messages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queue_run_delay = 300s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Deferred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bounce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maximal_queue_lifetime = 5d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Delivery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536575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Controlling outgoing messages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initial_destination_concurrency = 5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default_destination_concurrency_limit = 20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Under control by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maxproc in /usr/local/etc/postfix/master.cf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You can override the default_destination_concurrency_limit for any transport mailer: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smtp_destination_concurrency_limit = 25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local_destination_concurrency_limit = 10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default_destination_recipient_limit = 50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smtp_destination_recipient_limit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Error Notification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54888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smtClean="0">
                <a:ea typeface="新細明體" panose="02020500000000000000" pitchFamily="18" charset="-120"/>
              </a:rPr>
              <a:t>Sending error messages to administrator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Set notify_classes parameter to list error classes that should be generated and sent to administrator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 notify_classes = resource, software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Error classes</a:t>
            </a:r>
          </a:p>
        </p:txBody>
      </p:sp>
      <p:graphicFrame>
        <p:nvGraphicFramePr>
          <p:cNvPr id="35954" name="Group 114"/>
          <p:cNvGraphicFramePr>
            <a:graphicFrameLocks noGrp="1"/>
          </p:cNvGraphicFramePr>
          <p:nvPr>
            <p:ph sz="half" idx="2"/>
          </p:nvPr>
        </p:nvGraphicFramePr>
        <p:xfrm>
          <a:off x="1600200" y="3200400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/>
                <a:gridCol w="3563937"/>
                <a:gridCol w="2289175"/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Architecture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Modular-design MTA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Not like </a:t>
            </a:r>
            <a:r>
              <a:rPr lang="en-US" altLang="zh-TW" dirty="0" err="1" smtClean="0">
                <a:ea typeface="新細明體" pitchFamily="18" charset="-120"/>
              </a:rPr>
              <a:t>sendmail</a:t>
            </a:r>
            <a:r>
              <a:rPr lang="en-US" altLang="zh-TW" dirty="0" smtClean="0">
                <a:ea typeface="新細明體" pitchFamily="18" charset="-120"/>
              </a:rPr>
              <a:t> of monolithic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Decompose into several individual program that each one handle specific task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The most important daemon: 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>master</a:t>
            </a:r>
            <a:r>
              <a:rPr lang="en-US" altLang="zh-TW" dirty="0" smtClean="0">
                <a:ea typeface="新細明體" pitchFamily="18" charset="-120"/>
              </a:rPr>
              <a:t> daemon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Reside in memory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Get configuration information from </a:t>
            </a:r>
            <a:r>
              <a:rPr lang="en-US" altLang="zh-TW" sz="16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master.cf</a:t>
            </a:r>
            <a:r>
              <a:rPr lang="en-US" altLang="zh-TW" sz="1600" dirty="0" smtClean="0">
                <a:ea typeface="新細明體" pitchFamily="18" charset="-120"/>
              </a:rPr>
              <a:t> and </a:t>
            </a:r>
            <a:r>
              <a:rPr lang="en-US" altLang="zh-TW" sz="16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main.cf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Invoke other process to do jobs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Major tasks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Receive mail and put in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queue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Queue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Delivery mail from queue </a:t>
            </a:r>
          </a:p>
        </p:txBody>
      </p:sp>
      <p:pic>
        <p:nvPicPr>
          <p:cNvPr id="8196" name="Picture 4" descr="img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Tools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postqueue command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p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Generate sendmail mailq output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f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Attempt to flush(deliver) all queued mail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s cs.nctu.edu.tw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pPr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postsuper command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Delete queued messages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d E757A3428C6 	(from incoming, active, deferred, hold)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d ALL  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Put messages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smtClean="0">
                <a:ea typeface="新細明體" panose="02020500000000000000" pitchFamily="18" charset="-120"/>
              </a:rPr>
              <a:t>on hold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smtClean="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h E757A3428C6 	(from incoming, active, deferred)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Release messages in hold queue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H ALL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Requeue messages into maildrop queue (maildrop </a:t>
            </a: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 pickup  cleanup  incoming)</a:t>
            </a: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r E757A3428C6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r ALL</a:t>
            </a:r>
          </a:p>
        </p:txBody>
      </p:sp>
      <p:pic>
        <p:nvPicPr>
          <p:cNvPr id="46084" name="Picture 4" descr="img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Tools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2438400" cy="4648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postcat 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Display the contents of a queue file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971800" y="1365250"/>
            <a:ext cx="6153150" cy="543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[/home/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] -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mailq</a:t>
            </a:r>
            <a:endParaRPr kumimoji="0" lang="en-US" altLang="zh-TW" sz="1400" b="1" dirty="0" smtClean="0">
              <a:solidFill>
                <a:schemeClr val="accent1">
                  <a:lumMod val="60000"/>
                  <a:lumOff val="40000"/>
                </a:schemeClr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3314234284A      602 Sat May 19 04:16:20 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(connect to csmx1.cs.nctu.edu.tw[140.113.235.104]:25: Operation timed out)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                                 liuyh@cs.nctu.edu.tw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[/home/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] -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sudo</a:t>
            </a:r>
            <a:r>
              <a:rPr kumimoji="0" lang="en-US" altLang="zh-TW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postcat</a:t>
            </a:r>
            <a:r>
              <a:rPr kumimoji="0" lang="en-US" altLang="zh-TW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-q 3314234284A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ENVELOPE RECORDS 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message_size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            602             214               1               0             602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message_arrival_time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create_time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sender: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named_attribute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rewrite_context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=local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original_recipient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root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recipient: liuyh@cs.nctu.edu.tw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MESSAGE CONTENTS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Received: by nasa.cs.nctu.edu.tw (Postfix)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id 3314234284A;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Delivered-To: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Received: by nasa.cs.nctu.edu.tw (Postfix, from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userid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0)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id 2CB713427A5;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Subject: nasa.cs.nctu.edu.tw weekly run output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Message-Id: &lt;20120518201620.2CB713427A5@nasa.cs.nctu.edu.tw&gt;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Date: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From: root@nasa.cs.nctu.edu.tw (NASA Root)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Rebuilding locate database: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Rebuilding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whatis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database: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Multiple Domains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Use single system to host many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We use csmailgate.cs.nctu.edu.tw to host both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cs.nctu.edu.tw	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csie.nctu.edu.tw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Purpose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final delivery on the machine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forwarding to destination elsewhere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Important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the same user id with different domain should go to the same mailbox or different mailbox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	(shared domain)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(Separate domain)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every user require a system account in /etc/passwd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 	(system account)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(virtual account)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Shared Domain with System Account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SimSun" panose="02010600030101010101" pitchFamily="2" charset="-122"/>
              </a:rPr>
              <a:t>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SimSun" panose="02010600030101010101" pitchFamily="2" charset="-122"/>
              </a:rPr>
              <a:t>The same mailbox for the same user 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Procedure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mydomain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to canonical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mydomain = cs.nctu.edu.tw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mydestination = $myhostname, $mydomain, csie.nctu.edu.tw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/>
              <a:t>※ </a:t>
            </a:r>
            <a:r>
              <a:rPr lang="en-US" altLang="zh-TW" sz="1600" smtClean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600" smtClean="0">
                <a:ea typeface="新細明體" panose="02020500000000000000" pitchFamily="18" charset="-120"/>
                <a:hlinkClick r:id="rId2"/>
              </a:rPr>
              <a:t>chwong@cs.nctu.edu.tw</a:t>
            </a:r>
            <a:r>
              <a:rPr lang="en-US" altLang="zh-TW" sz="1600" smtClean="0">
                <a:ea typeface="新細明體" panose="02020500000000000000" pitchFamily="18" charset="-120"/>
              </a:rPr>
              <a:t> and </a:t>
            </a:r>
            <a:r>
              <a:rPr lang="en-US" altLang="zh-TW" sz="1600" smtClean="0">
                <a:ea typeface="新細明體" panose="02020500000000000000" pitchFamily="18" charset="-120"/>
                <a:hlinkClick r:id="rId3"/>
              </a:rPr>
              <a:t>chwong@csie.nctu.edu.tw</a:t>
            </a:r>
            <a:r>
              <a:rPr lang="en-US" altLang="zh-TW" sz="1600" smtClean="0">
                <a:ea typeface="新細明體" panose="02020500000000000000" pitchFamily="18" charset="-120"/>
              </a:rPr>
              <a:t> will go to csmailgate:/var/mail/chwong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Can not separate </a:t>
            </a:r>
            <a:r>
              <a:rPr lang="en-US" altLang="zh-TW" sz="1800" smtClean="0">
                <a:ea typeface="新細明體" panose="02020500000000000000" pitchFamily="18" charset="-120"/>
                <a:hlinkClick r:id="rId2"/>
              </a:rPr>
              <a:t>chwong@cs.nctu.edu.tw</a:t>
            </a:r>
            <a:r>
              <a:rPr lang="en-US" altLang="zh-TW" sz="1800" smtClean="0">
                <a:ea typeface="新細明體" panose="02020500000000000000" pitchFamily="18" charset="-120"/>
              </a:rPr>
              <a:t> from </a:t>
            </a:r>
            <a:r>
              <a:rPr lang="en-US" altLang="zh-TW" sz="1800" smtClean="0">
                <a:ea typeface="新細明體" panose="02020500000000000000" pitchFamily="18" charset="-120"/>
                <a:hlinkClick r:id="rId3"/>
              </a:rPr>
              <a:t>chwong@csie.nctu.edu.tw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System Accounts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Situation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canonical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accept mails to virtual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Create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abc.com.tw, xyz.com.tw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andy</a:t>
            </a:r>
            <a:endParaRPr lang="en-US" altLang="zh-TW" sz="1200" dirty="0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3"/>
              </a:rPr>
              <a:t>@xyz.com.tw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	jack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Need to maintain UNIX account for virtual domain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Useful when users in virtual domains: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 not need to login to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virtual_mailbox_base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Create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virtual_mailbox_maps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virtual_mailbox_domain = abc.com.tw, xyz.com.tw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virtual_mailbox_base = /var/vmail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Create /var/vmail/abc-domain and /var/vmail/xyz-domain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virtual_mailbox_maps = hash:/usr/local/etc/postfix/vmailbox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 /usr/local/etc/postfix/vmailbox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400" smtClean="0">
                <a:ea typeface="新細明體" panose="02020500000000000000" pitchFamily="18" charset="-120"/>
              </a:rPr>
              <a:t>	abc-domain/CEO	(Mailbox format)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  <a:hlinkClick r:id="rId3"/>
              </a:rPr>
              <a:t>CEO@xyz.com.tw</a:t>
            </a:r>
            <a:r>
              <a:rPr lang="en-US" altLang="zh-TW" sz="1400" smtClean="0">
                <a:ea typeface="新細明體" panose="02020500000000000000" pitchFamily="18" charset="-120"/>
              </a:rPr>
              <a:t>	xyz-domain/CEO/	(Maildir format)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Ownerships of virtual mailboxes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Simplest way: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The same owner of POP/IMAP Servers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Flexibility in postfix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virtual_uid_maps and virtual_gid_maps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static:1003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virtual_gid_maps = static:105</a:t>
            </a:r>
          </a:p>
          <a:p>
            <a:pPr lvl="3" eaLnBrk="1" hangingPunct="1"/>
            <a:endParaRPr lang="en-US" altLang="zh-TW" sz="140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hash:/usr/local/etc/postfix/virtual_uids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hash:/usr/local/etc/postfix/virtual_uids  static:1003</a:t>
            </a:r>
          </a:p>
          <a:p>
            <a:pPr lvl="3" eaLnBrk="1" hangingPunct="1"/>
            <a:endParaRPr lang="en-US" altLang="zh-TW" sz="140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In /usr/local/etc/postfix/virtual_uids</a:t>
            </a:r>
          </a:p>
          <a:p>
            <a:pPr lvl="4" eaLnBrk="1" hangingPunct="1"/>
            <a:r>
              <a:rPr lang="en-US" altLang="zh-TW" sz="1800" smtClean="0">
                <a:ea typeface="新細明體" panose="02020500000000000000" pitchFamily="18" charset="-120"/>
              </a:rPr>
              <a:t>CEO@abc.com.tw	1004</a:t>
            </a:r>
          </a:p>
          <a:p>
            <a:pPr lvl="4" eaLnBrk="1" hangingPunct="1"/>
            <a:r>
              <a:rPr lang="en-US" altLang="zh-TW" sz="1800" smtClean="0">
                <a:ea typeface="新細明體" panose="02020500000000000000" pitchFamily="18" charset="-120"/>
              </a:rPr>
              <a:t>CEO@xyz.com.tw	1008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Four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postdrop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maildrop queue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pickup daemon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cleanup daemon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Header validation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address translation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incoming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Network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smtpd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forwarding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Resubmit for such as .forward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Envelope “to” is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Notification </a:t>
            </a:r>
          </a:p>
        </p:txBody>
      </p:sp>
      <p:pic>
        <p:nvPicPr>
          <p:cNvPr id="9220" name="Picture 4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640"/>
            <a:ext cx="3352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47951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submission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84709" y="6140450"/>
            <a:ext cx="178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Network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Five different queues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incoming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deferred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corrupt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hold</a:t>
            </a:r>
          </a:p>
        </p:txBody>
      </p:sp>
      <p:sp>
        <p:nvSpPr>
          <p:cNvPr id="10244" name="文字方塊 4"/>
          <p:cNvSpPr txBox="1">
            <a:spLocks noChangeArrowheads="1"/>
          </p:cNvSpPr>
          <p:nvPr/>
        </p:nvSpPr>
        <p:spPr bwMode="auto">
          <a:xfrm>
            <a:off x="738188" y="6407150"/>
            <a:ext cx="459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http://www.postfix.org/QSHAPE_README.html#queues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Architecture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Message OUT – Part 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1816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Address classes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Used to determine which destinations to accept for delivery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How the delivery take place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Main address classes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Local delivery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Domain names in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smtClean="0">
                <a:ea typeface="新細明體" panose="02020500000000000000" pitchFamily="18" charset="-120"/>
              </a:rPr>
              <a:t> is local delivered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mydestination = nasa.cs.nctu.edu.tw localhost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It will check alias and .forward file to do further delivery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Relay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Transfer mail for others to not your domain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It is common for centralize mail architecture to relay trusted domain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Deliver mail to other domains for authorized user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The queue manager will invoke the smtp DA to deliver this mail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Virtual alias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Virtual mailbox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helene@oreilly.com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frank@postfix.org (doel@onlamp.com)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Phase1: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s sendmail command to send it</a:t>
            </a:r>
          </a:p>
        </p:txBody>
      </p:sp>
      <p:pic>
        <p:nvPicPr>
          <p:cNvPr id="12292" name="Picture 4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4196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Phase2: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postfix.org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local DA find that frank is an alias, so it resubmits it through cleanup daemon for further delivery</a:t>
            </a:r>
          </a:p>
        </p:txBody>
      </p:sp>
      <p:pic>
        <p:nvPicPr>
          <p:cNvPr id="13316" name="Picture 4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6555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2636</Words>
  <Application>Microsoft Office PowerPoint</Application>
  <PresentationFormat>如螢幕大小 (4:3)</PresentationFormat>
  <Paragraphs>642</Paragraphs>
  <Slides>46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0" baseType="lpstr">
      <vt:lpstr>Futura Md BT</vt:lpstr>
      <vt:lpstr>SimSun</vt:lpstr>
      <vt:lpstr>細明體</vt:lpstr>
      <vt:lpstr>華康標楷體(P)</vt:lpstr>
      <vt:lpstr>華康儷中黑(P)</vt:lpstr>
      <vt:lpstr>華康儷粗黑(P)</vt:lpstr>
      <vt:lpstr>新細明體</vt:lpstr>
      <vt:lpstr>Arial</vt:lpstr>
      <vt:lpstr>Calibri</vt:lpstr>
      <vt:lpstr>Times</vt:lpstr>
      <vt:lpstr>Times New Roman</vt:lpstr>
      <vt:lpstr>Verdana</vt:lpstr>
      <vt:lpstr>Wingdings</vt:lpstr>
      <vt:lpstr>Computer Center</vt:lpstr>
      <vt:lpstr>Postfix</vt:lpstr>
      <vt:lpstr>Postfix</vt:lpstr>
      <vt:lpstr>Role of Postfix</vt:lpstr>
      <vt:lpstr>Postfix Architecture</vt:lpstr>
      <vt:lpstr>Postfix Architecture –  Message IN</vt:lpstr>
      <vt:lpstr>Postfix Architecture –  Queue</vt:lpstr>
      <vt:lpstr>Postfix Architecture –  Message OUT – Part I</vt:lpstr>
      <vt:lpstr>Message Flow in Postfix (1)</vt:lpstr>
      <vt:lpstr>Message Flow in Postfix (2)</vt:lpstr>
      <vt:lpstr>Message Flow in Postfix (3)</vt:lpstr>
      <vt:lpstr>Message Store Format</vt:lpstr>
      <vt:lpstr>Postfix &amp; POP3/IMAP</vt:lpstr>
      <vt:lpstr>Postfix Configuration</vt:lpstr>
      <vt:lpstr>Postfix Configuration –  Lookup tables (1)</vt:lpstr>
      <vt:lpstr>Postfix Configuration –  Lookup tables (2)</vt:lpstr>
      <vt:lpstr>Postfix Configuration –  Lookup tables (3)</vt:lpstr>
      <vt:lpstr>Postfix Configuration –  Categories</vt:lpstr>
      <vt:lpstr>Postfix Configuration –  MTA Identity</vt:lpstr>
      <vt:lpstr>Postfix Configuration –  System-wide aliases files</vt:lpstr>
      <vt:lpstr>Postfix Configuration –  Virtual Alias Maps</vt:lpstr>
      <vt:lpstr>Postfix Configuration –  Relay Control (1)</vt:lpstr>
      <vt:lpstr>Postfix Configuration –  Relay Control (2)</vt:lpstr>
      <vt:lpstr>Postfix Configuration –  Receiving limits</vt:lpstr>
      <vt:lpstr>Postfix Configuration –  Rewriting address (1)</vt:lpstr>
      <vt:lpstr>Postfix Configuration –  Rewriting address (2)</vt:lpstr>
      <vt:lpstr>Postfix Configuration –  Rewriting address (3)</vt:lpstr>
      <vt:lpstr>Postfix Configuration –  master.cf (1)</vt:lpstr>
      <vt:lpstr>Postfix Configuration –  master.cf (2)</vt:lpstr>
      <vt:lpstr>Postfix Configuration –  master.cf (3)</vt:lpstr>
      <vt:lpstr>Postfix Architecture –  Message OUT – Part II</vt:lpstr>
      <vt:lpstr>Mail Relaying –  Transport Maps (1)</vt:lpstr>
      <vt:lpstr>Mail Relaying –  Transport Maps (2)</vt:lpstr>
      <vt:lpstr>Mail Relaying –  Inbound Mail Gateway (1)</vt:lpstr>
      <vt:lpstr>Mail Relaying –  Inbound Mail Gateway (2)</vt:lpstr>
      <vt:lpstr>Mail Relaying –  Outbound Mail Gateway</vt:lpstr>
      <vt:lpstr>Queue Management</vt:lpstr>
      <vt:lpstr>Queue Management –  Queue Scheduling </vt:lpstr>
      <vt:lpstr>Queue Management –  Message Delivery</vt:lpstr>
      <vt:lpstr>Queue Management –  Error Notification</vt:lpstr>
      <vt:lpstr>Queue Management –  Queue Tools (1)</vt:lpstr>
      <vt:lpstr>Queue Management –  Queue Tools (2)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Postfix</dc:title>
  <dc:creator>Tse-Han Wang</dc:creator>
  <cp:lastModifiedBy>Tse-Han Wang</cp:lastModifiedBy>
  <cp:revision>222</cp:revision>
  <cp:lastPrinted>2018-05-01T09:45:09Z</cp:lastPrinted>
  <dcterms:created xsi:type="dcterms:W3CDTF">2012-05-15T04:47:15Z</dcterms:created>
  <dcterms:modified xsi:type="dcterms:W3CDTF">2018-05-17T08:19:08Z</dcterms:modified>
</cp:coreProperties>
</file>