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6"/>
  </p:notesMasterIdLst>
  <p:handoutMasterIdLst>
    <p:handoutMasterId r:id="rId37"/>
  </p:handoutMasterIdLst>
  <p:sldIdLst>
    <p:sldId id="265" r:id="rId2"/>
    <p:sldId id="266" r:id="rId3"/>
    <p:sldId id="297" r:id="rId4"/>
    <p:sldId id="267" r:id="rId5"/>
    <p:sldId id="268" r:id="rId6"/>
    <p:sldId id="303" r:id="rId7"/>
    <p:sldId id="304" r:id="rId8"/>
    <p:sldId id="305" r:id="rId9"/>
    <p:sldId id="306" r:id="rId10"/>
    <p:sldId id="318" r:id="rId11"/>
    <p:sldId id="319" r:id="rId12"/>
    <p:sldId id="320" r:id="rId13"/>
    <p:sldId id="321" r:id="rId14"/>
    <p:sldId id="322" r:id="rId15"/>
    <p:sldId id="323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3" r:id="rId24"/>
    <p:sldId id="332" r:id="rId25"/>
    <p:sldId id="335" r:id="rId26"/>
    <p:sldId id="334" r:id="rId27"/>
    <p:sldId id="336" r:id="rId28"/>
    <p:sldId id="337" r:id="rId29"/>
    <p:sldId id="307" r:id="rId30"/>
    <p:sldId id="339" r:id="rId31"/>
    <p:sldId id="264" r:id="rId32"/>
    <p:sldId id="284" r:id="rId33"/>
    <p:sldId id="340" r:id="rId34"/>
    <p:sldId id="341" r:id="rId35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280" autoAdjust="0"/>
  </p:normalViewPr>
  <p:slideViewPr>
    <p:cSldViewPr>
      <p:cViewPr varScale="1">
        <p:scale>
          <a:sx n="95" d="100"/>
          <a:sy n="95" d="100"/>
        </p:scale>
        <p:origin x="20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3450" y="0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r">
              <a:defRPr sz="1300"/>
            </a:lvl1pPr>
          </a:lstStyle>
          <a:p>
            <a:fld id="{23F9ABA2-5F19-4650-B94A-28657DACF2BF}" type="datetimeFigureOut">
              <a:rPr lang="zh-TW" altLang="en-US" smtClean="0"/>
              <a:t>2018/5/2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57294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3450" y="6457294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 anchor="b"/>
          <a:lstStyle>
            <a:lvl1pPr algn="r">
              <a:defRPr sz="1300"/>
            </a:lvl1pPr>
          </a:lstStyle>
          <a:p>
            <a:fld id="{B8B1EAD3-738F-4F56-9475-AD68C4C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67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3450" y="0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EC8421AE-DF5F-4A12-A938-80377ABB945E}" type="datetimeFigureOut">
              <a:rPr lang="zh-TW" altLang="en-US"/>
              <a:pPr>
                <a:defRPr/>
              </a:pPr>
              <a:t>2018/5/2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1041" tIns="50521" rIns="101041" bIns="50521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6936" y="3228649"/>
            <a:ext cx="7900380" cy="3059698"/>
          </a:xfrm>
          <a:prstGeom prst="rect">
            <a:avLst/>
          </a:prstGeom>
        </p:spPr>
        <p:txBody>
          <a:bodyPr vert="horz" lIns="101041" tIns="50521" rIns="101041" bIns="50521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053"/>
            <a:ext cx="4278353" cy="340381"/>
          </a:xfrm>
          <a:prstGeom prst="rect">
            <a:avLst/>
          </a:prstGeom>
        </p:spPr>
        <p:txBody>
          <a:bodyPr vert="horz" lIns="101041" tIns="50521" rIns="101041" bIns="50521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3450" y="6456053"/>
            <a:ext cx="4278353" cy="340381"/>
          </a:xfrm>
          <a:prstGeom prst="rect">
            <a:avLst/>
          </a:prstGeom>
        </p:spPr>
        <p:txBody>
          <a:bodyPr vert="horz" wrap="square" lIns="101041" tIns="50521" rIns="101041" bIns="5052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EEEF3166-E889-44D1-9A0E-C15CC2FB88A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1537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3891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ABFEAC6-7F2B-4E9B-9B4F-64EB2FC75B35}" type="slidenum">
              <a:rPr lang="zh-TW" altLang="en-US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1253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399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61A97DB-EE93-48CF-9AA0-15DA029D16E2}" type="slidenum">
              <a:rPr lang="zh-TW" altLang="en-US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70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 smtClean="0"/>
              <a:t>start: flush all, and load config</a:t>
            </a:r>
          </a:p>
          <a:p>
            <a:r>
              <a:rPr lang="en-US" altLang="zh-TW" smtClean="0"/>
              <a:t>reload: flush everything w/o existing state entries, and load config</a:t>
            </a:r>
          </a:p>
          <a:p>
            <a:r>
              <a:rPr lang="en-US" altLang="zh-TW" smtClean="0"/>
              <a:t>restart: stop start</a:t>
            </a:r>
          </a:p>
          <a:p>
            <a:r>
              <a:rPr lang="en-US" altLang="zh-TW" smtClean="0"/>
              <a:t>resync: just load config</a:t>
            </a:r>
            <a:endParaRPr lang="zh-TW" altLang="en-US" smtClean="0"/>
          </a:p>
        </p:txBody>
      </p:sp>
      <p:sp>
        <p:nvSpPr>
          <p:cNvPr id="4096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1EF019C-19BB-4CFA-91F8-572E555E034B}" type="slidenum">
              <a:rPr lang="zh-TW" altLang="en-US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7261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198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7F17A70-3477-4B96-8B43-6DC1EAAB7B76}" type="slidenum">
              <a:rPr lang="zh-TW" altLang="en-US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3824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 smtClean="0"/>
              <a:t>Port range rdr</a:t>
            </a:r>
            <a:endParaRPr lang="zh-TW" altLang="en-US" smtClean="0"/>
          </a:p>
        </p:txBody>
      </p:sp>
      <p:sp>
        <p:nvSpPr>
          <p:cNvPr id="4301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BDD14D6-1D5B-44B2-9013-273C911D6F7F}" type="slidenum">
              <a:rPr lang="zh-TW" altLang="en-US"/>
              <a:pPr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490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4403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DE26AB9-0637-4040-B8C6-384AEA02CCC6}" type="slidenum">
              <a:rPr lang="zh-TW" altLang="en-US"/>
              <a:pPr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1175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 smtClean="0"/>
              <a:t>gateway_enable="YES"</a:t>
            </a:r>
            <a:endParaRPr lang="zh-TW" altLang="en-US" smtClean="0"/>
          </a:p>
        </p:txBody>
      </p:sp>
      <p:sp>
        <p:nvSpPr>
          <p:cNvPr id="4506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4D7539F-A3EE-4AA3-BF62-CC677E5EA210}" type="slidenum">
              <a:rPr lang="zh-TW" altLang="en-US"/>
              <a:pPr/>
              <a:t>32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371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4608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A1AC4F9-FB0D-46EA-8F81-6B4E921E8C4E}" type="slidenum">
              <a:rPr lang="zh-TW" altLang="en-US"/>
              <a:pPr/>
              <a:t>33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478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50754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09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070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91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847770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163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342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364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804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6642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2356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D20FDAEB-0FD2-43A6-81BD-52F4ACD647BF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bsd.org/doc/handbook/firewalls-pf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bsd.org/faq/pf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Firewalls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Lists</a:t>
            </a:r>
            <a:endParaRPr lang="zh-TW" altLang="en-US" dirty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r>
              <a:rPr lang="en-US" altLang="zh-TW" smtClean="0"/>
              <a:t>Lists</a:t>
            </a:r>
          </a:p>
          <a:p>
            <a:pPr lvl="1"/>
            <a:r>
              <a:rPr lang="en-US" altLang="zh-TW" smtClean="0"/>
              <a:t>Allow the specification of multiple similar criteria within a rule</a:t>
            </a:r>
          </a:p>
          <a:p>
            <a:pPr lvl="2"/>
            <a:r>
              <a:rPr lang="fr-FR" altLang="zh-TW" smtClean="0"/>
              <a:t>multiple protocols, port numbers, addresses, etc.</a:t>
            </a:r>
          </a:p>
          <a:p>
            <a:pPr lvl="1"/>
            <a:r>
              <a:rPr lang="en-US" altLang="zh-TW" smtClean="0"/>
              <a:t>defined by specifying items within { } brackets.</a:t>
            </a:r>
          </a:p>
          <a:p>
            <a:pPr lvl="1"/>
            <a:r>
              <a:rPr lang="en-US" altLang="zh-TW" smtClean="0"/>
              <a:t>eg.</a:t>
            </a:r>
          </a:p>
          <a:p>
            <a:pPr lvl="2"/>
            <a:r>
              <a:rPr lang="en-US" altLang="zh-TW" smtClean="0"/>
              <a:t>pass out on rl0 proto { tcp, udp } from { 192.168.0.1, 10.5.32.6 } to any</a:t>
            </a:r>
          </a:p>
          <a:p>
            <a:pPr lvl="2"/>
            <a:r>
              <a:rPr lang="en-US" altLang="zh-TW" smtClean="0"/>
              <a:t>pass in on fxp0 proto tcp to port { 22 80 }</a:t>
            </a:r>
          </a:p>
          <a:p>
            <a:pPr lvl="1"/>
            <a:r>
              <a:rPr lang="en-US" altLang="zh-TW" smtClean="0"/>
              <a:t>Pitfall</a:t>
            </a:r>
          </a:p>
          <a:p>
            <a:pPr lvl="2"/>
            <a:r>
              <a:rPr lang="en-US" altLang="zh-TW" smtClean="0"/>
              <a:t>pass in on fxp0 from { 10.0.0.0/8, !10.1.2.3 }</a:t>
            </a:r>
          </a:p>
          <a:p>
            <a:pPr lvl="2"/>
            <a:r>
              <a:rPr lang="en-US" altLang="zh-TW" smtClean="0"/>
              <a:t>You mean (</a:t>
            </a:r>
            <a:r>
              <a:rPr lang="en-US" altLang="zh-TW" smtClean="0">
                <a:solidFill>
                  <a:srgbClr val="FF0000"/>
                </a:solidFill>
              </a:rPr>
              <a:t>It means</a:t>
            </a:r>
            <a:r>
              <a:rPr lang="en-US" altLang="zh-TW" smtClean="0"/>
              <a:t>)</a:t>
            </a:r>
            <a:br>
              <a:rPr lang="en-US" altLang="zh-TW" smtClean="0"/>
            </a:br>
            <a:r>
              <a:rPr lang="en-US" altLang="zh-TW" smtClean="0"/>
              <a:t>1. pass in on fxp0 from 10.0.0.0/8</a:t>
            </a:r>
            <a:br>
              <a:rPr lang="en-US" altLang="zh-TW" smtClean="0"/>
            </a:br>
            <a:r>
              <a:rPr lang="en-US" altLang="zh-TW" smtClean="0"/>
              <a:t>2. block in on fxp0 from 10.1.2.3</a:t>
            </a:r>
            <a:br>
              <a:rPr lang="en-US" altLang="zh-TW" smtClean="0"/>
            </a:br>
            <a:r>
              <a:rPr lang="en-US" altLang="zh-TW" smtClean="0">
                <a:solidFill>
                  <a:srgbClr val="FF0000"/>
                </a:solidFill>
              </a:rPr>
              <a:t>2. pass in on fxp0 from !10.1.2.3</a:t>
            </a:r>
          </a:p>
          <a:p>
            <a:pPr lvl="2"/>
            <a:r>
              <a:rPr lang="en-US" altLang="zh-TW" smtClean="0"/>
              <a:t>Use table, instead.</a:t>
            </a:r>
          </a:p>
          <a:p>
            <a:endParaRPr lang="en-US" altLang="zh-TW" smtClean="0"/>
          </a:p>
          <a:p>
            <a:pPr lvl="1"/>
            <a:endParaRPr lang="zh-TW" alt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Macros</a:t>
            </a:r>
            <a:endParaRPr lang="zh-TW" altLang="en-US" dirty="0"/>
          </a:p>
        </p:txBody>
      </p:sp>
      <p:sp>
        <p:nvSpPr>
          <p:cNvPr id="1331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Macros</a:t>
            </a:r>
          </a:p>
          <a:p>
            <a:pPr lvl="1"/>
            <a:r>
              <a:rPr lang="en-US" altLang="zh-TW" smtClean="0"/>
              <a:t>user-defined variables that can hold IP addresses, port numbers, interface names, etc.</a:t>
            </a:r>
          </a:p>
          <a:p>
            <a:pPr lvl="1"/>
            <a:r>
              <a:rPr lang="en-US" altLang="zh-TW" smtClean="0"/>
              <a:t>reduce the complexity of a pf ruleset and also make maintaining a ruleset much easier.</a:t>
            </a:r>
          </a:p>
          <a:p>
            <a:pPr lvl="1"/>
            <a:r>
              <a:rPr lang="en-US" altLang="zh-TW" smtClean="0"/>
              <a:t>Naming: start with [a-zA-Z] and may contain [a-zA-Z0-9_]</a:t>
            </a:r>
          </a:p>
          <a:p>
            <a:pPr lvl="1"/>
            <a:r>
              <a:rPr lang="en-US" altLang="zh-TW" smtClean="0"/>
              <a:t>eg.</a:t>
            </a:r>
          </a:p>
          <a:p>
            <a:pPr lvl="2"/>
            <a:r>
              <a:rPr lang="en-US" altLang="zh-TW" smtClean="0"/>
              <a:t>ext_if = "fxp0“</a:t>
            </a:r>
          </a:p>
          <a:p>
            <a:pPr lvl="2"/>
            <a:r>
              <a:rPr lang="en-US" altLang="zh-TW" smtClean="0"/>
              <a:t>block in on </a:t>
            </a:r>
            <a:r>
              <a:rPr lang="en-US" altLang="zh-TW" smtClean="0">
                <a:solidFill>
                  <a:srgbClr val="00B050"/>
                </a:solidFill>
              </a:rPr>
              <a:t>$</a:t>
            </a:r>
            <a:r>
              <a:rPr lang="en-US" altLang="zh-TW" smtClean="0"/>
              <a:t>ext_if from any to any</a:t>
            </a:r>
          </a:p>
          <a:p>
            <a:pPr lvl="1"/>
            <a:r>
              <a:rPr lang="en-US" altLang="zh-TW" smtClean="0"/>
              <a:t>Macro of macros</a:t>
            </a:r>
          </a:p>
          <a:p>
            <a:pPr lvl="2"/>
            <a:r>
              <a:rPr lang="en-US" altLang="zh-TW" smtClean="0"/>
              <a:t>host1 = "192.168.1.1“</a:t>
            </a:r>
          </a:p>
          <a:p>
            <a:pPr lvl="2"/>
            <a:r>
              <a:rPr lang="en-US" altLang="zh-TW" smtClean="0"/>
              <a:t>host2 = "192.168.1.2“</a:t>
            </a:r>
          </a:p>
          <a:p>
            <a:pPr lvl="2"/>
            <a:r>
              <a:rPr lang="en-US" altLang="zh-TW" smtClean="0"/>
              <a:t>all_hosts = "{" $host1 $host2 "}"</a:t>
            </a:r>
            <a:endParaRPr lang="zh-TW" alt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Tables (1)</a:t>
            </a:r>
            <a:endParaRPr lang="zh-TW" altLang="en-US" dirty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Tables</a:t>
            </a:r>
          </a:p>
          <a:p>
            <a:pPr lvl="1"/>
            <a:r>
              <a:rPr lang="en-US" altLang="zh-TW" smtClean="0"/>
              <a:t>used to hold a group of IPv4 and/or IPv6 addresses</a:t>
            </a:r>
          </a:p>
          <a:p>
            <a:pPr lvl="2"/>
            <a:r>
              <a:rPr lang="en-US" altLang="zh-TW" smtClean="0"/>
              <a:t>hostname, inteface name, and keyword </a:t>
            </a:r>
            <a:r>
              <a:rPr lang="en-US" altLang="zh-TW" i="1" smtClean="0"/>
              <a:t>self</a:t>
            </a:r>
          </a:p>
          <a:p>
            <a:pPr lvl="1"/>
            <a:r>
              <a:rPr lang="en-US" altLang="zh-TW" smtClean="0"/>
              <a:t>Lookups against a table are very fast and consume less memory and processor time than lists</a:t>
            </a:r>
          </a:p>
          <a:p>
            <a:pPr lvl="1"/>
            <a:r>
              <a:rPr lang="en-US" altLang="zh-TW" smtClean="0"/>
              <a:t>Two attributes</a:t>
            </a:r>
          </a:p>
          <a:p>
            <a:pPr lvl="2"/>
            <a:r>
              <a:rPr lang="en-US" altLang="zh-TW" smtClean="0"/>
              <a:t>persist: keep the table in memory even when no rules refer to it</a:t>
            </a:r>
          </a:p>
          <a:p>
            <a:pPr lvl="2"/>
            <a:r>
              <a:rPr lang="en-US" altLang="zh-TW" smtClean="0"/>
              <a:t>const: cannot be changed once the table is created</a:t>
            </a:r>
          </a:p>
          <a:p>
            <a:pPr lvl="1"/>
            <a:r>
              <a:rPr lang="en-US" altLang="zh-TW" smtClean="0"/>
              <a:t>eg.</a:t>
            </a:r>
          </a:p>
          <a:p>
            <a:pPr lvl="2"/>
            <a:r>
              <a:rPr lang="en-US" altLang="zh-TW" smtClean="0"/>
              <a:t>table </a:t>
            </a:r>
            <a:r>
              <a:rPr lang="en-US" altLang="zh-TW" smtClean="0">
                <a:solidFill>
                  <a:srgbClr val="00B050"/>
                </a:solidFill>
              </a:rPr>
              <a:t>&lt;</a:t>
            </a:r>
            <a:r>
              <a:rPr lang="en-US" altLang="zh-TW" smtClean="0"/>
              <a:t>private</a:t>
            </a:r>
            <a:r>
              <a:rPr lang="en-US" altLang="zh-TW" smtClean="0">
                <a:solidFill>
                  <a:srgbClr val="00B050"/>
                </a:solidFill>
              </a:rPr>
              <a:t>&gt;</a:t>
            </a:r>
            <a:r>
              <a:rPr lang="en-US" altLang="zh-TW" smtClean="0"/>
              <a:t> const { 10/8, 172.16/12, 192.168/16 }</a:t>
            </a:r>
          </a:p>
          <a:p>
            <a:pPr lvl="2"/>
            <a:r>
              <a:rPr lang="en-US" altLang="zh-TW" smtClean="0"/>
              <a:t>table &lt;badhosts&gt; persist</a:t>
            </a:r>
          </a:p>
          <a:p>
            <a:pPr lvl="2"/>
            <a:r>
              <a:rPr lang="en-US" altLang="zh-TW" smtClean="0"/>
              <a:t>block on fxp0 from { &lt;private&gt;, &lt;badhosts&gt; } to any</a:t>
            </a:r>
          </a:p>
          <a:p>
            <a:pPr lvl="2"/>
            <a:r>
              <a:rPr lang="fr-FR" altLang="zh-TW" smtClean="0"/>
              <a:t>table &lt;spam&gt; persist </a:t>
            </a:r>
            <a:r>
              <a:rPr lang="fr-FR" altLang="zh-TW" smtClean="0">
                <a:solidFill>
                  <a:srgbClr val="00B050"/>
                </a:solidFill>
              </a:rPr>
              <a:t>file</a:t>
            </a:r>
            <a:r>
              <a:rPr lang="fr-FR" altLang="zh-TW" smtClean="0"/>
              <a:t> "/etc/spammers" file "/etc/openrelays"</a:t>
            </a:r>
            <a:endParaRPr lang="zh-TW" alt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Tables (2)</a:t>
            </a:r>
            <a:endParaRPr lang="zh-TW" altLang="en-US" dirty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Tables – Address Matching</a:t>
            </a:r>
          </a:p>
          <a:p>
            <a:pPr lvl="1"/>
            <a:r>
              <a:rPr lang="en-US" altLang="zh-TW" smtClean="0"/>
              <a:t>An address lookup against a table will return the most narrowly matching entry</a:t>
            </a:r>
          </a:p>
          <a:p>
            <a:pPr lvl="1"/>
            <a:r>
              <a:rPr lang="en-US" altLang="zh-TW" smtClean="0"/>
              <a:t>eg.</a:t>
            </a:r>
          </a:p>
          <a:p>
            <a:pPr lvl="2"/>
            <a:r>
              <a:rPr lang="en-US" altLang="zh-TW" smtClean="0"/>
              <a:t>table &lt;goodguys&gt; { 172.16.0.0/16, !172.16.1.0/24, 172.16.1.100 }</a:t>
            </a:r>
          </a:p>
          <a:p>
            <a:pPr lvl="2"/>
            <a:r>
              <a:rPr lang="en-US" altLang="zh-TW" smtClean="0"/>
              <a:t>block in on dc0</a:t>
            </a:r>
          </a:p>
          <a:p>
            <a:pPr lvl="2"/>
            <a:r>
              <a:rPr lang="en-US" altLang="zh-TW" smtClean="0"/>
              <a:t>pass  in on dc0 from &lt;goodguys&gt;</a:t>
            </a:r>
          </a:p>
          <a:p>
            <a:pPr lvl="1"/>
            <a:r>
              <a:rPr lang="en-US" altLang="zh-TW" smtClean="0"/>
              <a:t>Result</a:t>
            </a:r>
          </a:p>
          <a:p>
            <a:pPr lvl="2"/>
            <a:r>
              <a:rPr lang="en-US" altLang="zh-TW" smtClean="0"/>
              <a:t>172.16.50.5	passed</a:t>
            </a:r>
          </a:p>
          <a:p>
            <a:pPr lvl="2"/>
            <a:r>
              <a:rPr lang="en-US" altLang="zh-TW" smtClean="0"/>
              <a:t>172.16.1.25	blocked</a:t>
            </a:r>
          </a:p>
          <a:p>
            <a:pPr lvl="2"/>
            <a:r>
              <a:rPr lang="en-US" altLang="zh-TW" smtClean="0"/>
              <a:t>172.16.1.100	passed</a:t>
            </a:r>
          </a:p>
          <a:p>
            <a:pPr lvl="2"/>
            <a:r>
              <a:rPr lang="en-US" altLang="zh-TW" smtClean="0"/>
              <a:t>10.1.4.55	blocked</a:t>
            </a:r>
            <a:endParaRPr lang="zh-TW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Options</a:t>
            </a:r>
            <a:endParaRPr lang="zh-TW" altLang="en-US" dirty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5181600"/>
          </a:xfrm>
        </p:spPr>
        <p:txBody>
          <a:bodyPr/>
          <a:lstStyle/>
          <a:p>
            <a:r>
              <a:rPr lang="en-US" altLang="zh-TW" smtClean="0"/>
              <a:t>Format</a:t>
            </a:r>
          </a:p>
          <a:p>
            <a:pPr lvl="1"/>
            <a:r>
              <a:rPr lang="en-US" altLang="zh-TW" smtClean="0"/>
              <a:t>control pf's operation, and specified in pf.conf using “set”</a:t>
            </a:r>
          </a:p>
          <a:p>
            <a:pPr lvl="2"/>
            <a:r>
              <a:rPr lang="en-US" altLang="zh-TW" smtClean="0"/>
              <a:t>Format: set option [sub-ops] value</a:t>
            </a:r>
          </a:p>
          <a:p>
            <a:r>
              <a:rPr lang="en-US" altLang="zh-TW" smtClean="0"/>
              <a:t>Options</a:t>
            </a:r>
          </a:p>
          <a:p>
            <a:pPr lvl="1"/>
            <a:r>
              <a:rPr lang="en-US" altLang="zh-TW" i="1" smtClean="0"/>
              <a:t>loginterface</a:t>
            </a:r>
            <a:r>
              <a:rPr lang="en-US" altLang="zh-TW" smtClean="0"/>
              <a:t> – collect packets and gather byte count statistics</a:t>
            </a:r>
          </a:p>
          <a:p>
            <a:pPr lvl="1"/>
            <a:r>
              <a:rPr lang="en-US" altLang="zh-TW" i="1" smtClean="0"/>
              <a:t>ruleset-optimization</a:t>
            </a:r>
            <a:r>
              <a:rPr lang="en-US" altLang="zh-TW" smtClean="0"/>
              <a:t> – ruleset optimizer</a:t>
            </a:r>
          </a:p>
          <a:p>
            <a:pPr lvl="2"/>
            <a:r>
              <a:rPr lang="en-US" altLang="zh-TW" smtClean="0"/>
              <a:t>none, basic, profile</a:t>
            </a:r>
          </a:p>
          <a:p>
            <a:pPr lvl="2"/>
            <a:r>
              <a:rPr lang="en-US" altLang="zh-TW" smtClean="0"/>
              <a:t>basic: remove dups, remove subs, combine into a table, re-order rules</a:t>
            </a:r>
          </a:p>
          <a:p>
            <a:pPr lvl="1"/>
            <a:r>
              <a:rPr lang="en-US" altLang="zh-TW" i="1" smtClean="0"/>
              <a:t>block-policy</a:t>
            </a:r>
            <a:r>
              <a:rPr lang="en-US" altLang="zh-TW" smtClean="0"/>
              <a:t> – default behavior for blocked packets</a:t>
            </a:r>
          </a:p>
          <a:p>
            <a:pPr lvl="2"/>
            <a:r>
              <a:rPr lang="en-US" altLang="zh-TW" smtClean="0"/>
              <a:t>drop, return</a:t>
            </a:r>
          </a:p>
          <a:p>
            <a:pPr lvl="1"/>
            <a:r>
              <a:rPr lang="en-US" altLang="zh-TW" i="1" smtClean="0"/>
              <a:t>skip on</a:t>
            </a:r>
            <a:r>
              <a:rPr lang="en-US" altLang="zh-TW" smtClean="0"/>
              <a:t> {ifname} – interfaces for which packets should not be filtered.</a:t>
            </a:r>
          </a:p>
          <a:p>
            <a:pPr lvl="2"/>
            <a:r>
              <a:rPr lang="en-US" altLang="zh-TW" smtClean="0"/>
              <a:t>eg. set skip on lo0</a:t>
            </a:r>
          </a:p>
          <a:p>
            <a:pPr lvl="1"/>
            <a:r>
              <a:rPr lang="en-US" altLang="zh-TW" i="1" smtClean="0"/>
              <a:t>timeout, limit, optimization, state-policy, hostid, require-order, fingerprints, debug</a:t>
            </a:r>
            <a:endParaRPr lang="zh-TW" altLang="en-US" i="1" smtClean="0"/>
          </a:p>
          <a:p>
            <a:pPr lvl="1"/>
            <a:endParaRPr lang="en-US" altLang="zh-TW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Normalization</a:t>
            </a:r>
            <a:endParaRPr lang="zh-TW" altLang="en-US" dirty="0"/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Traffic Normalization</a:t>
            </a:r>
          </a:p>
          <a:p>
            <a:pPr lvl="1"/>
            <a:r>
              <a:rPr lang="en-US" altLang="zh-TW" smtClean="0"/>
              <a:t>IP fragment reassembly</a:t>
            </a:r>
          </a:p>
          <a:p>
            <a:pPr lvl="2"/>
            <a:r>
              <a:rPr lang="en-US" altLang="zh-TW" smtClean="0"/>
              <a:t>scrub in all</a:t>
            </a:r>
          </a:p>
          <a:p>
            <a:pPr lvl="1"/>
            <a:r>
              <a:rPr lang="en-US" altLang="zh-TW" smtClean="0"/>
              <a:t>Default behavior</a:t>
            </a:r>
          </a:p>
          <a:p>
            <a:pPr lvl="2"/>
            <a:r>
              <a:rPr lang="en-US" altLang="zh-TW" smtClean="0"/>
              <a:t>Fragments are buffered until they form a complete packet, and only the completed packet is passed on to the filter.</a:t>
            </a:r>
          </a:p>
          <a:p>
            <a:pPr lvl="2"/>
            <a:r>
              <a:rPr lang="en-US" altLang="zh-TW" smtClean="0"/>
              <a:t>Advantage: filter rules have to deal only with complete packets, and ignore fragments.</a:t>
            </a:r>
          </a:p>
          <a:p>
            <a:pPr lvl="2"/>
            <a:r>
              <a:rPr lang="en-US" altLang="zh-TW" smtClean="0"/>
              <a:t>Disadvantage: caching fragments is the additional memory cost</a:t>
            </a:r>
          </a:p>
          <a:p>
            <a:pPr lvl="2"/>
            <a:endParaRPr lang="en-US" altLang="zh-TW" smtClean="0"/>
          </a:p>
          <a:p>
            <a:pPr lvl="2"/>
            <a:r>
              <a:rPr lang="en-US" altLang="zh-TW" smtClean="0"/>
              <a:t>The full reassembly method is the only method that currently works with NAT.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Translation (1)</a:t>
            </a:r>
            <a:endParaRPr lang="zh-TW" altLang="en-US" dirty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Translation</a:t>
            </a:r>
          </a:p>
          <a:p>
            <a:pPr lvl="1">
              <a:defRPr/>
            </a:pPr>
            <a:r>
              <a:rPr lang="en-US" altLang="zh-TW" dirty="0" smtClean="0"/>
              <a:t>Modify either the source or destination address of the packets</a:t>
            </a:r>
          </a:p>
          <a:p>
            <a:pPr lvl="1">
              <a:defRPr/>
            </a:pPr>
            <a:r>
              <a:rPr lang="en-US" altLang="zh-TW" dirty="0" smtClean="0"/>
              <a:t>The translation engine</a:t>
            </a: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en-US" altLang="zh-TW" dirty="0" smtClean="0"/>
              <a:t>modifies the specified address and/or port in the packet</a:t>
            </a:r>
          </a:p>
          <a:p>
            <a:pPr marL="1257300" lvl="2" indent="-342900">
              <a:buFont typeface="+mj-lt"/>
              <a:buAutoNum type="arabicPeriod"/>
              <a:defRPr/>
            </a:pPr>
            <a:r>
              <a:rPr lang="en-US" altLang="zh-TW" dirty="0" smtClean="0"/>
              <a:t>passes it to the packet filter for evaluation</a:t>
            </a:r>
          </a:p>
          <a:p>
            <a:pPr lvl="1">
              <a:defRPr/>
            </a:pPr>
            <a:r>
              <a:rPr lang="en-US" altLang="zh-TW" dirty="0" smtClean="0"/>
              <a:t>Filter rules filter based on the translated address and port number</a:t>
            </a:r>
          </a:p>
          <a:p>
            <a:pPr lvl="1">
              <a:defRPr/>
            </a:pPr>
            <a:r>
              <a:rPr lang="en-US" altLang="zh-TW" dirty="0" smtClean="0"/>
              <a:t>Packets passed directly if the </a:t>
            </a:r>
            <a:r>
              <a:rPr lang="en-US" altLang="zh-TW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pass</a:t>
            </a:r>
            <a:r>
              <a:rPr lang="en-US" altLang="zh-TW" dirty="0" smtClean="0"/>
              <a:t> modifier is given in the rule</a:t>
            </a:r>
          </a:p>
          <a:p>
            <a:pPr lvl="1">
              <a:defRPr/>
            </a:pPr>
            <a:endParaRPr lang="en-US" altLang="zh-TW" dirty="0" smtClean="0"/>
          </a:p>
          <a:p>
            <a:pPr lvl="1">
              <a:defRPr/>
            </a:pPr>
            <a:endParaRPr lang="en-US" altLang="zh-TW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Translation (2)</a:t>
            </a:r>
            <a:endParaRPr lang="zh-TW" altLang="en-US" dirty="0"/>
          </a:p>
        </p:txBody>
      </p:sp>
      <p:sp>
        <p:nvSpPr>
          <p:cNvPr id="215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Various types of translation</a:t>
            </a:r>
          </a:p>
          <a:p>
            <a:pPr lvl="1">
              <a:defRPr/>
            </a:pP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</a:rPr>
              <a:t>binat</a:t>
            </a:r>
            <a:r>
              <a:rPr lang="en-US" altLang="zh-TW" dirty="0" smtClean="0"/>
              <a:t> – bidirectional mapping between an external IP </a:t>
            </a:r>
            <a:r>
              <a:rPr lang="en-US" altLang="zh-TW" dirty="0" err="1" smtClean="0"/>
              <a:t>netblock</a:t>
            </a:r>
            <a:r>
              <a:rPr lang="en-US" altLang="zh-TW" dirty="0" smtClean="0"/>
              <a:t> and an internal IP </a:t>
            </a:r>
            <a:r>
              <a:rPr lang="en-US" altLang="zh-TW" dirty="0" err="1" smtClean="0"/>
              <a:t>netblock</a:t>
            </a:r>
            <a:endParaRPr lang="en-US" altLang="zh-TW" dirty="0" smtClean="0"/>
          </a:p>
          <a:p>
            <a:pPr lvl="2">
              <a:defRPr/>
            </a:pPr>
            <a:r>
              <a:rPr lang="en-US" altLang="zh-TW" dirty="0" err="1" smtClean="0"/>
              <a:t>binat</a:t>
            </a:r>
            <a:r>
              <a:rPr lang="en-US" altLang="zh-TW" dirty="0" smtClean="0"/>
              <a:t> on $</a:t>
            </a:r>
            <a:r>
              <a:rPr lang="en-US" altLang="zh-TW" dirty="0" err="1" smtClean="0"/>
              <a:t>ext_if</a:t>
            </a:r>
            <a:r>
              <a:rPr lang="en-US" altLang="zh-TW" dirty="0" smtClean="0"/>
              <a:t> from 10.1.2.150 to any -&gt; 140.113.235.123</a:t>
            </a:r>
          </a:p>
          <a:p>
            <a:pPr lvl="2">
              <a:defRPr/>
            </a:pPr>
            <a:r>
              <a:rPr lang="en-US" altLang="zh-TW" dirty="0" err="1" smtClean="0"/>
              <a:t>binat</a:t>
            </a:r>
            <a:r>
              <a:rPr lang="en-US" altLang="zh-TW" dirty="0" smtClean="0"/>
              <a:t> on $</a:t>
            </a:r>
            <a:r>
              <a:rPr lang="en-US" altLang="zh-TW" dirty="0" err="1" smtClean="0"/>
              <a:t>ext_if</a:t>
            </a:r>
            <a:r>
              <a:rPr lang="en-US" altLang="zh-TW" dirty="0" smtClean="0"/>
              <a:t> from 192.168.1.0/28 to any -&gt; 140.113.24.0/28</a:t>
            </a:r>
          </a:p>
          <a:p>
            <a:pPr lvl="1">
              <a:defRPr/>
            </a:pP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</a:rPr>
              <a:t>nat</a:t>
            </a:r>
            <a:r>
              <a:rPr lang="en-US" altLang="zh-TW" dirty="0" smtClean="0"/>
              <a:t> – IP addresses are to be changes as the packet traverses the given interface</a:t>
            </a:r>
          </a:p>
          <a:p>
            <a:pPr lvl="2">
              <a:defRPr/>
            </a:pPr>
            <a:r>
              <a:rPr lang="en-US" altLang="zh-TW" dirty="0" smtClean="0"/>
              <a:t>no </a:t>
            </a:r>
            <a:r>
              <a:rPr lang="en-US" altLang="zh-TW" dirty="0" err="1" smtClean="0"/>
              <a:t>nat</a:t>
            </a:r>
            <a:r>
              <a:rPr lang="en-US" altLang="zh-TW" dirty="0" smtClean="0"/>
              <a:t> on $</a:t>
            </a:r>
            <a:r>
              <a:rPr lang="en-US" altLang="zh-TW" dirty="0" err="1" smtClean="0"/>
              <a:t>ext_if</a:t>
            </a:r>
            <a:r>
              <a:rPr lang="en-US" altLang="zh-TW" dirty="0" smtClean="0"/>
              <a:t> from 192.168.123.234 to any</a:t>
            </a:r>
          </a:p>
          <a:p>
            <a:pPr lvl="2">
              <a:defRPr/>
            </a:pPr>
            <a:r>
              <a:rPr lang="en-US" altLang="zh-TW" dirty="0" err="1" smtClean="0"/>
              <a:t>nat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00B050"/>
                </a:solidFill>
              </a:rPr>
              <a:t>pass</a:t>
            </a:r>
            <a:r>
              <a:rPr lang="en-US" altLang="zh-TW" dirty="0" smtClean="0"/>
              <a:t> on $</a:t>
            </a:r>
            <a:r>
              <a:rPr lang="en-US" altLang="zh-TW" dirty="0" err="1" smtClean="0"/>
              <a:t>ext_if</a:t>
            </a:r>
            <a:r>
              <a:rPr lang="en-US" altLang="zh-TW" dirty="0" smtClean="0"/>
              <a:t> from 192.168.123.0/24 to any -&gt; 140.113.235.21</a:t>
            </a:r>
          </a:p>
          <a:p>
            <a:pPr lvl="1">
              <a:defRPr/>
            </a:pP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</a:rPr>
              <a:t>rdr</a:t>
            </a:r>
            <a:r>
              <a:rPr lang="en-US" altLang="zh-TW" dirty="0" smtClean="0"/>
              <a:t> – redirect packets to another destination and possibly different port</a:t>
            </a:r>
          </a:p>
          <a:p>
            <a:pPr lvl="2">
              <a:defRPr/>
            </a:pPr>
            <a:r>
              <a:rPr lang="en-US" altLang="zh-TW" dirty="0" smtClean="0"/>
              <a:t>no </a:t>
            </a:r>
            <a:r>
              <a:rPr lang="en-US" altLang="zh-TW" dirty="0" err="1" smtClean="0"/>
              <a:t>rdr</a:t>
            </a:r>
            <a:r>
              <a:rPr lang="en-US" altLang="zh-TW" dirty="0" smtClean="0"/>
              <a:t> on $</a:t>
            </a:r>
            <a:r>
              <a:rPr lang="en-US" altLang="zh-TW" dirty="0" err="1" smtClean="0"/>
              <a:t>int_if</a:t>
            </a:r>
            <a:r>
              <a:rPr lang="en-US" altLang="zh-TW" dirty="0" smtClean="0"/>
              <a:t> proto </a:t>
            </a:r>
            <a:r>
              <a:rPr lang="en-US" altLang="zh-TW" dirty="0" err="1" smtClean="0"/>
              <a:t>tcp</a:t>
            </a:r>
            <a:r>
              <a:rPr lang="en-US" altLang="zh-TW" dirty="0" smtClean="0"/>
              <a:t> from any to $server port 80</a:t>
            </a:r>
          </a:p>
          <a:p>
            <a:pPr lvl="2">
              <a:defRPr/>
            </a:pPr>
            <a:r>
              <a:rPr lang="en-US" altLang="zh-TW" dirty="0" err="1" smtClean="0"/>
              <a:t>rdr</a:t>
            </a:r>
            <a:r>
              <a:rPr lang="en-US" altLang="zh-TW" dirty="0" smtClean="0"/>
              <a:t> on $</a:t>
            </a:r>
            <a:r>
              <a:rPr lang="en-US" altLang="zh-TW" dirty="0" err="1" smtClean="0"/>
              <a:t>int_if</a:t>
            </a:r>
            <a:r>
              <a:rPr lang="en-US" altLang="zh-TW" dirty="0" smtClean="0"/>
              <a:t> proto </a:t>
            </a:r>
            <a:r>
              <a:rPr lang="en-US" altLang="zh-TW" dirty="0" err="1" smtClean="0"/>
              <a:t>tcp</a:t>
            </a:r>
            <a:r>
              <a:rPr lang="en-US" altLang="zh-TW" dirty="0" smtClean="0"/>
              <a:t> from any to any port 80 -&gt; 127.0.0.1 port 80</a:t>
            </a:r>
            <a:endParaRPr lang="zh-TW" altLang="en-US" dirty="0" smtClean="0"/>
          </a:p>
          <a:p>
            <a:pPr lvl="2">
              <a:defRPr/>
            </a:pPr>
            <a:endParaRPr lang="en-US" altLang="zh-TW" dirty="0" smtClean="0"/>
          </a:p>
          <a:p>
            <a:pPr lvl="2">
              <a:defRPr/>
            </a:pPr>
            <a:endParaRPr lang="zh-TW" alt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Translation (3)</a:t>
            </a:r>
            <a:endParaRPr lang="zh-TW" altLang="en-US" dirty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Evaluation</a:t>
            </a:r>
          </a:p>
          <a:p>
            <a:pPr lvl="1">
              <a:defRPr/>
            </a:pPr>
            <a:r>
              <a:rPr lang="en-US" altLang="zh-TW" dirty="0" smtClean="0"/>
              <a:t>Evaluation order of translation rules depends on the </a:t>
            </a:r>
            <a:r>
              <a:rPr lang="en-US" altLang="zh-TW" dirty="0" smtClean="0">
                <a:solidFill>
                  <a:srgbClr val="FF0000"/>
                </a:solidFill>
              </a:rPr>
              <a:t>type</a:t>
            </a:r>
          </a:p>
          <a:p>
            <a:pPr lvl="2">
              <a:defRPr/>
            </a:pPr>
            <a:r>
              <a:rPr lang="en-US" altLang="zh-TW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binat</a:t>
            </a:r>
            <a:r>
              <a:rPr lang="en-US" altLang="zh-TW" dirty="0" smtClean="0"/>
              <a:t> rules first, and then either </a:t>
            </a:r>
            <a:r>
              <a:rPr lang="en-US" altLang="zh-TW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rdr</a:t>
            </a:r>
            <a:r>
              <a:rPr lang="en-US" altLang="zh-TW" dirty="0" smtClean="0"/>
              <a:t> rules for inbound packets or </a:t>
            </a:r>
            <a:r>
              <a:rPr lang="en-US" altLang="zh-TW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nat</a:t>
            </a:r>
            <a:r>
              <a:rPr lang="en-US" altLang="zh-TW" dirty="0" smtClean="0"/>
              <a:t> rules for outbound packets</a:t>
            </a:r>
          </a:p>
          <a:p>
            <a:pPr lvl="1">
              <a:defRPr/>
            </a:pPr>
            <a:r>
              <a:rPr lang="en-US" altLang="zh-TW" dirty="0" smtClean="0"/>
              <a:t>Rules of the same type are evaluated in the order of appearing in the </a:t>
            </a:r>
            <a:r>
              <a:rPr lang="en-US" altLang="zh-TW" dirty="0" err="1" smtClean="0"/>
              <a:t>ruleset</a:t>
            </a:r>
            <a:endParaRPr lang="en-US" altLang="zh-TW" dirty="0" smtClean="0"/>
          </a:p>
          <a:p>
            <a:pPr lvl="1">
              <a:defRPr/>
            </a:pPr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first matching </a:t>
            </a:r>
            <a:r>
              <a:rPr lang="en-US" altLang="zh-TW" dirty="0" smtClean="0"/>
              <a:t>rule decides what action is taken</a:t>
            </a:r>
          </a:p>
          <a:p>
            <a:pPr lvl="1">
              <a:defRPr/>
            </a:pPr>
            <a:r>
              <a:rPr lang="en-US" altLang="zh-TW" dirty="0" smtClean="0"/>
              <a:t>If no rule matches the packet, it is passed to the filter unmodified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Packet Filtering (1)</a:t>
            </a:r>
            <a:endParaRPr lang="zh-TW" altLang="en-US" dirty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5105400"/>
          </a:xfrm>
        </p:spPr>
        <p:txBody>
          <a:bodyPr/>
          <a:lstStyle/>
          <a:p>
            <a:pPr>
              <a:defRPr/>
            </a:pPr>
            <a:r>
              <a:rPr lang="en-US" altLang="zh-TW" dirty="0" err="1" smtClean="0"/>
              <a:t>pf</a:t>
            </a:r>
            <a:r>
              <a:rPr lang="en-US" altLang="zh-TW" dirty="0" smtClean="0"/>
              <a:t> has the ability to </a:t>
            </a:r>
            <a:r>
              <a:rPr lang="en-US" altLang="zh-TW" i="1" dirty="0" smtClean="0"/>
              <a:t>block</a:t>
            </a:r>
            <a:r>
              <a:rPr lang="en-US" altLang="zh-TW" dirty="0" smtClean="0"/>
              <a:t> and </a:t>
            </a:r>
            <a:r>
              <a:rPr lang="en-US" altLang="zh-TW" i="1" dirty="0" smtClean="0"/>
              <a:t>pass</a:t>
            </a:r>
            <a:r>
              <a:rPr lang="en-US" altLang="zh-TW" dirty="0" smtClean="0"/>
              <a:t> packets based on</a:t>
            </a:r>
          </a:p>
          <a:p>
            <a:pPr lvl="1">
              <a:defRPr/>
            </a:pPr>
            <a:r>
              <a:rPr lang="en-US" altLang="zh-TW" dirty="0" smtClean="0"/>
              <a:t>layer 3(</a:t>
            </a:r>
            <a:r>
              <a:rPr lang="en-US" altLang="zh-TW" dirty="0" err="1" smtClean="0"/>
              <a:t>ip</a:t>
            </a:r>
            <a:r>
              <a:rPr lang="en-US" altLang="zh-TW" dirty="0" smtClean="0"/>
              <a:t>, ip6) and layer 4(</a:t>
            </a:r>
            <a:r>
              <a:rPr lang="en-US" altLang="zh-TW" dirty="0" err="1" smtClean="0"/>
              <a:t>icmp</a:t>
            </a:r>
            <a:r>
              <a:rPr lang="en-US" altLang="zh-TW" dirty="0" smtClean="0"/>
              <a:t>, icmp6, </a:t>
            </a:r>
            <a:r>
              <a:rPr lang="en-US" altLang="zh-TW" dirty="0" err="1" smtClean="0"/>
              <a:t>tcp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udp</a:t>
            </a:r>
            <a:r>
              <a:rPr lang="en-US" altLang="zh-TW" dirty="0" smtClean="0"/>
              <a:t>) headers</a:t>
            </a:r>
          </a:p>
          <a:p>
            <a:pPr>
              <a:defRPr/>
            </a:pPr>
            <a:r>
              <a:rPr lang="en-US" altLang="zh-TW" dirty="0" smtClean="0"/>
              <a:t>Each packet processed by the filter</a:t>
            </a:r>
          </a:p>
          <a:p>
            <a:pPr lvl="1">
              <a:defRPr/>
            </a:pPr>
            <a:r>
              <a:rPr lang="en-US" altLang="zh-TW" dirty="0" smtClean="0"/>
              <a:t>The filter rules are evaluated in sequential order</a:t>
            </a:r>
          </a:p>
          <a:p>
            <a:pPr lvl="1">
              <a:defRPr/>
            </a:pPr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last matching </a:t>
            </a:r>
            <a:r>
              <a:rPr lang="en-US" altLang="zh-TW" dirty="0" smtClean="0"/>
              <a:t>rule decides what action is taken</a:t>
            </a:r>
          </a:p>
          <a:p>
            <a:pPr lvl="1">
              <a:defRPr/>
            </a:pPr>
            <a:r>
              <a:rPr lang="en-US" altLang="zh-TW" dirty="0" smtClean="0"/>
              <a:t>If no rule matches the packet, the </a:t>
            </a:r>
            <a:r>
              <a:rPr lang="en-US" altLang="zh-TW" dirty="0" smtClean="0">
                <a:solidFill>
                  <a:srgbClr val="FF0000"/>
                </a:solidFill>
              </a:rPr>
              <a:t>default</a:t>
            </a:r>
            <a:r>
              <a:rPr lang="en-US" altLang="zh-TW" dirty="0" smtClean="0"/>
              <a:t> action is to </a:t>
            </a:r>
            <a:r>
              <a:rPr lang="en-US" altLang="zh-TW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pass</a:t>
            </a:r>
          </a:p>
          <a:p>
            <a:pPr lvl="1">
              <a:defRPr/>
            </a:pPr>
            <a:endParaRPr lang="en-US" altLang="zh-TW" dirty="0" smtClean="0"/>
          </a:p>
          <a:p>
            <a:pPr>
              <a:defRPr/>
            </a:pPr>
            <a:r>
              <a:rPr lang="en-US" altLang="zh-TW" dirty="0" smtClean="0"/>
              <a:t>Format</a:t>
            </a:r>
          </a:p>
          <a:p>
            <a:pPr lvl="1">
              <a:defRPr/>
            </a:pPr>
            <a:r>
              <a:rPr lang="en-US" altLang="zh-TW" dirty="0" smtClean="0"/>
              <a:t>{pass | block [drop | return]}    [in | out]    [log]    [quick]</a:t>
            </a:r>
            <a:br>
              <a:rPr lang="en-US" altLang="zh-TW" dirty="0" smtClean="0"/>
            </a:br>
            <a:r>
              <a:rPr lang="en-US" altLang="zh-TW" dirty="0" smtClean="0"/>
              <a:t>[on </a:t>
            </a:r>
            <a:r>
              <a:rPr lang="en-US" altLang="zh-TW" u="sng" dirty="0" err="1" smtClean="0"/>
              <a:t>ifname</a:t>
            </a:r>
            <a:r>
              <a:rPr lang="en-US" altLang="zh-TW" dirty="0" smtClean="0"/>
              <a:t>] … {hosts} …</a:t>
            </a:r>
          </a:p>
          <a:p>
            <a:pPr lvl="1">
              <a:defRPr/>
            </a:pPr>
            <a:r>
              <a:rPr lang="en-US" altLang="zh-TW" dirty="0" smtClean="0"/>
              <a:t>The simplest to </a:t>
            </a:r>
            <a:r>
              <a:rPr lang="en-US" altLang="zh-TW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block everything by default</a:t>
            </a:r>
            <a:r>
              <a:rPr lang="en-US" altLang="zh-TW" dirty="0" smtClean="0"/>
              <a:t>: specify the first filter rule</a:t>
            </a:r>
          </a:p>
          <a:p>
            <a:pPr lvl="2">
              <a:defRPr/>
            </a:pPr>
            <a:r>
              <a:rPr lang="en-US" altLang="zh-TW" dirty="0" smtClean="0"/>
              <a:t>block all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Firewalls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sz="2000" dirty="0" smtClean="0">
                <a:ea typeface="新細明體" pitchFamily="18" charset="-120"/>
              </a:rPr>
              <a:t>Firewall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hardware/software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choke point between secured and unsecured network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filter incoming and outgoing traffic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prevent communications which are forbidden by the security policy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zh-TW" sz="2000" dirty="0" smtClean="0">
              <a:ea typeface="新細明體" pitchFamily="18" charset="-12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zh-TW" sz="2000" dirty="0" smtClean="0">
                <a:ea typeface="新細明體" pitchFamily="18" charset="-120"/>
              </a:rPr>
              <a:t>What it can be used to do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 smtClean="0">
                <a:solidFill>
                  <a:schemeClr val="accent1">
                    <a:lumMod val="75000"/>
                  </a:schemeClr>
                </a:solidFill>
              </a:rPr>
              <a:t>Incoming:</a:t>
            </a:r>
            <a:r>
              <a:rPr lang="en-US" altLang="zh-TW" sz="1800" dirty="0" smtClean="0"/>
              <a:t> protect and insulate the applications, services and machines</a:t>
            </a:r>
            <a:endParaRPr lang="en-US" altLang="zh-TW" sz="1800" dirty="0" smtClean="0">
              <a:ea typeface="新細明體" pitchFamily="18" charset="-12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Such as telnet, NetBIOS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en-US" altLang="zh-TW" sz="1600" dirty="0" smtClean="0">
              <a:ea typeface="新細明體" pitchFamily="18" charset="-12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Outgoing:</a:t>
            </a:r>
            <a:r>
              <a:rPr lang="en-US" altLang="zh-TW" sz="1800" dirty="0" smtClean="0">
                <a:ea typeface="新細明體" pitchFamily="18" charset="-120"/>
              </a:rPr>
              <a:t> limit or disable access from the internal network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Such as MSN, </a:t>
            </a:r>
            <a:r>
              <a:rPr lang="en-US" altLang="zh-TW" sz="1600" dirty="0" err="1" smtClean="0">
                <a:ea typeface="新細明體" pitchFamily="18" charset="-120"/>
              </a:rPr>
              <a:t>ssh</a:t>
            </a:r>
            <a:r>
              <a:rPr lang="en-US" altLang="zh-TW" sz="1600" dirty="0" smtClean="0">
                <a:ea typeface="新細明體" pitchFamily="18" charset="-120"/>
              </a:rPr>
              <a:t>, ftp, </a:t>
            </a:r>
            <a:r>
              <a:rPr lang="en-US" altLang="zh-TW" sz="1600" dirty="0" err="1" smtClean="0">
                <a:ea typeface="新細明體" pitchFamily="18" charset="-120"/>
              </a:rPr>
              <a:t>facebook</a:t>
            </a:r>
            <a:r>
              <a:rPr lang="en-US" altLang="zh-TW" sz="1600" dirty="0" smtClean="0">
                <a:ea typeface="新細明體" pitchFamily="18" charset="-120"/>
              </a:rPr>
              <a:t>, SC2, D3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en-US" altLang="zh-TW" sz="1600" dirty="0" smtClean="0">
              <a:ea typeface="新細明體" pitchFamily="18" charset="-12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zh-TW" sz="18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NAT</a:t>
            </a:r>
            <a:r>
              <a:rPr lang="en-US" altLang="zh-TW" sz="1800" dirty="0" smtClean="0">
                <a:ea typeface="新細明體" pitchFamily="18" charset="-120"/>
              </a:rPr>
              <a:t> (Network Address Translation)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Packet Filtering (2)</a:t>
            </a:r>
            <a:endParaRPr lang="zh-TW" altLang="en-US" dirty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24800" cy="4648200"/>
          </a:xfrm>
        </p:spPr>
        <p:txBody>
          <a:bodyPr/>
          <a:lstStyle/>
          <a:p>
            <a:r>
              <a:rPr lang="en-US" altLang="zh-TW" smtClean="0"/>
              <a:t>States</a:t>
            </a:r>
          </a:p>
          <a:p>
            <a:pPr lvl="1"/>
            <a:r>
              <a:rPr lang="en-US" altLang="zh-TW" smtClean="0"/>
              <a:t>If the packet is </a:t>
            </a:r>
            <a:r>
              <a:rPr lang="en-US" altLang="zh-TW" i="1" smtClean="0"/>
              <a:t>pass</a:t>
            </a:r>
            <a:r>
              <a:rPr lang="en-US" altLang="zh-TW" smtClean="0"/>
              <a:t>ed, </a:t>
            </a:r>
            <a:r>
              <a:rPr lang="en-US" altLang="zh-TW" smtClean="0">
                <a:solidFill>
                  <a:srgbClr val="FF0000"/>
                </a:solidFill>
              </a:rPr>
              <a:t>state</a:t>
            </a:r>
            <a:r>
              <a:rPr lang="en-US" altLang="zh-TW" smtClean="0"/>
              <a:t> is created unless the </a:t>
            </a:r>
            <a:r>
              <a:rPr lang="en-US" altLang="zh-TW" i="1" smtClean="0"/>
              <a:t>no state</a:t>
            </a:r>
            <a:r>
              <a:rPr lang="en-US" altLang="zh-TW" smtClean="0"/>
              <a:t> is specified</a:t>
            </a:r>
          </a:p>
          <a:p>
            <a:pPr lvl="2"/>
            <a:r>
              <a:rPr lang="en-US" altLang="zh-TW" smtClean="0"/>
              <a:t>The first time a packet matches </a:t>
            </a:r>
            <a:r>
              <a:rPr lang="en-US" altLang="zh-TW" i="1" smtClean="0"/>
              <a:t>pass</a:t>
            </a:r>
            <a:r>
              <a:rPr lang="en-US" altLang="zh-TW" smtClean="0"/>
              <a:t>, a state entry is created</a:t>
            </a:r>
          </a:p>
          <a:p>
            <a:pPr lvl="2"/>
            <a:r>
              <a:rPr lang="en-US" altLang="zh-TW" smtClean="0"/>
              <a:t>For subsequent packets, the filter checks whether each matches any state</a:t>
            </a:r>
          </a:p>
          <a:p>
            <a:pPr lvl="2"/>
            <a:r>
              <a:rPr lang="en-US" altLang="zh-TW" smtClean="0"/>
              <a:t>For TCP, also check its sequence numbers</a:t>
            </a:r>
          </a:p>
          <a:p>
            <a:pPr lvl="2"/>
            <a:r>
              <a:rPr lang="en-US" altLang="zh-TW" smtClean="0"/>
              <a:t>pf knows how to match ICMP replies to states</a:t>
            </a:r>
          </a:p>
          <a:p>
            <a:pPr lvl="3"/>
            <a:r>
              <a:rPr lang="en-US" altLang="zh-TW" smtClean="0"/>
              <a:t>Port unreachable for UDP</a:t>
            </a:r>
          </a:p>
          <a:p>
            <a:pPr lvl="3"/>
            <a:r>
              <a:rPr lang="en-US" altLang="zh-TW" smtClean="0"/>
              <a:t>ICMP echo reply for echo request</a:t>
            </a:r>
          </a:p>
          <a:p>
            <a:pPr lvl="3"/>
            <a:r>
              <a:rPr lang="en-US" altLang="zh-TW" smtClean="0"/>
              <a:t>…</a:t>
            </a:r>
          </a:p>
          <a:p>
            <a:pPr lvl="2"/>
            <a:r>
              <a:rPr lang="en-US" altLang="zh-TW" smtClean="0"/>
              <a:t>Stores in BST for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Packet Filtering (3)</a:t>
            </a:r>
            <a:endParaRPr lang="zh-TW" altLang="en-US" dirty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Parameters</a:t>
            </a:r>
          </a:p>
          <a:p>
            <a:pPr lvl="1"/>
            <a:r>
              <a:rPr lang="en-US" altLang="zh-TW" i="1" smtClean="0"/>
              <a:t>in</a:t>
            </a:r>
            <a:r>
              <a:rPr lang="en-US" altLang="zh-TW" smtClean="0"/>
              <a:t> | </a:t>
            </a:r>
            <a:r>
              <a:rPr lang="en-US" altLang="zh-TW" i="1" smtClean="0"/>
              <a:t>out</a:t>
            </a:r>
            <a:r>
              <a:rPr lang="en-US" altLang="zh-TW" smtClean="0"/>
              <a:t> – apply to imcoming or outgoing packets</a:t>
            </a:r>
          </a:p>
          <a:p>
            <a:pPr lvl="1"/>
            <a:r>
              <a:rPr lang="en-US" altLang="zh-TW" i="1" smtClean="0"/>
              <a:t>log</a:t>
            </a:r>
            <a:r>
              <a:rPr lang="en-US" altLang="zh-TW" smtClean="0"/>
              <a:t>  - generate log messages to pflog (pflog0, /var/log/pflog)</a:t>
            </a:r>
          </a:p>
          <a:p>
            <a:pPr lvl="2"/>
            <a:r>
              <a:rPr lang="en-US" altLang="zh-TW" smtClean="0"/>
              <a:t>Default: the packet that establishes the state is logged</a:t>
            </a:r>
          </a:p>
          <a:p>
            <a:pPr lvl="1"/>
            <a:r>
              <a:rPr lang="en-US" altLang="zh-TW" i="1" smtClean="0"/>
              <a:t>quick</a:t>
            </a:r>
            <a:r>
              <a:rPr lang="en-US" altLang="zh-TW" smtClean="0"/>
              <a:t> – the rule is </a:t>
            </a:r>
            <a:r>
              <a:rPr lang="en-US" altLang="zh-TW" smtClean="0">
                <a:solidFill>
                  <a:srgbClr val="FF0000"/>
                </a:solidFill>
              </a:rPr>
              <a:t>considered the last matching rule</a:t>
            </a:r>
          </a:p>
          <a:p>
            <a:pPr lvl="1"/>
            <a:r>
              <a:rPr lang="en-US" altLang="zh-TW" i="1" smtClean="0"/>
              <a:t>on </a:t>
            </a:r>
            <a:r>
              <a:rPr lang="en-US" altLang="zh-TW" i="1" u="sng" smtClean="0"/>
              <a:t>ifname</a:t>
            </a:r>
            <a:r>
              <a:rPr lang="en-US" altLang="zh-TW" smtClean="0"/>
              <a:t> – apply only on the particular interface</a:t>
            </a:r>
          </a:p>
          <a:p>
            <a:pPr lvl="1"/>
            <a:r>
              <a:rPr lang="en-US" altLang="zh-TW" i="1" smtClean="0"/>
              <a:t>inet | inet6</a:t>
            </a:r>
            <a:r>
              <a:rPr lang="en-US" altLang="zh-TW" smtClean="0"/>
              <a:t> – apply only on this address family</a:t>
            </a:r>
          </a:p>
          <a:p>
            <a:pPr lvl="1"/>
            <a:r>
              <a:rPr lang="en-US" altLang="zh-TW" i="1" smtClean="0"/>
              <a:t>proto </a:t>
            </a:r>
            <a:r>
              <a:rPr lang="en-US" altLang="zh-TW" smtClean="0"/>
              <a:t>{</a:t>
            </a:r>
            <a:r>
              <a:rPr lang="en-US" altLang="zh-TW" i="1" smtClean="0"/>
              <a:t>tcp</a:t>
            </a:r>
            <a:r>
              <a:rPr lang="en-US" altLang="zh-TW" smtClean="0"/>
              <a:t> | </a:t>
            </a:r>
            <a:r>
              <a:rPr lang="en-US" altLang="zh-TW" i="1" smtClean="0"/>
              <a:t>udp</a:t>
            </a:r>
            <a:r>
              <a:rPr lang="en-US" altLang="zh-TW" smtClean="0"/>
              <a:t> | </a:t>
            </a:r>
            <a:r>
              <a:rPr lang="en-US" altLang="zh-TW" i="1" smtClean="0"/>
              <a:t>icmp</a:t>
            </a:r>
            <a:r>
              <a:rPr lang="en-US" altLang="zh-TW" smtClean="0"/>
              <a:t> | </a:t>
            </a:r>
            <a:r>
              <a:rPr lang="en-US" altLang="zh-TW" i="1" smtClean="0"/>
              <a:t>icmp6</a:t>
            </a:r>
            <a:r>
              <a:rPr lang="en-US" altLang="zh-TW" smtClean="0"/>
              <a:t>} – apply only on this protocol</a:t>
            </a:r>
          </a:p>
          <a:p>
            <a:pPr lvl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Packet Filtering (4)</a:t>
            </a:r>
            <a:endParaRPr lang="zh-TW" altLang="en-US" dirty="0"/>
          </a:p>
        </p:txBody>
      </p:sp>
      <p:sp>
        <p:nvSpPr>
          <p:cNvPr id="24579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r>
              <a:rPr lang="en-US" altLang="zh-TW" smtClean="0"/>
              <a:t>Parameters</a:t>
            </a:r>
          </a:p>
          <a:p>
            <a:pPr lvl="1"/>
            <a:r>
              <a:rPr lang="en-US" altLang="zh-TW" i="1" smtClean="0"/>
              <a:t>hosts</a:t>
            </a:r>
            <a:r>
              <a:rPr lang="en-US" altLang="zh-TW" smtClean="0"/>
              <a:t> : { </a:t>
            </a:r>
            <a:r>
              <a:rPr lang="en-US" altLang="zh-TW" i="1" smtClean="0"/>
              <a:t>from</a:t>
            </a:r>
            <a:r>
              <a:rPr lang="en-US" altLang="zh-TW" smtClean="0"/>
              <a:t> </a:t>
            </a:r>
            <a:r>
              <a:rPr lang="en-US" altLang="zh-TW" i="1" u="sng" smtClean="0"/>
              <a:t>host</a:t>
            </a:r>
            <a:r>
              <a:rPr lang="en-US" altLang="zh-TW" smtClean="0"/>
              <a:t> [ </a:t>
            </a:r>
            <a:r>
              <a:rPr lang="en-US" altLang="zh-TW" i="1" smtClean="0"/>
              <a:t>port</a:t>
            </a:r>
            <a:r>
              <a:rPr lang="en-US" altLang="zh-TW" smtClean="0"/>
              <a:t> [</a:t>
            </a:r>
            <a:r>
              <a:rPr lang="en-US" altLang="zh-TW" i="1" smtClean="0"/>
              <a:t>op</a:t>
            </a:r>
            <a:r>
              <a:rPr lang="en-US" altLang="zh-TW" smtClean="0"/>
              <a:t>] </a:t>
            </a:r>
            <a:r>
              <a:rPr lang="en-US" altLang="zh-TW" u="sng" smtClean="0"/>
              <a:t>#</a:t>
            </a:r>
            <a:r>
              <a:rPr lang="en-US" altLang="zh-TW" smtClean="0"/>
              <a:t> ] </a:t>
            </a:r>
            <a:r>
              <a:rPr lang="en-US" altLang="zh-TW" i="1" smtClean="0"/>
              <a:t>to</a:t>
            </a:r>
            <a:r>
              <a:rPr lang="en-US" altLang="zh-TW" smtClean="0"/>
              <a:t> </a:t>
            </a:r>
            <a:r>
              <a:rPr lang="en-US" altLang="zh-TW" i="1" u="sng" smtClean="0"/>
              <a:t>host</a:t>
            </a:r>
            <a:r>
              <a:rPr lang="en-US" altLang="zh-TW" smtClean="0"/>
              <a:t> [</a:t>
            </a:r>
            <a:r>
              <a:rPr lang="en-US" altLang="zh-TW" i="1" smtClean="0"/>
              <a:t>port</a:t>
            </a:r>
            <a:r>
              <a:rPr lang="en-US" altLang="zh-TW" smtClean="0"/>
              <a:t> [</a:t>
            </a:r>
            <a:r>
              <a:rPr lang="en-US" altLang="zh-TW" i="1" smtClean="0"/>
              <a:t>op</a:t>
            </a:r>
            <a:r>
              <a:rPr lang="en-US" altLang="zh-TW" smtClean="0"/>
              <a:t>] </a:t>
            </a:r>
            <a:r>
              <a:rPr lang="en-US" altLang="zh-TW" i="1" u="sng" smtClean="0"/>
              <a:t>#</a:t>
            </a:r>
            <a:r>
              <a:rPr lang="en-US" altLang="zh-TW" smtClean="0"/>
              <a:t>] </a:t>
            </a:r>
            <a:r>
              <a:rPr lang="en-US" altLang="zh-TW" smtClean="0">
                <a:solidFill>
                  <a:srgbClr val="FF0000"/>
                </a:solidFill>
              </a:rPr>
              <a:t>|</a:t>
            </a:r>
            <a:r>
              <a:rPr lang="en-US" altLang="zh-TW" smtClean="0"/>
              <a:t> </a:t>
            </a:r>
            <a:r>
              <a:rPr lang="en-US" altLang="zh-TW" i="1" smtClean="0"/>
              <a:t>all</a:t>
            </a:r>
            <a:r>
              <a:rPr lang="en-US" altLang="zh-TW" smtClean="0"/>
              <a:t> }</a:t>
            </a:r>
          </a:p>
          <a:p>
            <a:pPr lvl="1"/>
            <a:r>
              <a:rPr lang="en-US" altLang="zh-TW" smtClean="0"/>
              <a:t>host: </a:t>
            </a:r>
          </a:p>
          <a:p>
            <a:pPr lvl="2"/>
            <a:r>
              <a:rPr lang="en-US" altLang="zh-TW" smtClean="0"/>
              <a:t>host can be specified in CIDR notation, hostnames, interface names, table, or keywords </a:t>
            </a:r>
            <a:r>
              <a:rPr lang="en-US" altLang="zh-TW" i="1" smtClean="0"/>
              <a:t>any</a:t>
            </a:r>
            <a:r>
              <a:rPr lang="en-US" altLang="zh-TW" smtClean="0"/>
              <a:t>, </a:t>
            </a:r>
            <a:r>
              <a:rPr lang="en-US" altLang="zh-TW" i="1" smtClean="0"/>
              <a:t>self</a:t>
            </a:r>
            <a:r>
              <a:rPr lang="en-US" altLang="zh-TW" smtClean="0"/>
              <a:t>, …</a:t>
            </a:r>
          </a:p>
          <a:p>
            <a:pPr lvl="2"/>
            <a:r>
              <a:rPr lang="en-US" altLang="zh-TW" smtClean="0"/>
              <a:t>Hostnames are translated to address(es) at ruleset load time.</a:t>
            </a:r>
          </a:p>
          <a:p>
            <a:pPr lvl="2"/>
            <a:r>
              <a:rPr lang="en-US" altLang="zh-TW" smtClean="0"/>
              <a:t>When the address of an interface or hostname changes, the ruleset must be reloaded</a:t>
            </a:r>
          </a:p>
          <a:p>
            <a:pPr lvl="2"/>
            <a:r>
              <a:rPr lang="en-US" altLang="zh-TW" smtClean="0"/>
              <a:t>When interface name is surrounded by (), the rule is automatically updated whenever the interface changes its address</a:t>
            </a:r>
          </a:p>
          <a:p>
            <a:pPr lvl="1"/>
            <a:r>
              <a:rPr lang="en-US" altLang="zh-TW" smtClean="0"/>
              <a:t>port:</a:t>
            </a:r>
          </a:p>
          <a:p>
            <a:pPr lvl="2"/>
            <a:r>
              <a:rPr lang="en-US" altLang="zh-TW" smtClean="0"/>
              <a:t>ops: unary(=, !=, &lt;, &lt;=, &gt;, &gt;=), and binary(:, &gt;&lt;, &lt;&gt;)</a:t>
            </a:r>
          </a:p>
          <a:p>
            <a:pPr lvl="1"/>
            <a:r>
              <a:rPr lang="en-US" altLang="zh-TW" smtClean="0"/>
              <a:t>eg.</a:t>
            </a:r>
          </a:p>
          <a:p>
            <a:pPr lvl="2"/>
            <a:r>
              <a:rPr lang="en-US" altLang="zh-TW" smtClean="0"/>
              <a:t>block in all</a:t>
            </a:r>
          </a:p>
          <a:p>
            <a:pPr lvl="2"/>
            <a:r>
              <a:rPr lang="en-US" altLang="zh-TW" smtClean="0"/>
              <a:t>pass in proto tcp from any port &lt; 1024 to self port 33333:44444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Packet Filtering (5)</a:t>
            </a:r>
            <a:endParaRPr lang="zh-TW" altLang="en-US" dirty="0"/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r>
              <a:rPr lang="en-US" altLang="zh-TW" smtClean="0"/>
              <a:t>Parameters</a:t>
            </a:r>
          </a:p>
          <a:p>
            <a:pPr lvl="1"/>
            <a:r>
              <a:rPr lang="en-US" altLang="zh-TW" i="1" smtClean="0"/>
              <a:t>flags</a:t>
            </a:r>
            <a:r>
              <a:rPr lang="en-US" altLang="zh-TW" smtClean="0"/>
              <a:t> {</a:t>
            </a:r>
            <a:r>
              <a:rPr lang="en-US" altLang="zh-TW" i="1" u="sng" smtClean="0"/>
              <a:t>&lt;a&gt;</a:t>
            </a:r>
            <a:r>
              <a:rPr lang="en-US" altLang="zh-TW" i="1" smtClean="0"/>
              <a:t>/</a:t>
            </a:r>
            <a:r>
              <a:rPr lang="en-US" altLang="zh-TW" i="1" u="sng" smtClean="0"/>
              <a:t>&lt;b&gt;</a:t>
            </a:r>
            <a:r>
              <a:rPr lang="en-US" altLang="zh-TW" smtClean="0"/>
              <a:t> | </a:t>
            </a:r>
            <a:r>
              <a:rPr lang="en-US" altLang="zh-TW" i="1" smtClean="0"/>
              <a:t>any</a:t>
            </a:r>
            <a:r>
              <a:rPr lang="en-US" altLang="zh-TW" smtClean="0"/>
              <a:t>} – only apply to TCP packets</a:t>
            </a:r>
          </a:p>
          <a:p>
            <a:pPr lvl="2"/>
            <a:r>
              <a:rPr lang="en-US" altLang="zh-TW" smtClean="0"/>
              <a:t>Flags: (F)IN, (S)YN, (R)ST, (P)USH, (A)CK, (U)RG, (E)CE, C(W)R</a:t>
            </a:r>
          </a:p>
          <a:p>
            <a:pPr lvl="2"/>
            <a:r>
              <a:rPr lang="en-US" altLang="zh-TW" smtClean="0"/>
              <a:t>Check flags listed in &lt;b&gt;, and see if the flags (not) in &lt;a&gt; is (not) set</a:t>
            </a:r>
          </a:p>
          <a:p>
            <a:pPr lvl="2"/>
            <a:r>
              <a:rPr lang="en-US" altLang="zh-TW" smtClean="0"/>
              <a:t>eg.</a:t>
            </a:r>
          </a:p>
          <a:p>
            <a:pPr lvl="3"/>
            <a:r>
              <a:rPr lang="en-US" altLang="zh-TW" smtClean="0"/>
              <a:t>flags S/S : check SYN is set, ignore others.</a:t>
            </a:r>
          </a:p>
          <a:p>
            <a:pPr lvl="3"/>
            <a:r>
              <a:rPr lang="en-US" altLang="zh-TW" smtClean="0"/>
              <a:t>flags S/SA: check SYN is set and ACK is unset., ignore others</a:t>
            </a:r>
          </a:p>
          <a:p>
            <a:pPr lvl="2"/>
            <a:r>
              <a:rPr lang="en-US" altLang="zh-TW" smtClean="0"/>
              <a:t>Default </a:t>
            </a:r>
            <a:r>
              <a:rPr lang="en-US" altLang="zh-TW" i="1" smtClean="0">
                <a:solidFill>
                  <a:srgbClr val="FF0000"/>
                </a:solidFill>
              </a:rPr>
              <a:t>flags S/SA</a:t>
            </a:r>
            <a:r>
              <a:rPr lang="en-US" altLang="zh-TW" smtClean="0">
                <a:solidFill>
                  <a:srgbClr val="FF0000"/>
                </a:solidFill>
              </a:rPr>
              <a:t> </a:t>
            </a:r>
            <a:r>
              <a:rPr lang="en-US" altLang="zh-TW" smtClean="0"/>
              <a:t>for TCP</a:t>
            </a:r>
          </a:p>
          <a:p>
            <a:pPr lvl="1"/>
            <a:r>
              <a:rPr lang="en-US" altLang="zh-TW" i="1" smtClean="0"/>
              <a:t>icmp-type </a:t>
            </a:r>
            <a:r>
              <a:rPr lang="en-US" altLang="zh-TW" i="1" u="sng" smtClean="0"/>
              <a:t>type</a:t>
            </a:r>
            <a:r>
              <a:rPr lang="en-US" altLang="zh-TW" i="1" smtClean="0"/>
              <a:t> code </a:t>
            </a:r>
            <a:r>
              <a:rPr lang="en-US" altLang="zh-TW" i="1" u="sng" smtClean="0"/>
              <a:t>code</a:t>
            </a:r>
          </a:p>
          <a:p>
            <a:pPr lvl="1"/>
            <a:r>
              <a:rPr lang="en-US" altLang="zh-TW" i="1" smtClean="0"/>
              <a:t>icmp6-type </a:t>
            </a:r>
            <a:r>
              <a:rPr lang="en-US" altLang="zh-TW" i="1" u="sng" smtClean="0"/>
              <a:t>type</a:t>
            </a:r>
            <a:r>
              <a:rPr lang="en-US" altLang="zh-TW" i="1" smtClean="0"/>
              <a:t> code </a:t>
            </a:r>
            <a:r>
              <a:rPr lang="en-US" altLang="zh-TW" i="1" u="sng" smtClean="0"/>
              <a:t>code</a:t>
            </a:r>
            <a:endParaRPr lang="en-US" altLang="zh-TW" i="1" smtClean="0"/>
          </a:p>
          <a:p>
            <a:pPr lvl="2"/>
            <a:r>
              <a:rPr lang="en-US" altLang="zh-TW" smtClean="0"/>
              <a:t>Apply to ICMP and ICMP6 packets</a:t>
            </a:r>
          </a:p>
          <a:p>
            <a:pPr lvl="1"/>
            <a:r>
              <a:rPr lang="en-US" altLang="zh-TW" i="1" smtClean="0"/>
              <a:t>label</a:t>
            </a:r>
            <a:r>
              <a:rPr lang="en-US" altLang="zh-TW" smtClean="0"/>
              <a:t> – for per-rule statistics</a:t>
            </a:r>
          </a:p>
          <a:p>
            <a:pPr lvl="1"/>
            <a:r>
              <a:rPr lang="en-US" altLang="zh-TW" smtClean="0"/>
              <a:t>{</a:t>
            </a:r>
            <a:r>
              <a:rPr lang="en-US" altLang="zh-TW" i="1" smtClean="0"/>
              <a:t>tag</a:t>
            </a:r>
            <a:r>
              <a:rPr lang="en-US" altLang="zh-TW" smtClean="0"/>
              <a:t> | </a:t>
            </a:r>
            <a:r>
              <a:rPr lang="en-US" altLang="zh-TW" i="1" smtClean="0"/>
              <a:t>tagged</a:t>
            </a:r>
            <a:r>
              <a:rPr lang="en-US" altLang="zh-TW" smtClean="0"/>
              <a:t>} </a:t>
            </a:r>
            <a:r>
              <a:rPr lang="en-US" altLang="zh-TW" i="1" u="sng" smtClean="0"/>
              <a:t>string</a:t>
            </a:r>
          </a:p>
          <a:p>
            <a:pPr lvl="2"/>
            <a:r>
              <a:rPr lang="en-US" altLang="zh-TW" smtClean="0"/>
              <a:t>tag by nat, rdr, or binat, and identify by filter rules.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Load Balance</a:t>
            </a:r>
            <a:endParaRPr lang="zh-TW" altLang="en-US" dirty="0"/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Load balance</a:t>
            </a:r>
          </a:p>
          <a:p>
            <a:pPr lvl="1"/>
            <a:r>
              <a:rPr lang="en-US" altLang="zh-TW" smtClean="0"/>
              <a:t>For </a:t>
            </a:r>
            <a:r>
              <a:rPr lang="en-US" altLang="zh-TW" i="1" smtClean="0"/>
              <a:t>nat</a:t>
            </a:r>
            <a:r>
              <a:rPr lang="en-US" altLang="zh-TW" smtClean="0"/>
              <a:t> and </a:t>
            </a:r>
            <a:r>
              <a:rPr lang="en-US" altLang="zh-TW" i="1" smtClean="0"/>
              <a:t>rdr</a:t>
            </a:r>
            <a:r>
              <a:rPr lang="en-US" altLang="zh-TW" smtClean="0"/>
              <a:t> rules</a:t>
            </a:r>
          </a:p>
          <a:p>
            <a:pPr lvl="1"/>
            <a:r>
              <a:rPr lang="en-US" altLang="zh-TW" smtClean="0"/>
              <a:t>eg.</a:t>
            </a:r>
          </a:p>
          <a:p>
            <a:pPr lvl="2"/>
            <a:r>
              <a:rPr lang="en-US" altLang="zh-TW" smtClean="0"/>
              <a:t>rdr on $ext_if proto tcp from any to any port 80 \</a:t>
            </a:r>
            <a:br>
              <a:rPr lang="en-US" altLang="zh-TW" smtClean="0"/>
            </a:br>
            <a:r>
              <a:rPr lang="en-US" altLang="zh-TW" smtClean="0"/>
              <a:t>-&gt; {10.1.2.155, 10.1.2.160, 10.1.2.161} round-robin</a:t>
            </a:r>
          </a:p>
          <a:p>
            <a:pPr lvl="1"/>
            <a:endParaRPr lang="en-US" altLang="zh-TW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Security</a:t>
            </a:r>
            <a:endParaRPr lang="zh-TW" altLang="en-US" dirty="0"/>
          </a:p>
        </p:txBody>
      </p:sp>
      <p:sp>
        <p:nvSpPr>
          <p:cNvPr id="2765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For security consideration</a:t>
            </a:r>
          </a:p>
          <a:p>
            <a:pPr lvl="1"/>
            <a:r>
              <a:rPr lang="en-US" altLang="zh-TW" smtClean="0"/>
              <a:t>state modulation</a:t>
            </a:r>
          </a:p>
          <a:p>
            <a:pPr lvl="2"/>
            <a:r>
              <a:rPr lang="en-US" altLang="zh-TW" smtClean="0"/>
              <a:t>Create a high quality random sequence number</a:t>
            </a:r>
          </a:p>
          <a:p>
            <a:pPr lvl="2"/>
            <a:r>
              <a:rPr lang="en-US" altLang="zh-TW" smtClean="0"/>
              <a:t>Applying </a:t>
            </a:r>
            <a:r>
              <a:rPr lang="en-US" altLang="zh-TW" i="1" smtClean="0"/>
              <a:t>modulate state</a:t>
            </a:r>
            <a:r>
              <a:rPr lang="en-US" altLang="zh-TW" smtClean="0"/>
              <a:t> parameter to a TCP connection</a:t>
            </a:r>
          </a:p>
          <a:p>
            <a:pPr lvl="1"/>
            <a:r>
              <a:rPr lang="en-US" altLang="zh-TW" smtClean="0"/>
              <a:t>syn proxy</a:t>
            </a:r>
          </a:p>
          <a:p>
            <a:pPr lvl="2"/>
            <a:r>
              <a:rPr lang="en-US" altLang="zh-TW" smtClean="0"/>
              <a:t>pf itself completes the handshake</a:t>
            </a:r>
          </a:p>
          <a:p>
            <a:pPr lvl="2"/>
            <a:r>
              <a:rPr lang="en-US" altLang="zh-TW" smtClean="0"/>
              <a:t>Applying </a:t>
            </a:r>
            <a:r>
              <a:rPr lang="en-US" altLang="zh-TW" i="1" smtClean="0"/>
              <a:t>synproxy state</a:t>
            </a:r>
            <a:r>
              <a:rPr lang="en-US" altLang="zh-TW" smtClean="0"/>
              <a:t> parameter to a TCP connection</a:t>
            </a:r>
          </a:p>
          <a:p>
            <a:pPr lvl="3"/>
            <a:r>
              <a:rPr lang="en-US" altLang="zh-TW" smtClean="0"/>
              <a:t>Include modulate state</a:t>
            </a:r>
            <a:endParaRPr lang="zh-TW" altLang="en-US" smtClean="0"/>
          </a:p>
          <a:p>
            <a:endParaRPr lang="zh-TW" altLang="en-U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</a:t>
            </a:r>
            <a:r>
              <a:rPr lang="en-US" altLang="zh-TW" dirty="0" err="1">
                <a:ea typeface="新細明體" pitchFamily="18" charset="-120"/>
              </a:rPr>
              <a:t>S</a:t>
            </a:r>
            <a:r>
              <a:rPr lang="en-US" altLang="zh-TW" dirty="0" err="1" smtClean="0">
                <a:ea typeface="新細明體" pitchFamily="18" charset="-120"/>
              </a:rPr>
              <a:t>tateful</a:t>
            </a:r>
            <a:r>
              <a:rPr lang="en-US" altLang="zh-TW" dirty="0" smtClean="0">
                <a:ea typeface="新細明體" pitchFamily="18" charset="-120"/>
              </a:rPr>
              <a:t> tracking</a:t>
            </a:r>
            <a:endParaRPr lang="zh-TW" altLang="en-US" dirty="0"/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Stateful tracking options</a:t>
            </a:r>
          </a:p>
          <a:p>
            <a:pPr lvl="1"/>
            <a:r>
              <a:rPr lang="en-US" altLang="zh-TW" i="1" smtClean="0"/>
              <a:t>keep state</a:t>
            </a:r>
            <a:r>
              <a:rPr lang="en-US" altLang="zh-TW" smtClean="0"/>
              <a:t>, </a:t>
            </a:r>
            <a:r>
              <a:rPr lang="en-US" altLang="zh-TW" i="1" smtClean="0"/>
              <a:t>modulate state</a:t>
            </a:r>
            <a:r>
              <a:rPr lang="en-US" altLang="zh-TW" smtClean="0"/>
              <a:t>, and </a:t>
            </a:r>
            <a:r>
              <a:rPr lang="en-US" altLang="zh-TW" i="1" smtClean="0"/>
              <a:t>synproxy state</a:t>
            </a:r>
            <a:r>
              <a:rPr lang="en-US" altLang="zh-TW" smtClean="0"/>
              <a:t> support these options</a:t>
            </a:r>
          </a:p>
          <a:p>
            <a:pPr lvl="2"/>
            <a:r>
              <a:rPr lang="en-US" altLang="zh-TW" smtClean="0"/>
              <a:t>keep state must be specidied explicitly to apply options to a rule</a:t>
            </a:r>
          </a:p>
          <a:p>
            <a:pPr lvl="1"/>
            <a:r>
              <a:rPr lang="en-US" altLang="zh-TW" smtClean="0"/>
              <a:t>eg.</a:t>
            </a:r>
          </a:p>
          <a:p>
            <a:pPr lvl="2"/>
            <a:r>
              <a:rPr lang="en-US" altLang="zh-TW" smtClean="0"/>
              <a:t>table &lt;bad_hosts&gt; persist</a:t>
            </a:r>
          </a:p>
          <a:p>
            <a:pPr lvl="2"/>
            <a:r>
              <a:rPr lang="en-US" altLang="zh-TW" smtClean="0"/>
              <a:t>block quick from &lt;bad_hosts&gt;</a:t>
            </a:r>
          </a:p>
          <a:p>
            <a:pPr lvl="2"/>
            <a:r>
              <a:rPr lang="en-US" altLang="zh-TW" smtClean="0"/>
              <a:t>pass in on $ext_if proto tcp to ($ext_if) port ssh keep state \</a:t>
            </a:r>
            <a:br>
              <a:rPr lang="en-US" altLang="zh-TW" smtClean="0"/>
            </a:br>
            <a:r>
              <a:rPr lang="en-US" altLang="zh-TW" smtClean="0"/>
              <a:t>( max-src-conn-rate 5/30, overload &lt;bad_hosts&gt; flush global)</a:t>
            </a:r>
          </a:p>
          <a:p>
            <a:pPr lvl="2"/>
            <a:endParaRPr lang="zh-TW" alt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Blocking spoofed</a:t>
            </a:r>
            <a:endParaRPr lang="zh-TW" altLang="en-US" dirty="0"/>
          </a:p>
        </p:txBody>
      </p:sp>
      <p:sp>
        <p:nvSpPr>
          <p:cNvPr id="296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Blocking spoofed traffic</a:t>
            </a:r>
          </a:p>
          <a:p>
            <a:pPr lvl="1"/>
            <a:r>
              <a:rPr lang="en-US" altLang="zh-TW" i="1" smtClean="0"/>
              <a:t>antispoof</a:t>
            </a:r>
            <a:r>
              <a:rPr lang="en-US" altLang="zh-TW" smtClean="0"/>
              <a:t> </a:t>
            </a:r>
            <a:r>
              <a:rPr lang="en-US" altLang="zh-TW" i="1" smtClean="0"/>
              <a:t>for</a:t>
            </a:r>
            <a:r>
              <a:rPr lang="en-US" altLang="zh-TW" smtClean="0"/>
              <a:t> </a:t>
            </a:r>
            <a:r>
              <a:rPr lang="en-US" altLang="zh-TW" i="1" u="sng" smtClean="0"/>
              <a:t>ifname</a:t>
            </a:r>
          </a:p>
          <a:p>
            <a:pPr lvl="1"/>
            <a:r>
              <a:rPr lang="en-US" altLang="zh-TW" smtClean="0"/>
              <a:t>antispoof for lo0</a:t>
            </a:r>
          </a:p>
          <a:p>
            <a:pPr lvl="2"/>
            <a:r>
              <a:rPr lang="en-US" altLang="zh-TW" smtClean="0"/>
              <a:t>block drop in on ! lo0 inet from 127.0.0.1/8 to any</a:t>
            </a:r>
          </a:p>
          <a:p>
            <a:pPr lvl="2"/>
            <a:r>
              <a:rPr lang="en-US" altLang="zh-TW" smtClean="0"/>
              <a:t>block drop in on ! lo0 inet6 from ::1 to any</a:t>
            </a:r>
          </a:p>
          <a:p>
            <a:pPr lvl="1"/>
            <a:r>
              <a:rPr lang="en-US" altLang="zh-TW" smtClean="0"/>
              <a:t>antispoof for wi0 inet (IP: 10.0.0.1, netmask 255.255.255.0)</a:t>
            </a:r>
          </a:p>
          <a:p>
            <a:pPr lvl="2"/>
            <a:r>
              <a:rPr lang="en-US" altLang="zh-TW" smtClean="0"/>
              <a:t>block drop in on ! wi0 inet from 10.0.0.0/24 to any</a:t>
            </a:r>
          </a:p>
          <a:p>
            <a:pPr lvl="2"/>
            <a:r>
              <a:rPr lang="en-US" altLang="zh-TW" smtClean="0"/>
              <a:t>block drop in inet from 10.0.0.1 to any</a:t>
            </a:r>
          </a:p>
          <a:p>
            <a:pPr lvl="1"/>
            <a:r>
              <a:rPr lang="en-US" altLang="zh-TW" smtClean="0"/>
              <a:t>Pitfall:</a:t>
            </a:r>
          </a:p>
          <a:p>
            <a:pPr lvl="2"/>
            <a:r>
              <a:rPr lang="en-US" altLang="zh-TW" smtClean="0"/>
              <a:t>Rules created by the </a:t>
            </a:r>
            <a:r>
              <a:rPr lang="en-US" altLang="zh-TW" i="1" smtClean="0"/>
              <a:t>antispoof</a:t>
            </a:r>
            <a:r>
              <a:rPr lang="en-US" altLang="zh-TW" smtClean="0"/>
              <a:t> interfere with packets sent over loopback interfaces to local addresses. One should pass these explicitly.</a:t>
            </a:r>
          </a:p>
          <a:p>
            <a:pPr lvl="2"/>
            <a:r>
              <a:rPr lang="en-US" altLang="zh-TW" smtClean="0"/>
              <a:t>set skip on lo0</a:t>
            </a:r>
            <a:endParaRPr lang="zh-TW" alt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Anchors</a:t>
            </a:r>
            <a:endParaRPr lang="zh-TW" altLang="en-US" dirty="0"/>
          </a:p>
        </p:txBody>
      </p:sp>
      <p:sp>
        <p:nvSpPr>
          <p:cNvPr id="307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Besides the main ruleset, pf can load rulesets into anchor attachment points</a:t>
            </a:r>
          </a:p>
          <a:p>
            <a:pPr lvl="1"/>
            <a:r>
              <a:rPr lang="en-US" altLang="zh-TW" smtClean="0"/>
              <a:t>An anchor is a container that can hold rules, address tables, and other anchors</a:t>
            </a:r>
          </a:p>
          <a:p>
            <a:pPr lvl="1"/>
            <a:r>
              <a:rPr lang="en-US" altLang="zh-TW" smtClean="0"/>
              <a:t>The main ruleset is actually the default anchor</a:t>
            </a:r>
          </a:p>
          <a:p>
            <a:pPr lvl="1"/>
            <a:r>
              <a:rPr lang="en-US" altLang="zh-TW" smtClean="0"/>
              <a:t>An anchor can reference another anchor attachment point using</a:t>
            </a:r>
          </a:p>
          <a:p>
            <a:pPr lvl="2"/>
            <a:r>
              <a:rPr lang="en-US" altLang="zh-TW" smtClean="0"/>
              <a:t>nat-anchor </a:t>
            </a:r>
          </a:p>
          <a:p>
            <a:pPr lvl="2"/>
            <a:r>
              <a:rPr lang="en-US" altLang="zh-TW" smtClean="0"/>
              <a:t>rdr-anchor</a:t>
            </a:r>
          </a:p>
          <a:p>
            <a:pPr lvl="2"/>
            <a:r>
              <a:rPr lang="en-US" altLang="zh-TW" smtClean="0"/>
              <a:t>binat-anchor</a:t>
            </a:r>
          </a:p>
          <a:p>
            <a:pPr lvl="2"/>
            <a:r>
              <a:rPr lang="en-US" altLang="zh-TW" smtClean="0"/>
              <a:t>anchor</a:t>
            </a:r>
          </a:p>
          <a:p>
            <a:pPr lvl="2"/>
            <a:r>
              <a:rPr lang="en-US" altLang="zh-TW" smtClean="0"/>
              <a:t>load anchor &lt;name&gt; from &lt;file&gt;</a:t>
            </a:r>
            <a:endParaRPr lang="zh-TW" alt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Example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Ex.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2133600" y="1504950"/>
            <a:ext cx="5943600" cy="483235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1" lang="en-US" altLang="zh-TW" sz="1400"/>
              <a:t># macro definitions</a:t>
            </a:r>
          </a:p>
          <a:p>
            <a:r>
              <a:rPr kumimoji="1" lang="en-US" altLang="zh-TW" sz="1400"/>
              <a:t>extdev='fxp0‘</a:t>
            </a:r>
          </a:p>
          <a:p>
            <a:r>
              <a:rPr kumimoji="1" lang="en-US" altLang="zh-TW" sz="1400"/>
              <a:t>server_ext=‘140.113.214.13’</a:t>
            </a:r>
          </a:p>
          <a:p>
            <a:endParaRPr kumimoji="1" lang="en-US" altLang="zh-TW" sz="1400"/>
          </a:p>
          <a:p>
            <a:r>
              <a:rPr kumimoji="1" lang="en-US" altLang="zh-TW" sz="1400"/>
              <a:t># options</a:t>
            </a:r>
          </a:p>
          <a:p>
            <a:r>
              <a:rPr kumimoji="1" lang="en-US" altLang="zh-TW" sz="1400"/>
              <a:t>set limit { states 10000, frags 5000 }</a:t>
            </a:r>
          </a:p>
          <a:p>
            <a:r>
              <a:rPr kumimoji="1" lang="en-US" altLang="zh-TW" sz="1400"/>
              <a:t>set loginterface $extdev</a:t>
            </a:r>
          </a:p>
          <a:p>
            <a:r>
              <a:rPr kumimoji="1" lang="en-US" altLang="zh-TW" sz="1400"/>
              <a:t>set block-policy drop</a:t>
            </a:r>
          </a:p>
          <a:p>
            <a:r>
              <a:rPr kumimoji="1" lang="en-US" altLang="zh-TW" sz="1400"/>
              <a:t>set skip on lo0</a:t>
            </a:r>
          </a:p>
          <a:p>
            <a:endParaRPr kumimoji="1" lang="en-US" altLang="zh-TW" sz="1400"/>
          </a:p>
          <a:p>
            <a:r>
              <a:rPr kumimoji="1" lang="en-US" altLang="zh-TW" sz="1400"/>
              <a:t># tables</a:t>
            </a:r>
          </a:p>
          <a:p>
            <a:r>
              <a:rPr kumimoji="1" lang="en-US" altLang="zh-TW" sz="1400"/>
              <a:t>table &lt;badhosts&gt; persist file “/etc/badhosts.list”</a:t>
            </a:r>
          </a:p>
          <a:p>
            <a:endParaRPr kumimoji="1" lang="en-US" altLang="zh-TW" sz="1400"/>
          </a:p>
          <a:p>
            <a:r>
              <a:rPr lang="en-US" altLang="zh-TW" sz="1400"/>
              <a:t># filtering rules</a:t>
            </a:r>
          </a:p>
          <a:p>
            <a:r>
              <a:rPr lang="en-US" altLang="zh-TW" sz="1400"/>
              <a:t>block in  all</a:t>
            </a:r>
          </a:p>
          <a:p>
            <a:r>
              <a:rPr lang="en-US" altLang="zh-TW" sz="1400"/>
              <a:t>pass out all</a:t>
            </a:r>
          </a:p>
          <a:p>
            <a:r>
              <a:rPr lang="en-US" altLang="zh-TW" sz="1400"/>
              <a:t>antispoof for $extdev</a:t>
            </a:r>
          </a:p>
          <a:p>
            <a:r>
              <a:rPr lang="en-US" altLang="zh-TW" sz="1400"/>
              <a:t>block log in on $extdev proto tcp from any to any port {139, 445}</a:t>
            </a:r>
          </a:p>
          <a:p>
            <a:r>
              <a:rPr lang="en-US" altLang="zh-TW" sz="1400"/>
              <a:t>block log in on $extdev proto udp from any to any port {137, 138}</a:t>
            </a:r>
          </a:p>
          <a:p>
            <a:r>
              <a:rPr lang="en-US" altLang="zh-TW" sz="1400"/>
              <a:t>block on $extdev quick from &lt;badhosts&gt; to any</a:t>
            </a:r>
          </a:p>
          <a:p>
            <a:r>
              <a:rPr lang="en-US" altLang="zh-TW" sz="1400"/>
              <a:t>pass in on $extdev proto tcp from 140.113.0.0/16 to any port {139, 445}</a:t>
            </a:r>
          </a:p>
          <a:p>
            <a:r>
              <a:rPr lang="en-US" altLang="zh-TW" sz="1400"/>
              <a:t>pass in on $extdev proto udp from 140.113.0.0/16 to any port {137, 138}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Firewalls </a:t>
            </a:r>
            <a:r>
              <a:rPr lang="en-US" altLang="zh-TW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dirty="0" smtClean="0">
                <a:ea typeface="新細明體" pitchFamily="18" charset="-120"/>
              </a:rPr>
              <a:t> Capabilities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Network Layer Firewalls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Operate at a low level of TCP/IP stack as IP-packet filters.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Filter attributes</a:t>
            </a:r>
          </a:p>
          <a:p>
            <a:pPr lvl="2" eaLnBrk="1" hangingPunct="1">
              <a:defRPr/>
            </a:pPr>
            <a:r>
              <a:rPr lang="en-US" altLang="zh-TW" sz="1600" dirty="0" smtClean="0">
                <a:ea typeface="新細明體" pitchFamily="18" charset="-120"/>
              </a:rPr>
              <a:t>Source/destination IP</a:t>
            </a:r>
          </a:p>
          <a:p>
            <a:pPr lvl="2" eaLnBrk="1" hangingPunct="1">
              <a:defRPr/>
            </a:pPr>
            <a:r>
              <a:rPr lang="en-US" altLang="zh-TW" sz="1600" dirty="0" smtClean="0">
                <a:ea typeface="新細明體" pitchFamily="18" charset="-120"/>
              </a:rPr>
              <a:t>Source/destination port</a:t>
            </a:r>
          </a:p>
          <a:p>
            <a:pPr lvl="2" eaLnBrk="1" hangingPunct="1">
              <a:defRPr/>
            </a:pPr>
            <a:r>
              <a:rPr lang="en-US" altLang="zh-TW" sz="1600" dirty="0" smtClean="0">
                <a:ea typeface="新細明體" pitchFamily="18" charset="-120"/>
              </a:rPr>
              <a:t>TTL</a:t>
            </a:r>
          </a:p>
          <a:p>
            <a:pPr lvl="2" eaLnBrk="1" hangingPunct="1">
              <a:defRPr/>
            </a:pPr>
            <a:r>
              <a:rPr lang="en-US" altLang="zh-TW" sz="1600" dirty="0" smtClean="0">
                <a:ea typeface="新細明體" pitchFamily="18" charset="-120"/>
              </a:rPr>
              <a:t>Protocols</a:t>
            </a:r>
          </a:p>
          <a:p>
            <a:pPr lvl="2" eaLnBrk="1" hangingPunct="1">
              <a:defRPr/>
            </a:pPr>
            <a:r>
              <a:rPr lang="en-US" altLang="zh-TW" sz="1600" dirty="0" smtClean="0">
                <a:latin typeface="Verdana" pitchFamily="34" charset="0"/>
                <a:ea typeface="新細明體" pitchFamily="18" charset="-120"/>
              </a:rPr>
              <a:t>…</a:t>
            </a:r>
            <a:endParaRPr lang="en-US" altLang="zh-TW" sz="1600" dirty="0" smtClean="0"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Application Layer Firewalls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Work on the application level of the TCP/IP stack.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Inspect all packets for improper content, a complex work!</a:t>
            </a:r>
          </a:p>
          <a:p>
            <a:pPr eaLnBrk="1" hangingPunct="1">
              <a:defRPr/>
            </a:pPr>
            <a:r>
              <a:rPr lang="en-US" altLang="zh-TW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新細明體" pitchFamily="18" charset="-120"/>
              </a:rPr>
              <a:t>Application Firewalls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The access control implemented by applications.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TCP Wrapper (</a:t>
            </a:r>
            <a:r>
              <a:rPr lang="en-US" altLang="zh-TW" sz="1800" dirty="0" err="1" smtClean="0">
                <a:ea typeface="新細明體" pitchFamily="18" charset="-120"/>
              </a:rPr>
              <a:t>libwrap</a:t>
            </a:r>
            <a:r>
              <a:rPr lang="en-US" altLang="zh-TW" sz="1800" dirty="0" smtClean="0">
                <a:ea typeface="新細明體" pitchFamily="18" charset="-120"/>
              </a:rPr>
              <a:t>)</a:t>
            </a:r>
          </a:p>
        </p:txBody>
      </p:sp>
      <p:pic>
        <p:nvPicPr>
          <p:cNvPr id="512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19200"/>
            <a:ext cx="1865313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Debug by </a:t>
            </a:r>
            <a:r>
              <a:rPr lang="en-US" altLang="zh-TW" dirty="0" err="1" smtClean="0">
                <a:ea typeface="新細明體" pitchFamily="18" charset="-120"/>
              </a:rPr>
              <a:t>pflog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Enable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pflog</a:t>
            </a:r>
            <a:r>
              <a:rPr lang="en-US" altLang="zh-TW" dirty="0" smtClean="0">
                <a:ea typeface="新細明體" panose="02020500000000000000" pitchFamily="18" charset="-120"/>
              </a:rPr>
              <a:t> in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rc.conf</a:t>
            </a:r>
            <a:r>
              <a:rPr lang="en-US" altLang="zh-TW" dirty="0" smtClean="0">
                <a:ea typeface="新細明體" panose="02020500000000000000" pitchFamily="18" charset="-120"/>
              </a:rPr>
              <a:t> (</a:t>
            </a:r>
            <a:r>
              <a:rPr lang="en-US" altLang="zh-TW" dirty="0" err="1" smtClean="0">
                <a:ea typeface="新細明體" panose="02020500000000000000" pitchFamily="18" charset="-120"/>
              </a:rPr>
              <a:t>pflog.ko</a:t>
            </a:r>
            <a:r>
              <a:rPr lang="en-US" altLang="zh-TW" dirty="0" smtClean="0">
                <a:ea typeface="新細明體" panose="02020500000000000000" pitchFamily="18" charset="-120"/>
              </a:rPr>
              <a:t> loaded automatically)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pflog_enable</a:t>
            </a:r>
            <a:r>
              <a:rPr lang="en-US" altLang="zh-TW" dirty="0" smtClean="0">
                <a:ea typeface="新細明體" panose="02020500000000000000" pitchFamily="18" charset="-120"/>
              </a:rPr>
              <a:t>="YES"</a:t>
            </a:r>
          </a:p>
          <a:p>
            <a:pPr lvl="2" eaLnBrk="1" hangingPunct="1"/>
            <a:r>
              <a:rPr lang="en-US" altLang="zh-TW" dirty="0" smtClean="0"/>
              <a:t>Log to pflog0 interface</a:t>
            </a:r>
          </a:p>
          <a:p>
            <a:pPr lvl="2" eaLnBrk="1" hangingPunct="1"/>
            <a:r>
              <a:rPr lang="en-US" altLang="zh-TW" dirty="0" err="1" smtClean="0"/>
              <a:t>tcpdump</a:t>
            </a:r>
            <a:r>
              <a:rPr lang="en-US" altLang="zh-TW" dirty="0" smtClean="0"/>
              <a:t> </a:t>
            </a:r>
            <a:r>
              <a:rPr lang="en-US" altLang="zh-TW" dirty="0" smtClean="0"/>
              <a:t>-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</a:t>
            </a:r>
            <a:r>
              <a:rPr lang="en-US" altLang="zh-TW" dirty="0" smtClean="0"/>
              <a:t>pflog0</a:t>
            </a:r>
          </a:p>
          <a:p>
            <a:pPr lvl="1" eaLnBrk="1" hangingPunct="1"/>
            <a:r>
              <a:rPr lang="en-US" altLang="zh-TW" dirty="0" err="1" smtClean="0"/>
              <a:t>pflog_logfile</a:t>
            </a:r>
            <a:r>
              <a:rPr lang="en-US" altLang="zh-TW" dirty="0" smtClean="0"/>
              <a:t>="/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/log/</a:t>
            </a:r>
            <a:r>
              <a:rPr lang="en-US" altLang="zh-TW" dirty="0" err="1" smtClean="0"/>
              <a:t>pflog</a:t>
            </a:r>
            <a:r>
              <a:rPr lang="en-US" altLang="zh-TW" dirty="0" smtClean="0"/>
              <a:t>"</a:t>
            </a:r>
          </a:p>
          <a:p>
            <a:pPr lvl="2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tcpdump</a:t>
            </a:r>
            <a:r>
              <a:rPr lang="en-US" altLang="zh-TW" dirty="0" smtClean="0">
                <a:ea typeface="新細明體" panose="02020500000000000000" pitchFamily="18" charset="-120"/>
              </a:rPr>
              <a:t> -r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dirty="0" smtClean="0">
                <a:ea typeface="新細明體" panose="02020500000000000000" pitchFamily="18" charset="-120"/>
              </a:rPr>
              <a:t>/log/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pflog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endParaRPr lang="en-US" altLang="zh-TW" dirty="0" smtClean="0"/>
          </a:p>
          <a:p>
            <a:r>
              <a:rPr lang="en-US" altLang="zh-TW" dirty="0" smtClean="0"/>
              <a:t>Create firewall rules</a:t>
            </a:r>
          </a:p>
          <a:p>
            <a:pPr lvl="1"/>
            <a:r>
              <a:rPr lang="en-US" altLang="zh-TW" dirty="0" smtClean="0"/>
              <a:t>Default configuration rules</a:t>
            </a:r>
          </a:p>
          <a:p>
            <a:pPr lvl="2"/>
            <a:r>
              <a:rPr lang="en-US" altLang="zh-TW" dirty="0" err="1" smtClean="0"/>
              <a:t>pf_rules</a:t>
            </a:r>
            <a:r>
              <a:rPr lang="en-US" altLang="zh-TW" dirty="0" smtClean="0"/>
              <a:t>="/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pf.conf</a:t>
            </a:r>
            <a:r>
              <a:rPr lang="en-US" altLang="zh-TW" dirty="0" smtClean="0"/>
              <a:t>"</a:t>
            </a:r>
          </a:p>
          <a:p>
            <a:pPr lvl="1"/>
            <a:r>
              <a:rPr lang="en-US" altLang="zh-TW" dirty="0" smtClean="0"/>
              <a:t>Sample files</a:t>
            </a:r>
          </a:p>
          <a:p>
            <a:pPr lvl="2"/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/share/examples/pf/*</a:t>
            </a:r>
            <a:endParaRPr lang="zh-TW" altLang="en-US" dirty="0" smtClean="0"/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7" descr="N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371600"/>
            <a:ext cx="6096000" cy="523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on FreeBSD (1)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Setup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Network topology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configuration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Advanced redirection</a:t>
            </a:r>
            <a:br>
              <a:rPr lang="en-US" altLang="zh-TW" sz="1800" smtClean="0">
                <a:ea typeface="新細明體" panose="02020500000000000000" pitchFamily="18" charset="-120"/>
              </a:rPr>
            </a:br>
            <a:r>
              <a:rPr lang="en-US" altLang="zh-TW" sz="1800" smtClean="0">
                <a:ea typeface="新細明體" panose="02020500000000000000" pitchFamily="18" charset="-120"/>
              </a:rPr>
              <a:t>configuration</a:t>
            </a:r>
          </a:p>
        </p:txBody>
      </p:sp>
      <p:sp>
        <p:nvSpPr>
          <p:cNvPr id="33797" name="Text Box 8"/>
          <p:cNvSpPr txBox="1">
            <a:spLocks noChangeArrowheads="1"/>
          </p:cNvSpPr>
          <p:nvPr/>
        </p:nvSpPr>
        <p:spPr bwMode="auto">
          <a:xfrm>
            <a:off x="1295400" y="4343400"/>
            <a:ext cx="1149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192.168.1.1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Web server</a:t>
            </a:r>
          </a:p>
        </p:txBody>
      </p:sp>
      <p:sp>
        <p:nvSpPr>
          <p:cNvPr id="33798" name="Text Box 9"/>
          <p:cNvSpPr txBox="1">
            <a:spLocks noChangeArrowheads="1"/>
          </p:cNvSpPr>
          <p:nvPr/>
        </p:nvSpPr>
        <p:spPr bwMode="auto">
          <a:xfrm>
            <a:off x="1295400" y="5029200"/>
            <a:ext cx="1149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192.168.1.2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Ftp Server</a:t>
            </a:r>
          </a:p>
        </p:txBody>
      </p:sp>
      <p:sp>
        <p:nvSpPr>
          <p:cNvPr id="33799" name="Text Box 10"/>
          <p:cNvSpPr txBox="1">
            <a:spLocks noChangeArrowheads="1"/>
          </p:cNvSpPr>
          <p:nvPr/>
        </p:nvSpPr>
        <p:spPr bwMode="auto">
          <a:xfrm>
            <a:off x="1314450" y="5791200"/>
            <a:ext cx="1352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192.168.1.101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PC1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on FreeBSD (2)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3886200"/>
          </a:xfrm>
        </p:spPr>
        <p:txBody>
          <a:bodyPr/>
          <a:lstStyle/>
          <a:p>
            <a:pPr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In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rc.conf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600" dirty="0" smtClean="0">
                <a:ea typeface="新細明體" panose="02020500000000000000" pitchFamily="18" charset="-120"/>
              </a:rPr>
              <a:t>ifconfig_fxp0="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inet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140.113.235.4"</a:t>
            </a:r>
          </a:p>
          <a:p>
            <a:pPr lvl="1" eaLnBrk="1" hangingPunct="1">
              <a:buFontTx/>
              <a:buNone/>
            </a:pPr>
            <a:r>
              <a:rPr lang="en-US" altLang="zh-TW" sz="1600" dirty="0" smtClean="0">
                <a:ea typeface="新細明體" panose="02020500000000000000" pitchFamily="18" charset="-120"/>
              </a:rPr>
              <a:t>ifconfig_fxp1="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inet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192.168.1.254/24"</a:t>
            </a:r>
          </a:p>
          <a:p>
            <a:pPr lvl="1" eaLnBrk="1" hangingPunct="1">
              <a:buFontTx/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defaultrouter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140.113.235.254</a:t>
            </a:r>
            <a:r>
              <a:rPr lang="en-US" altLang="zh-TW" sz="1600" dirty="0">
                <a:latin typeface="Times" panose="02020603050405020304" pitchFamily="18" charset="0"/>
                <a:ea typeface="新細明體" panose="02020500000000000000" pitchFamily="18" charset="-120"/>
              </a:rPr>
              <a:t>" </a:t>
            </a:r>
            <a:endParaRPr lang="en-US" altLang="zh-TW" sz="1600" dirty="0" smtClean="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600" dirty="0" err="1" smtClean="0">
                <a:latin typeface="Times" panose="02020603050405020304" pitchFamily="18" charset="0"/>
                <a:ea typeface="新細明體" panose="02020500000000000000" pitchFamily="18" charset="-120"/>
              </a:rPr>
              <a:t>gateway_enable</a:t>
            </a:r>
            <a:r>
              <a:rPr lang="en-US" altLang="zh-TW" sz="16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="</a:t>
            </a:r>
            <a:r>
              <a:rPr lang="en-US" altLang="zh-TW" sz="1600" dirty="0">
                <a:latin typeface="Times" panose="02020603050405020304" pitchFamily="18" charset="0"/>
                <a:ea typeface="新細明體" panose="02020500000000000000" pitchFamily="18" charset="-120"/>
              </a:rPr>
              <a:t>YES</a:t>
            </a:r>
            <a:r>
              <a:rPr lang="en-US" altLang="zh-TW" sz="16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"</a:t>
            </a:r>
            <a:endParaRPr lang="en-US" altLang="zh-TW" sz="1600" dirty="0" smtClean="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In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pf.conf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nat</a:t>
            </a: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rdr</a:t>
            </a: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binat</a:t>
            </a:r>
            <a:endParaRPr lang="en-US" altLang="zh-TW" sz="1600" dirty="0" smtClean="0">
              <a:ea typeface="新細明體" panose="02020500000000000000" pitchFamily="18" charset="-12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3733800" y="2895600"/>
            <a:ext cx="4876800" cy="3505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1" lang="en-US" altLang="zh-TW" sz="1400" dirty="0">
                <a:latin typeface="Times" panose="02020603050405020304" pitchFamily="18" charset="0"/>
              </a:rPr>
              <a:t># macro definitions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='fxp0‘</a:t>
            </a:r>
          </a:p>
          <a:p>
            <a:r>
              <a:rPr kumimoji="1" lang="en-US" altLang="zh-TW" sz="1400" dirty="0">
                <a:latin typeface="Times" panose="02020603050405020304" pitchFamily="18" charset="0"/>
              </a:rPr>
              <a:t>intranet='192.168.1.0/24‘</a:t>
            </a:r>
          </a:p>
          <a:p>
            <a:r>
              <a:rPr kumimoji="1" lang="en-US" altLang="zh-TW" sz="1400" dirty="0">
                <a:latin typeface="Times" panose="02020603050405020304" pitchFamily="18" charset="0"/>
              </a:rPr>
              <a:t>webserver=‘192.168.1.1’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ftpserver</a:t>
            </a:r>
            <a:r>
              <a:rPr kumimoji="1" lang="en-US" altLang="zh-TW" sz="1400" dirty="0">
                <a:latin typeface="Times" panose="02020603050405020304" pitchFamily="18" charset="0"/>
              </a:rPr>
              <a:t>=‘192.168.1.2’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winxp</a:t>
            </a:r>
            <a:r>
              <a:rPr kumimoji="1" lang="en-US" altLang="zh-TW" sz="1400" dirty="0">
                <a:latin typeface="Times" panose="02020603050405020304" pitchFamily="18" charset="0"/>
              </a:rPr>
              <a:t>=‘192.168.1.101’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server_int</a:t>
            </a:r>
            <a:r>
              <a:rPr kumimoji="1" lang="en-US" altLang="zh-TW" sz="1400" dirty="0">
                <a:latin typeface="Times" panose="02020603050405020304" pitchFamily="18" charset="0"/>
              </a:rPr>
              <a:t>=‘192.168.1.88’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server_ext</a:t>
            </a:r>
            <a:r>
              <a:rPr kumimoji="1" lang="en-US" altLang="zh-TW" sz="1400" dirty="0">
                <a:latin typeface="Times" panose="02020603050405020304" pitchFamily="18" charset="0"/>
              </a:rPr>
              <a:t>=‘140.113.235.13’</a:t>
            </a:r>
          </a:p>
          <a:p>
            <a:endParaRPr kumimoji="1" lang="en-US" altLang="zh-TW" sz="1400" dirty="0">
              <a:latin typeface="Times" panose="02020603050405020304" pitchFamily="18" charset="0"/>
            </a:endParaRPr>
          </a:p>
          <a:p>
            <a:r>
              <a:rPr kumimoji="1" lang="en-US" altLang="zh-TW" sz="1400" dirty="0">
                <a:latin typeface="Times" panose="02020603050405020304" pitchFamily="18" charset="0"/>
              </a:rPr>
              <a:t>#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nat</a:t>
            </a:r>
            <a:r>
              <a:rPr kumimoji="1" lang="en-US" altLang="zh-TW" sz="1400" dirty="0">
                <a:latin typeface="Times" panose="02020603050405020304" pitchFamily="18" charset="0"/>
              </a:rPr>
              <a:t> rules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nat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from $intranet to any -&gt;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endParaRPr kumimoji="1" lang="en-US" altLang="zh-TW" sz="1400" dirty="0">
              <a:latin typeface="Times" panose="02020603050405020304" pitchFamily="18" charset="0"/>
            </a:endParaRP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rdr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proto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tcp</a:t>
            </a:r>
            <a:r>
              <a:rPr kumimoji="1" lang="en-US" altLang="zh-TW" sz="1400" dirty="0">
                <a:latin typeface="Times" panose="02020603050405020304" pitchFamily="18" charset="0"/>
              </a:rPr>
              <a:t> to port 80 -&gt; $webserver port 80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rdr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proto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tcp</a:t>
            </a:r>
            <a:r>
              <a:rPr kumimoji="1" lang="en-US" altLang="zh-TW" sz="1400" dirty="0">
                <a:latin typeface="Times" panose="02020603050405020304" pitchFamily="18" charset="0"/>
              </a:rPr>
              <a:t> to port 443 -&gt; $webserver port 443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rdr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proto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tcp</a:t>
            </a:r>
            <a:r>
              <a:rPr kumimoji="1" lang="en-US" altLang="zh-TW" sz="1400" dirty="0">
                <a:latin typeface="Times" panose="02020603050405020304" pitchFamily="18" charset="0"/>
              </a:rPr>
              <a:t> to port 21 -&gt;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ftpserver</a:t>
            </a:r>
            <a:r>
              <a:rPr kumimoji="1" lang="en-US" altLang="zh-TW" sz="1400" dirty="0">
                <a:latin typeface="Times" panose="02020603050405020304" pitchFamily="18" charset="0"/>
              </a:rPr>
              <a:t> port 21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rdr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proto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tcp</a:t>
            </a:r>
            <a:r>
              <a:rPr kumimoji="1" lang="en-US" altLang="zh-TW" sz="1400" dirty="0">
                <a:latin typeface="Times" panose="02020603050405020304" pitchFamily="18" charset="0"/>
              </a:rPr>
              <a:t> to port 3389 -&gt;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winxp</a:t>
            </a:r>
            <a:r>
              <a:rPr kumimoji="1" lang="en-US" altLang="zh-TW" sz="1400" dirty="0">
                <a:latin typeface="Times" panose="02020603050405020304" pitchFamily="18" charset="0"/>
              </a:rPr>
              <a:t> port 3389</a:t>
            </a:r>
          </a:p>
          <a:p>
            <a:r>
              <a:rPr kumimoji="1" lang="en-US" altLang="zh-TW" sz="1400" dirty="0" err="1">
                <a:latin typeface="Times" panose="02020603050405020304" pitchFamily="18" charset="0"/>
              </a:rPr>
              <a:t>binat</a:t>
            </a:r>
            <a:r>
              <a:rPr kumimoji="1" lang="en-US" altLang="zh-TW" sz="1400" dirty="0">
                <a:latin typeface="Times" panose="02020603050405020304" pitchFamily="18" charset="0"/>
              </a:rPr>
              <a:t> on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extdev</a:t>
            </a:r>
            <a:r>
              <a:rPr kumimoji="1" lang="en-US" altLang="zh-TW" sz="1400" dirty="0">
                <a:latin typeface="Times" panose="02020603050405020304" pitchFamily="18" charset="0"/>
              </a:rPr>
              <a:t> 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inet</a:t>
            </a:r>
            <a:r>
              <a:rPr kumimoji="1" lang="en-US" altLang="zh-TW" sz="1400" dirty="0">
                <a:latin typeface="Times" panose="02020603050405020304" pitchFamily="18" charset="0"/>
              </a:rPr>
              <a:t> from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server_int</a:t>
            </a:r>
            <a:r>
              <a:rPr kumimoji="1" lang="en-US" altLang="zh-TW" sz="1400" dirty="0">
                <a:latin typeface="Times" panose="02020603050405020304" pitchFamily="18" charset="0"/>
              </a:rPr>
              <a:t> to any -&gt; $</a:t>
            </a:r>
            <a:r>
              <a:rPr kumimoji="1" lang="en-US" altLang="zh-TW" sz="1400" dirty="0" err="1">
                <a:latin typeface="Times" panose="02020603050405020304" pitchFamily="18" charset="0"/>
              </a:rPr>
              <a:t>server_ext</a:t>
            </a:r>
            <a:endParaRPr kumimoji="1" lang="en-US" altLang="zh-TW" sz="1400" dirty="0"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ALTQ: Alternate Queue – (1)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410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Rebuild Kernel is needed</a:t>
            </a:r>
          </a:p>
          <a:p>
            <a:pPr lvl="1" eaLnBrk="1" hangingPunct="1"/>
            <a:r>
              <a:rPr lang="en-US" altLang="zh-TW" dirty="0" smtClean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www.freebsd.org/doc/handbook/firewalls-pf.html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ALTQ related </a:t>
            </a:r>
            <a:r>
              <a:rPr lang="en-US" altLang="zh-TW" dirty="0">
                <a:ea typeface="新細明體" panose="02020500000000000000" pitchFamily="18" charset="-120"/>
              </a:rPr>
              <a:t>kernel options and </a:t>
            </a:r>
            <a:r>
              <a:rPr lang="en-US" altLang="zh-TW" dirty="0" smtClean="0">
                <a:ea typeface="新細明體" panose="02020500000000000000" pitchFamily="18" charset="-120"/>
              </a:rPr>
              <a:t>supported devices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man 4 </a:t>
            </a:r>
            <a:r>
              <a:rPr lang="en-US" altLang="zh-TW" dirty="0" err="1" smtClean="0">
                <a:ea typeface="新細明體" panose="02020500000000000000" pitchFamily="18" charset="-120"/>
              </a:rPr>
              <a:t>altq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  <p:pic>
        <p:nvPicPr>
          <p:cNvPr id="3584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2997200"/>
            <a:ext cx="8221662" cy="299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ea typeface="新細明體" pitchFamily="18" charset="-120"/>
              </a:rPr>
              <a:t>ALTQ: Alternate Queue – </a:t>
            </a:r>
            <a:r>
              <a:rPr lang="en-US" altLang="zh-TW" dirty="0" smtClean="0">
                <a:ea typeface="新細明體" pitchFamily="18" charset="-120"/>
              </a:rPr>
              <a:t>(2)</a:t>
            </a:r>
            <a:endParaRPr lang="zh-TW" altLang="en-US" dirty="0"/>
          </a:p>
        </p:txBody>
      </p:sp>
      <p:sp>
        <p:nvSpPr>
          <p:cNvPr id="36867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4800600"/>
          </a:xfrm>
        </p:spPr>
        <p:txBody>
          <a:bodyPr/>
          <a:lstStyle/>
          <a:p>
            <a:r>
              <a:rPr lang="en-US" altLang="zh-TW" sz="2000" smtClean="0">
                <a:solidFill>
                  <a:srgbClr val="00B0F0"/>
                </a:solidFill>
              </a:rPr>
              <a:t>altq</a:t>
            </a:r>
            <a:r>
              <a:rPr lang="en-US" altLang="zh-TW" sz="2000" smtClean="0"/>
              <a:t> on dc0 cbq bandwidth 5Mb queue {</a:t>
            </a:r>
            <a:r>
              <a:rPr lang="en-US" altLang="zh-TW" sz="2000" smtClean="0">
                <a:solidFill>
                  <a:schemeClr val="accent2"/>
                </a:solidFill>
              </a:rPr>
              <a:t>std, http</a:t>
            </a:r>
            <a:r>
              <a:rPr lang="en-US" altLang="zh-TW" sz="2000" smtClean="0"/>
              <a:t>}</a:t>
            </a:r>
          </a:p>
          <a:p>
            <a:r>
              <a:rPr lang="en-US" altLang="zh-TW" sz="2000" smtClean="0"/>
              <a:t>queue std bandwidth 10% cbq(</a:t>
            </a:r>
            <a:r>
              <a:rPr lang="en-US" altLang="zh-TW" sz="2000" smtClean="0">
                <a:solidFill>
                  <a:srgbClr val="00B050"/>
                </a:solidFill>
              </a:rPr>
              <a:t>default</a:t>
            </a:r>
            <a:r>
              <a:rPr lang="en-US" altLang="zh-TW" sz="2000" smtClean="0"/>
              <a:t>)</a:t>
            </a:r>
          </a:p>
          <a:p>
            <a:r>
              <a:rPr lang="en-US" altLang="zh-TW" sz="2000" smtClean="0"/>
              <a:t>queue http bandwidth 60% priority 2 cbq(borrow) {employee,developer}</a:t>
            </a:r>
          </a:p>
          <a:p>
            <a:r>
              <a:rPr lang="en-US" altLang="zh-TW" sz="2000" smtClean="0"/>
              <a:t>queue developers bandwidth 75% cbq(borrow)</a:t>
            </a:r>
          </a:p>
          <a:p>
            <a:r>
              <a:rPr lang="en-US" altLang="zh-TW" sz="2000" smtClean="0"/>
              <a:t>queue employees bandwidth 15%</a:t>
            </a:r>
          </a:p>
          <a:p>
            <a:endParaRPr lang="en-US" altLang="zh-TW" sz="2000" smtClean="0"/>
          </a:p>
          <a:p>
            <a:r>
              <a:rPr lang="en-US" altLang="zh-TW" sz="2000" smtClean="0"/>
              <a:t>block return out on dc0 inet all queue std</a:t>
            </a:r>
          </a:p>
          <a:p>
            <a:r>
              <a:rPr lang="en-US" altLang="zh-TW" sz="2000" smtClean="0"/>
              <a:t>pass out on dc0 inet proto tcp from $developerhosts to any port 80 queue developers</a:t>
            </a:r>
          </a:p>
          <a:p>
            <a:r>
              <a:rPr lang="en-US" altLang="zh-TW" sz="2000" smtClean="0"/>
              <a:t>pass out on dc0 inet proto tcp from $employeehosts to any port 80 queue employees</a:t>
            </a:r>
          </a:p>
          <a:p>
            <a:r>
              <a:rPr lang="en-US" altLang="zh-TW" sz="2000" smtClean="0"/>
              <a:t>pass out on dc0 inet proto tcp from any to any port 22</a:t>
            </a:r>
          </a:p>
          <a:p>
            <a:r>
              <a:rPr lang="en-US" altLang="zh-TW" sz="2000" smtClean="0"/>
              <a:t>pass out on dc0 inet proto tcp from any to any port 25</a:t>
            </a:r>
            <a:endParaRPr lang="zh-TW" altLang="en-US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Firewalls – Rules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Exclusive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Only </a:t>
            </a:r>
            <a:r>
              <a:rPr lang="en-US" altLang="zh-TW" sz="1800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新細明體" pitchFamily="18" charset="-120"/>
              </a:rPr>
              <a:t>block</a:t>
            </a:r>
            <a:r>
              <a:rPr lang="en-US" altLang="zh-TW" sz="1800" dirty="0" smtClean="0">
                <a:ea typeface="新細明體" pitchFamily="18" charset="-120"/>
              </a:rPr>
              <a:t> the traffic matching the </a:t>
            </a:r>
            <a:r>
              <a:rPr lang="en-US" altLang="zh-TW" sz="1800" dirty="0" err="1" smtClean="0">
                <a:ea typeface="新細明體" pitchFamily="18" charset="-120"/>
              </a:rPr>
              <a:t>rulesets</a:t>
            </a:r>
            <a:endParaRPr lang="en-US" altLang="zh-TW" sz="1800" dirty="0" smtClean="0"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Inclusive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Only </a:t>
            </a:r>
            <a:r>
              <a:rPr lang="en-US" altLang="zh-TW" sz="1800" dirty="0" smtClean="0">
                <a:solidFill>
                  <a:srgbClr val="FF0000"/>
                </a:solidFill>
                <a:ea typeface="新細明體" pitchFamily="18" charset="-120"/>
              </a:rPr>
              <a:t>allow</a:t>
            </a:r>
            <a:r>
              <a:rPr lang="en-US" altLang="zh-TW" sz="1800" dirty="0" smtClean="0">
                <a:ea typeface="新細明體" pitchFamily="18" charset="-120"/>
              </a:rPr>
              <a:t> the traffic matching the </a:t>
            </a:r>
            <a:r>
              <a:rPr lang="en-US" altLang="zh-TW" sz="1800" dirty="0" err="1" smtClean="0">
                <a:ea typeface="新細明體" pitchFamily="18" charset="-120"/>
              </a:rPr>
              <a:t>rulesets</a:t>
            </a:r>
            <a:endParaRPr lang="en-US" altLang="zh-TW" sz="1800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sz="1800" dirty="0" smtClean="0"/>
              <a:t>Offer much better control of the incoming/outgoing traffic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Safer than exclusive one</a:t>
            </a:r>
          </a:p>
          <a:p>
            <a:pPr lvl="2" eaLnBrk="1" hangingPunct="1">
              <a:defRPr/>
            </a:pPr>
            <a:r>
              <a:rPr lang="en-US" altLang="zh-TW" sz="1600" dirty="0" smtClean="0">
                <a:solidFill>
                  <a:srgbClr val="FF0000"/>
                </a:solidFill>
                <a:ea typeface="新細明體" pitchFamily="18" charset="-120"/>
              </a:rPr>
              <a:t>(Y)</a:t>
            </a:r>
            <a:r>
              <a:rPr lang="en-US" altLang="zh-TW" sz="1600" dirty="0" smtClean="0">
                <a:ea typeface="新細明體" pitchFamily="18" charset="-120"/>
              </a:rPr>
              <a:t> reduce the risk of allowing unwanted traffic to pass</a:t>
            </a:r>
          </a:p>
          <a:p>
            <a:pPr lvl="2" eaLnBrk="1" hangingPunct="1">
              <a:defRPr/>
            </a:pPr>
            <a:r>
              <a:rPr lang="en-US" altLang="zh-TW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新細明體" pitchFamily="18" charset="-120"/>
              </a:rPr>
              <a:t>(N)</a:t>
            </a:r>
            <a:r>
              <a:rPr lang="en-US" altLang="zh-TW" sz="1600" dirty="0" smtClean="0">
                <a:ea typeface="新細明體" pitchFamily="18" charset="-120"/>
              </a:rPr>
              <a:t> increase the risk to block yourself with wrong configuration</a:t>
            </a:r>
          </a:p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State</a:t>
            </a:r>
          </a:p>
          <a:p>
            <a:pPr lvl="1" eaLnBrk="1" hangingPunct="1">
              <a:defRPr/>
            </a:pPr>
            <a:r>
              <a:rPr lang="en-US" altLang="zh-TW" sz="1800" dirty="0" err="1" smtClean="0">
                <a:ea typeface="新細明體" pitchFamily="18" charset="-120"/>
              </a:rPr>
              <a:t>Stateful</a:t>
            </a:r>
            <a:endParaRPr lang="en-US" altLang="zh-TW" sz="1800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sz="1600" dirty="0" smtClean="0"/>
              <a:t>Keep track of which connections are opened through the firewall</a:t>
            </a:r>
          </a:p>
          <a:p>
            <a:pPr lvl="2" eaLnBrk="1" hangingPunct="1">
              <a:defRPr/>
            </a:pPr>
            <a:r>
              <a:rPr lang="en-US" altLang="zh-TW" sz="1600" dirty="0" smtClean="0"/>
              <a:t>Be vulnerable to Denial of Service (</a:t>
            </a:r>
            <a:r>
              <a:rPr lang="en-US" altLang="zh-TW" sz="1600" dirty="0" err="1" smtClean="0"/>
              <a:t>DoS</a:t>
            </a:r>
            <a:r>
              <a:rPr lang="en-US" altLang="zh-TW" sz="1600" dirty="0" smtClean="0"/>
              <a:t>) attacks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pitchFamily="18" charset="-120"/>
              </a:rPr>
              <a:t>Stateless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Firewalls – Packages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FreeBSD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IPFILTER (known as IPF)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IPFIREWALL (known as IPFW) + Dummynet</a:t>
            </a:r>
          </a:p>
          <a:p>
            <a:pPr lvl="1" eaLnBrk="1" hangingPunct="1"/>
            <a:r>
              <a:rPr lang="en-US" altLang="zh-TW" i="1" smtClean="0">
                <a:solidFill>
                  <a:srgbClr val="FF0000"/>
                </a:solidFill>
                <a:ea typeface="新細明體" panose="02020500000000000000" pitchFamily="18" charset="-120"/>
              </a:rPr>
              <a:t>Packet Filter (known as PF)+ ALTQ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migrated from OpenBSD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v4.5  (In FreeBSD 9.0)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http://www.openbsd.org/faq/pf/</a:t>
            </a:r>
            <a:r>
              <a:rPr lang="en-US" altLang="zh-TW" smtClean="0">
                <a:ea typeface="新細明體" panose="02020500000000000000" pitchFamily="18" charset="-120"/>
              </a:rPr>
              <a:t>  v5.0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Linux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ipchains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iptables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Packet Filter (PF)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Functionality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Filtering packets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NAT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rgbClr val="FFC000"/>
                </a:solidFill>
                <a:ea typeface="新細明體" pitchFamily="18" charset="-120"/>
              </a:rPr>
              <a:t>Load balance</a:t>
            </a:r>
          </a:p>
          <a:p>
            <a:pPr lvl="1" eaLnBrk="1" hangingPunct="1">
              <a:defRPr/>
            </a:pP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QoS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: (ALTQ: Alternate Queuing)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chemeClr val="bg1">
                    <a:lumMod val="50000"/>
                  </a:schemeClr>
                </a:solidFill>
                <a:ea typeface="新細明體" pitchFamily="18" charset="-120"/>
              </a:rPr>
              <a:t>Failover (</a:t>
            </a:r>
            <a:r>
              <a:rPr lang="en-US" altLang="zh-TW" dirty="0" err="1" smtClean="0">
                <a:solidFill>
                  <a:schemeClr val="bg1">
                    <a:lumMod val="50000"/>
                  </a:schemeClr>
                </a:solidFill>
                <a:ea typeface="新細明體" pitchFamily="18" charset="-120"/>
              </a:rPr>
              <a:t>pfsync</a:t>
            </a:r>
            <a:r>
              <a:rPr lang="en-US" altLang="zh-TW" dirty="0" smtClean="0">
                <a:solidFill>
                  <a:schemeClr val="bg1">
                    <a:lumMod val="50000"/>
                  </a:schemeClr>
                </a:solidFill>
                <a:ea typeface="新細明體" pitchFamily="18" charset="-120"/>
              </a:rPr>
              <a:t> + carp)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Enable </a:t>
            </a:r>
            <a:r>
              <a:rPr lang="en-US" altLang="zh-TW" dirty="0" err="1" smtClean="0">
                <a:ea typeface="新細明體" pitchFamily="18" charset="-120"/>
              </a:rPr>
              <a:t>pf</a:t>
            </a:r>
            <a:r>
              <a:rPr lang="en-US" altLang="zh-TW" dirty="0" smtClean="0">
                <a:ea typeface="新細明體" pitchFamily="18" charset="-120"/>
              </a:rPr>
              <a:t>*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410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In /etc/rc.conf (kernel modules loaded automatically)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pf_enable=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"</a:t>
            </a:r>
            <a:r>
              <a:rPr lang="en-US" altLang="zh-TW" smtClean="0">
                <a:ea typeface="新細明體" panose="02020500000000000000" pitchFamily="18" charset="-120"/>
              </a:rPr>
              <a:t>YES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"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pflog_enable="YES"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pfsync_enable="YES"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Kernel configurations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device      pf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device      pflog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device      pfsync</a:t>
            </a: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724400"/>
            <a:ext cx="813117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Commands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/etc/rc.d/pf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start / stop / restart / status / check / reload / resync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pfctl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-e / -d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-F {nat | rules | state | info | Tables | all | …}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-v -s {nat | rules | state | info | all | Anchors | Tables | …}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-v -n -f /etc/pf.conf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-t &lt;table&gt; -T {add | delete| test} {ip …}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-t &lt;table&gt; -T {show | kill | flush | …}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-k {host | network} [-k {host | network}]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-a {anchor} …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Default anchor: -a '*'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Ex. -a ‘ftp-proxy/*’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60350"/>
            <a:ext cx="7924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PF in FreeBSD – </a:t>
            </a:r>
            <a:r>
              <a:rPr lang="en-US" altLang="zh-TW" dirty="0" err="1" smtClean="0">
                <a:ea typeface="新細明體" pitchFamily="18" charset="-120"/>
              </a:rPr>
              <a:t>Config</a:t>
            </a:r>
            <a:r>
              <a:rPr lang="en-US" altLang="zh-TW" dirty="0" smtClean="0">
                <a:ea typeface="新細明體" pitchFamily="18" charset="-120"/>
              </a:rPr>
              <a:t> ordering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Macros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user-defined variables, so they can be referenced and changed easily.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Tables		“table”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similar to macros, but efficient and more flexible for many addresses.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Options		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set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tune the behavior of pf, default values are given.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Normalization		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scrub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reassemble fragments and resolve or reduce traffic ambiguities.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Queueing		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altq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 smtClean="0">
                <a:ea typeface="新細明體" panose="02020500000000000000" pitchFamily="18" charset="-120"/>
              </a:rPr>
              <a:t>, 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queue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rule-based bandwidth control.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Translation (NAT)	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rdr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 smtClean="0">
                <a:ea typeface="新細明體" panose="02020500000000000000" pitchFamily="18" charset="-120"/>
              </a:rPr>
              <a:t>, 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nat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 smtClean="0">
                <a:ea typeface="新細明體" panose="02020500000000000000" pitchFamily="18" charset="-120"/>
              </a:rPr>
              <a:t>, 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binat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specify how addresses are to be mapped or redirected to other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First match rules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Filtering		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antispoof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 smtClean="0">
                <a:ea typeface="新細明體" panose="02020500000000000000" pitchFamily="18" charset="-120"/>
              </a:rPr>
              <a:t>, 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block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2000" smtClean="0">
                <a:ea typeface="新細明體" panose="02020500000000000000" pitchFamily="18" charset="-120"/>
              </a:rPr>
              <a:t>, 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2000" smtClean="0">
                <a:ea typeface="新細明體" panose="02020500000000000000" pitchFamily="18" charset="-120"/>
              </a:rPr>
              <a:t>pass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20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rule-based blocking or passing packets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Last match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8526</TotalTime>
  <Words>2500</Words>
  <Application>Microsoft Office PowerPoint</Application>
  <PresentationFormat>如螢幕大小 (4:3)</PresentationFormat>
  <Paragraphs>414</Paragraphs>
  <Slides>34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46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</vt:lpstr>
      <vt:lpstr>Times New Roman</vt:lpstr>
      <vt:lpstr>Verdana</vt:lpstr>
      <vt:lpstr>Wingdings</vt:lpstr>
      <vt:lpstr>Computer Center</vt:lpstr>
      <vt:lpstr>Firewalls</vt:lpstr>
      <vt:lpstr>Firewalls </vt:lpstr>
      <vt:lpstr>Firewalls – Capabilities</vt:lpstr>
      <vt:lpstr>Firewalls – Rules</vt:lpstr>
      <vt:lpstr>Firewalls – Packages</vt:lpstr>
      <vt:lpstr>Packet Filter (PF)</vt:lpstr>
      <vt:lpstr>PF in FreeBSD – Enable pf*</vt:lpstr>
      <vt:lpstr>PF in FreeBSD – Commands</vt:lpstr>
      <vt:lpstr>PF in FreeBSD – Config ordering</vt:lpstr>
      <vt:lpstr>PF in FreeBSD – Lists</vt:lpstr>
      <vt:lpstr>PF in FreeBSD – Macros</vt:lpstr>
      <vt:lpstr>PF in FreeBSD – Tables (1)</vt:lpstr>
      <vt:lpstr>PF in FreeBSD – Tables (2)</vt:lpstr>
      <vt:lpstr>PF in FreeBSD – Options</vt:lpstr>
      <vt:lpstr>PF in FreeBSD – Normalization</vt:lpstr>
      <vt:lpstr>PF in FreeBSD – Translation (1)</vt:lpstr>
      <vt:lpstr>PF in FreeBSD – Translation (2)</vt:lpstr>
      <vt:lpstr>PF in FreeBSD – Translation (3)</vt:lpstr>
      <vt:lpstr>PF in FreeBSD – Packet Filtering (1)</vt:lpstr>
      <vt:lpstr>PF in FreeBSD – Packet Filtering (2)</vt:lpstr>
      <vt:lpstr>PF in FreeBSD – Packet Filtering (3)</vt:lpstr>
      <vt:lpstr>PF in FreeBSD – Packet Filtering (4)</vt:lpstr>
      <vt:lpstr>PF in FreeBSD – Packet Filtering (5)</vt:lpstr>
      <vt:lpstr>PF in FreeBSD – Load Balance</vt:lpstr>
      <vt:lpstr>PF in FreeBSD – Security</vt:lpstr>
      <vt:lpstr>PF in FreeBSD – Stateful tracking</vt:lpstr>
      <vt:lpstr>PF in FreeBSD – Blocking spoofed</vt:lpstr>
      <vt:lpstr>PF in FreeBSD – Anchors</vt:lpstr>
      <vt:lpstr>PF in FreeBSD – Example</vt:lpstr>
      <vt:lpstr>PF in FreeBSD – Debug by pflog</vt:lpstr>
      <vt:lpstr>NAT on FreeBSD (1)</vt:lpstr>
      <vt:lpstr>NAT on FreeBSD (2)</vt:lpstr>
      <vt:lpstr>ALTQ: Alternate Queue – (1)</vt:lpstr>
      <vt:lpstr>ALTQ: Alternate Queue –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Firewall</dc:title>
  <dc:creator>Tse-Han Wang</dc:creator>
  <cp:lastModifiedBy>Tse-Han Wang</cp:lastModifiedBy>
  <cp:revision>763</cp:revision>
  <cp:lastPrinted>2018-04-02T07:09:48Z</cp:lastPrinted>
  <dcterms:created xsi:type="dcterms:W3CDTF">1601-01-01T00:00:00Z</dcterms:created>
  <dcterms:modified xsi:type="dcterms:W3CDTF">2018-05-02T16:07:14Z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