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8"/>
  </p:notesMasterIdLst>
  <p:sldIdLst>
    <p:sldId id="368" r:id="rId2"/>
    <p:sldId id="366" r:id="rId3"/>
    <p:sldId id="367" r:id="rId4"/>
    <p:sldId id="301" r:id="rId5"/>
    <p:sldId id="302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93" r:id="rId24"/>
    <p:sldId id="387" r:id="rId25"/>
    <p:sldId id="391" r:id="rId26"/>
    <p:sldId id="389" r:id="rId27"/>
    <p:sldId id="390" r:id="rId28"/>
    <p:sldId id="306" r:id="rId29"/>
    <p:sldId id="309" r:id="rId30"/>
    <p:sldId id="312" r:id="rId31"/>
    <p:sldId id="346" r:id="rId32"/>
    <p:sldId id="304" r:id="rId33"/>
    <p:sldId id="305" r:id="rId34"/>
    <p:sldId id="308" r:id="rId35"/>
    <p:sldId id="315" r:id="rId36"/>
    <p:sldId id="316" r:id="rId37"/>
    <p:sldId id="318" r:id="rId38"/>
    <p:sldId id="335" r:id="rId39"/>
    <p:sldId id="317" r:id="rId40"/>
    <p:sldId id="392" r:id="rId41"/>
    <p:sldId id="329" r:id="rId42"/>
    <p:sldId id="330" r:id="rId43"/>
    <p:sldId id="336" r:id="rId44"/>
    <p:sldId id="348" r:id="rId45"/>
    <p:sldId id="331" r:id="rId46"/>
    <p:sldId id="347" r:id="rId47"/>
    <p:sldId id="337" r:id="rId48"/>
    <p:sldId id="339" r:id="rId49"/>
    <p:sldId id="338" r:id="rId50"/>
    <p:sldId id="340" r:id="rId51"/>
    <p:sldId id="341" r:id="rId52"/>
    <p:sldId id="313" r:id="rId53"/>
    <p:sldId id="332" r:id="rId54"/>
    <p:sldId id="333" r:id="rId55"/>
    <p:sldId id="397" r:id="rId56"/>
    <p:sldId id="334" r:id="rId57"/>
    <p:sldId id="396" r:id="rId58"/>
    <p:sldId id="398" r:id="rId59"/>
    <p:sldId id="399" r:id="rId60"/>
    <p:sldId id="314" r:id="rId61"/>
    <p:sldId id="322" r:id="rId62"/>
    <p:sldId id="323" r:id="rId63"/>
    <p:sldId id="324" r:id="rId64"/>
    <p:sldId id="325" r:id="rId65"/>
    <p:sldId id="326" r:id="rId66"/>
    <p:sldId id="300" r:id="rId67"/>
    <p:sldId id="296" r:id="rId68"/>
    <p:sldId id="298" r:id="rId69"/>
    <p:sldId id="327" r:id="rId70"/>
    <p:sldId id="400" r:id="rId71"/>
    <p:sldId id="402" r:id="rId72"/>
    <p:sldId id="403" r:id="rId73"/>
    <p:sldId id="404" r:id="rId74"/>
    <p:sldId id="405" r:id="rId75"/>
    <p:sldId id="406" r:id="rId76"/>
    <p:sldId id="407" r:id="rId7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CC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3BC1819C-4F3C-4546-A459-471B80400A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13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96AEC3E-1CCF-4681-A93B-7F7FB5130EBB}" type="slidenum">
              <a:rPr lang="en-US" altLang="zh-TW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915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819C-4F3C-4546-A459-471B80400ADD}" type="slidenum">
              <a:rPr lang="en-US" altLang="zh-TW" smtClean="0"/>
              <a:pPr/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29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26844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7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87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5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235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9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23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70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716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E6A903BB-A477-4890-A0FA-653A06D64275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The BIND Software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The DNS Database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Parser Commands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Commands must start in first column and be on a line by themselves</a:t>
            </a:r>
          </a:p>
          <a:p>
            <a:pPr eaLnBrk="1" hangingPunct="1">
              <a:defRPr/>
            </a:pPr>
            <a:endParaRPr lang="en-US" altLang="zh-TW" sz="2000" dirty="0" smtClean="0"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$ORIGIN domain-name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Used to append to un-fully-qualified name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$INCLUDE file-name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Separate logical pieces of a zone file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Keep cryptographic keys with restricted permissions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$TTL default-</a:t>
            </a:r>
            <a:r>
              <a:rPr lang="en-US" altLang="zh-TW" sz="2000" dirty="0" err="1" smtClean="0">
                <a:ea typeface="新細明體" pitchFamily="18" charset="-120"/>
              </a:rPr>
              <a:t>ttl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Default value for time-to-live filed of records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$GENERATE start-stop/[step] lhs type </a:t>
            </a:r>
            <a:r>
              <a:rPr lang="en-US" altLang="zh-TW" sz="2000" dirty="0" err="1" smtClean="0">
                <a:ea typeface="新細明體" pitchFamily="18" charset="-120"/>
              </a:rPr>
              <a:t>rhs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600" dirty="0" smtClean="0">
                <a:solidFill>
                  <a:srgbClr val="FF0000"/>
                </a:solidFill>
                <a:ea typeface="新細明體" pitchFamily="18" charset="-120"/>
              </a:rPr>
              <a:t>Be found only in BIND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Used to generate a series of similar records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Can be used in only CNAME, PTR, NS record types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The DNS Database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Resource Record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Basic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[name] [</a:t>
            </a:r>
            <a:r>
              <a:rPr lang="en-US" altLang="zh-TW" dirty="0" err="1" smtClean="0">
                <a:ea typeface="新細明體" panose="02020500000000000000" pitchFamily="18" charset="-120"/>
              </a:rPr>
              <a:t>ttl</a:t>
            </a:r>
            <a:r>
              <a:rPr lang="en-US" altLang="zh-TW" dirty="0" smtClean="0">
                <a:ea typeface="新細明體" panose="02020500000000000000" pitchFamily="18" charset="-120"/>
              </a:rPr>
              <a:t>] [class] type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name: the entity that the RR describes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Can be relative or absolute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ttl</a:t>
            </a:r>
            <a:r>
              <a:rPr lang="en-US" altLang="zh-TW" dirty="0" smtClean="0">
                <a:ea typeface="新細明體" panose="02020500000000000000" pitchFamily="18" charset="-120"/>
              </a:rPr>
              <a:t>: time in second of this RR’s validity in cache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class: network type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IN for Internet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CH for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ChaosNet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HS for Hesiod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Special characters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;	(comment)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@	(The current domain name)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()	(allow data to span lines)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*	(wild card character, </a:t>
            </a:r>
            <a:r>
              <a:rPr lang="en-US" altLang="zh-TW" i="1" dirty="0" smtClean="0">
                <a:ea typeface="新細明體" panose="02020500000000000000" pitchFamily="18" charset="-120"/>
              </a:rPr>
              <a:t>name</a:t>
            </a:r>
            <a:r>
              <a:rPr lang="en-US" altLang="zh-TW" dirty="0" smtClean="0">
                <a:ea typeface="新細明體" panose="02020500000000000000" pitchFamily="18" charset="-120"/>
              </a:rPr>
              <a:t> filed only)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The DNS Database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Resource Record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細明體" panose="02020509000000000000" pitchFamily="49" charset="-120"/>
              </a:rPr>
              <a:t>Type of resource record discussed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細明體" panose="02020509000000000000" pitchFamily="49" charset="-120"/>
              </a:rPr>
              <a:t>Zone records:  </a:t>
            </a:r>
            <a:r>
              <a:rPr lang="en-US" altLang="zh-TW" b="1" smtClean="0">
                <a:ea typeface="細明體" panose="02020509000000000000" pitchFamily="49" charset="-120"/>
              </a:rPr>
              <a:t>identify domains and name servers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SOA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細明體" panose="02020509000000000000" pitchFamily="49" charset="-120"/>
              </a:rPr>
              <a:t>Basic records:  </a:t>
            </a:r>
            <a:r>
              <a:rPr lang="en-US" altLang="zh-TW" b="1" smtClean="0">
                <a:ea typeface="細明體" panose="02020509000000000000" pitchFamily="49" charset="-120"/>
              </a:rPr>
              <a:t>map names to addresses and route mail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PTR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MX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細明體" panose="02020509000000000000" pitchFamily="49" charset="-120"/>
              </a:rPr>
              <a:t>Optional records: </a:t>
            </a:r>
            <a:r>
              <a:rPr lang="en-US" altLang="zh-TW" b="1" smtClean="0">
                <a:ea typeface="細明體" panose="02020509000000000000" pitchFamily="49" charset="-120"/>
              </a:rPr>
              <a:t>extra information to host or domain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CNAME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TXT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smtClean="0">
                <a:ea typeface="細明體" panose="02020509000000000000" pitchFamily="49" charset="-120"/>
              </a:rPr>
              <a:t>SRV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The DNS Database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Resource Record (3)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19925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SOA: Start Of Authority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Defines a DNS zone of authority, each zone has exactly one SOA record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Specify the name of the zone, the technical contact and various timeout information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Format:</a:t>
            </a:r>
          </a:p>
          <a:p>
            <a:pPr lvl="2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[zone] IN SOA [server-name] [administrator</a:t>
            </a:r>
            <a:r>
              <a:rPr lang="en-US" altLang="zh-TW" sz="1400" b="1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s mail] ( serial, refresh, retry, expire, 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ttl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 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6260" y="4419600"/>
            <a:ext cx="8521079" cy="206210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$TTL 3600;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$ORIGIN cs.nctu.edu.tw.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       IN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SOA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csns.cs.nctu.edu.tw.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root.cs.nctu.edu.tw.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endParaRPr lang="en-US" altLang="zh-TW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2012050802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 number</a:t>
            </a:r>
          </a:p>
          <a:p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1D		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refresh time for slave server</a:t>
            </a:r>
          </a:p>
          <a:p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30M	</a:t>
            </a:r>
            <a:r>
              <a:rPr lang="zh-TW" alt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retry</a:t>
            </a:r>
          </a:p>
          <a:p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1W	</a:t>
            </a:r>
            <a:r>
              <a:rPr lang="zh-TW" alt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expire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2H      )	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10200" y="3505200"/>
            <a:ext cx="3402013" cy="1079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Times" panose="02020603050405020304" pitchFamily="18" charset="0"/>
              </a:rPr>
              <a:t>;   	means comments</a:t>
            </a:r>
          </a:p>
          <a:p>
            <a:r>
              <a:rPr lang="en-US" altLang="zh-TW" sz="1600">
                <a:latin typeface="Times" panose="02020603050405020304" pitchFamily="18" charset="0"/>
              </a:rPr>
              <a:t>@ 	means current domain name</a:t>
            </a:r>
          </a:p>
          <a:p>
            <a:r>
              <a:rPr lang="en-US" altLang="zh-TW" sz="1600">
                <a:latin typeface="Times" panose="02020603050405020304" pitchFamily="18" charset="0"/>
              </a:rPr>
              <a:t>( )	allow data to span lines</a:t>
            </a:r>
          </a:p>
          <a:p>
            <a:r>
              <a:rPr lang="en-US" altLang="zh-TW" sz="1600">
                <a:latin typeface="Times" panose="02020603050405020304" pitchFamily="18" charset="0"/>
              </a:rPr>
              <a:t>*	Wild card character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The DNS Database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Resource Record (5)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438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NS: Name Server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Format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zone [</a:t>
            </a:r>
            <a:r>
              <a:rPr lang="en-US" altLang="zh-TW" dirty="0" err="1" smtClean="0">
                <a:ea typeface="新細明體" pitchFamily="18" charset="-120"/>
              </a:rPr>
              <a:t>ttl</a:t>
            </a:r>
            <a:r>
              <a:rPr lang="en-US" altLang="zh-TW" dirty="0" smtClean="0">
                <a:ea typeface="新細明體" pitchFamily="18" charset="-120"/>
              </a:rPr>
              <a:t>] [IN] NS hostname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Usually follow the SOA record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Goal 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Identify the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authoritative server</a:t>
            </a:r>
            <a:r>
              <a:rPr lang="en-US" altLang="zh-TW" dirty="0" smtClean="0">
                <a:ea typeface="新細明體" pitchFamily="18" charset="-120"/>
              </a:rPr>
              <a:t> for a zone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Delegate subdomains to other organizations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3886200"/>
            <a:ext cx="7902741" cy="280076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$TTL 3600;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$ORIGIN cs.nctu.edu.tw.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     SOA     dns.cs.nctu.edu.tw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root.cs.nctu.edu.tw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(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2012050802		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 number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1D			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refresh time for slave server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30M		; retry</a:t>
            </a:r>
            <a:endParaRPr lang="en-US" altLang="zh-TW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1W			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expire</a:t>
            </a:r>
          </a:p>
          <a:p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2H      )		; </a:t>
            </a:r>
            <a:r>
              <a:rPr lang="en-US" altLang="zh-TW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</a:p>
          <a:p>
            <a:r>
              <a:rPr lang="en-US" altLang="zh-TW" sz="1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altLang="zh-TW" sz="1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IN      </a:t>
            </a:r>
            <a:r>
              <a:rPr lang="en-US" altLang="zh-TW" sz="1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     dns.cs.nctu.edu.tw.</a:t>
            </a:r>
          </a:p>
          <a:p>
            <a:r>
              <a:rPr lang="en-US" altLang="zh-TW" sz="1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altLang="zh-TW" sz="1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IN      </a:t>
            </a:r>
            <a:r>
              <a:rPr lang="en-US" altLang="zh-TW" sz="1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     dns2.cs.nctu.edu.tw.</a:t>
            </a:r>
          </a:p>
          <a:p>
            <a:r>
              <a:rPr lang="en-US" altLang="zh-TW" sz="1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	IN      </a:t>
            </a:r>
            <a:r>
              <a:rPr lang="en-US" altLang="zh-TW" sz="1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     dns.test.cs.nctu.edu.tw.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The DNS Database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Resource Record (6)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 record: Address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Format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hostname [ttl] [IN] A ipaddr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Provide mapping from hostname to IP address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Load balance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752600" y="3767138"/>
            <a:ext cx="54102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$ORIGIN cs.nctu.edu.tw.</a:t>
            </a:r>
          </a:p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@       IN      NS      dns.cs.nctu.edu.tw.</a:t>
            </a:r>
          </a:p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       IN      NS      dns2.cs.nctu.edu.tw.</a:t>
            </a:r>
          </a:p>
          <a:p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dns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    IN      A       140.113.235.107</a:t>
            </a:r>
          </a:p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dns2    IN      A       140.113.235.103</a:t>
            </a:r>
          </a:p>
          <a:p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www     IN      A       140.113.235.111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PTR: Pointer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Perform the reverse mapping from IP address to hostname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Special top-level domain: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in-addr.arpa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Used to create a naming tree from  IP address to hostnames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Format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addr [ttl] [IN] PTR hostname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3813175"/>
            <a:ext cx="7968848" cy="2893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$TTL 259200;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$ORIGIN 235.113.140.in-addr.arpa.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       IN      SOA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csns.cs.nctu.edu.tw.	root.cs.nctu.edu.tw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(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2007052102		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serial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1D	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refresh time for secondary server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30M	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retry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1W	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expire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2H)	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     NS      dns.cs.nctu.edu.tw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     NS      dns2.cs.nctu.edu.tw.</a:t>
            </a:r>
          </a:p>
          <a:p>
            <a:r>
              <a:rPr lang="en-US" altLang="zh-TW" sz="1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 in-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addr.arpa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103.235.113.140         IN PTR csmailgate.cs.nctu.edu.tw.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107.235.113.140         IN PTR csns.cs.nctu.edu.tw.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(8)</a:t>
            </a:r>
            <a:endParaRPr lang="zh-TW" altLang="en-US" sz="3000" dirty="0" smtClean="0"/>
          </a:p>
        </p:txBody>
      </p:sp>
      <p:pic>
        <p:nvPicPr>
          <p:cNvPr id="20483" name="內容版面配置區 3" descr="arp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371600"/>
            <a:ext cx="5595937" cy="5216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MX: Mail </a:t>
            </a:r>
            <a:r>
              <a:rPr lang="en-US" altLang="zh-TW" dirty="0" err="1" smtClean="0">
                <a:ea typeface="新細明體" panose="02020500000000000000" pitchFamily="18" charset="-120"/>
              </a:rPr>
              <a:t>eXchanger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Direct mail to a mail hub rather than the recipient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dirty="0" smtClean="0">
                <a:ea typeface="新細明體" panose="02020500000000000000" pitchFamily="18" charset="-120"/>
              </a:rPr>
              <a:t>s own workstation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Format 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host [</a:t>
            </a:r>
            <a:r>
              <a:rPr lang="en-US" altLang="zh-TW" dirty="0" err="1" smtClean="0">
                <a:ea typeface="新細明體" panose="02020500000000000000" pitchFamily="18" charset="-120"/>
              </a:rPr>
              <a:t>ttl</a:t>
            </a:r>
            <a:r>
              <a:rPr lang="en-US" altLang="zh-TW" dirty="0" smtClean="0">
                <a:ea typeface="新細明體" panose="02020500000000000000" pitchFamily="18" charset="-120"/>
              </a:rPr>
              <a:t>] [IN] MX preference host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31925" y="3346450"/>
            <a:ext cx="6329490" cy="33239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$TTL 3600;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$ORIGIN cs.nctu.edu.tw.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@       IN      SOA     csns.cs.nctu.edu.tw.    root.cs.nctu.edu.tw.    (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2007052102	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serial number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1D		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refresh time for slave server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30M	</a:t>
            </a:r>
            <a:r>
              <a:rPr lang="zh-TW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retry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1W                      ; expire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2H      )               ; minimum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IN      NS      dns.cs.nctu.edu.tw.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       IN      NS      dns2.cs.nctu.edu.tw.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       7200   IN   MX  </a:t>
            </a:r>
            <a:r>
              <a:rPr lang="en-US" altLang="zh-TW" sz="1400" dirty="0">
                <a:solidFill>
                  <a:srgbClr val="FFC000"/>
                </a:solidFill>
                <a:latin typeface="Verdana" panose="020B0604030504040204" pitchFamily="34" charset="0"/>
              </a:rPr>
              <a:t>1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csmx1.cs.nctu.edu.tw.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       7200   IN   MX  </a:t>
            </a:r>
            <a:r>
              <a:rPr lang="en-US" altLang="zh-TW" sz="1400" dirty="0">
                <a:solidFill>
                  <a:srgbClr val="FFC000"/>
                </a:solidFill>
                <a:latin typeface="Verdana" panose="020B0604030504040204" pitchFamily="34" charset="0"/>
              </a:rPr>
              <a:t>5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csmx2.cs.nctu.edu.tw.</a:t>
            </a:r>
          </a:p>
          <a:p>
            <a:endParaRPr lang="en-US" altLang="zh-TW" sz="14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csmx1   IN      A       140.113.235.104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csmx2   IN      A       140.113.235.105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BIND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細明體" pitchFamily="49" charset="-120"/>
              </a:rPr>
              <a:t>BIND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細明體" pitchFamily="49" charset="-120"/>
              </a:rPr>
              <a:t>the Berkeley Internet Name Domain system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1800" dirty="0" smtClean="0">
              <a:ea typeface="細明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細明體" pitchFamily="49" charset="-120"/>
              </a:rPr>
              <a:t>Three main versions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細明體" pitchFamily="49" charset="-120"/>
              </a:rPr>
              <a:t>BIND</a:t>
            </a:r>
            <a:r>
              <a:rPr lang="zh-TW" altLang="en-US" sz="1800" dirty="0" smtClean="0">
                <a:ea typeface="細明體" pitchFamily="49" charset="-120"/>
              </a:rPr>
              <a:t> </a:t>
            </a:r>
            <a:r>
              <a:rPr lang="en-US" altLang="zh-TW" sz="1800" dirty="0" smtClean="0">
                <a:ea typeface="細明體" pitchFamily="49" charset="-120"/>
              </a:rPr>
              <a:t>4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Announced in 1980s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Based on RFC 1034, 1035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細明體" pitchFamily="49" charset="-120"/>
              </a:rPr>
              <a:t>BIND</a:t>
            </a:r>
            <a:r>
              <a:rPr lang="zh-TW" altLang="en-US" sz="1800" dirty="0" smtClean="0">
                <a:ea typeface="細明體" pitchFamily="49" charset="-120"/>
              </a:rPr>
              <a:t> </a:t>
            </a:r>
            <a:r>
              <a:rPr lang="en-US" altLang="zh-TW" sz="1800" dirty="0" smtClean="0">
                <a:ea typeface="細明體" pitchFamily="49" charset="-120"/>
              </a:rPr>
              <a:t>8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Released in 1997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Improvements including: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 smtClean="0">
                <a:ea typeface="細明體" pitchFamily="49" charset="-120"/>
              </a:rPr>
              <a:t>efficiency, robustness and security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b="1" dirty="0" smtClean="0">
                <a:ea typeface="細明體" pitchFamily="49" charset="-120"/>
              </a:rPr>
              <a:t>BIND</a:t>
            </a:r>
            <a:r>
              <a:rPr lang="zh-TW" altLang="en-US" sz="1800" b="1" dirty="0" smtClean="0">
                <a:ea typeface="細明體" pitchFamily="49" charset="-120"/>
              </a:rPr>
              <a:t> </a:t>
            </a:r>
            <a:r>
              <a:rPr lang="en-US" altLang="zh-TW" sz="1800" b="1" dirty="0" smtClean="0">
                <a:ea typeface="細明體" pitchFamily="49" charset="-120"/>
              </a:rPr>
              <a:t>9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Released in 2000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Enhancements including: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 smtClean="0">
                <a:ea typeface="細明體" pitchFamily="49" charset="-120"/>
              </a:rPr>
              <a:t> multiprocessor support, DNSSEC, IPv6 support, </a:t>
            </a:r>
            <a:r>
              <a:rPr lang="en-US" altLang="zh-TW" sz="1400" dirty="0" err="1" smtClean="0">
                <a:ea typeface="細明體" pitchFamily="49" charset="-120"/>
              </a:rPr>
              <a:t>etc</a:t>
            </a:r>
            <a:endParaRPr lang="en-US" altLang="zh-TW" sz="1400" dirty="0" smtClean="0">
              <a:ea typeface="細明體" pitchFamily="49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BIND </a:t>
            </a:r>
            <a:r>
              <a:rPr lang="en-US" altLang="zh-TW" sz="1800" dirty="0" smtClean="0">
                <a:ea typeface="細明體" pitchFamily="49" charset="-120"/>
              </a:rPr>
              <a:t>10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Released </a:t>
            </a:r>
            <a:r>
              <a:rPr lang="en-US" altLang="zh-TW" sz="1600" dirty="0" smtClean="0">
                <a:ea typeface="細明體" pitchFamily="49" charset="-120"/>
              </a:rPr>
              <a:t>version 1.0 and 1.1 in </a:t>
            </a:r>
            <a:r>
              <a:rPr lang="en-US" altLang="zh-TW" sz="1600" dirty="0">
                <a:ea typeface="細明體" pitchFamily="49" charset="-120"/>
              </a:rPr>
              <a:t>2013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細明體" pitchFamily="49" charset="-120"/>
              </a:rPr>
              <a:t>Released version 1.2</a:t>
            </a:r>
            <a:r>
              <a:rPr lang="zh-TW" altLang="en-US" sz="1600" dirty="0" smtClean="0">
                <a:ea typeface="細明體" pitchFamily="49" charset="-120"/>
              </a:rPr>
              <a:t> </a:t>
            </a:r>
            <a:r>
              <a:rPr lang="en-US" altLang="zh-TW" sz="1600" dirty="0" smtClean="0">
                <a:ea typeface="細明體" pitchFamily="49" charset="-120"/>
              </a:rPr>
              <a:t>in 2014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>
                <a:ea typeface="細明體" pitchFamily="49" charset="-120"/>
              </a:rPr>
              <a:t>ISC </a:t>
            </a:r>
            <a:r>
              <a:rPr lang="en-US" altLang="zh-TW" sz="1400" dirty="0" smtClean="0">
                <a:ea typeface="細明體" pitchFamily="49" charset="-120"/>
              </a:rPr>
              <a:t>has concluded </a:t>
            </a:r>
            <a:r>
              <a:rPr lang="en-US" altLang="zh-TW" sz="1400" dirty="0">
                <a:ea typeface="細明體" pitchFamily="49" charset="-120"/>
              </a:rPr>
              <a:t>BIND 10 development with Release </a:t>
            </a:r>
            <a:r>
              <a:rPr lang="en-US" altLang="zh-TW" sz="1400" dirty="0" smtClean="0">
                <a:ea typeface="細明體" pitchFamily="49" charset="-120"/>
              </a:rPr>
              <a:t>1.2</a:t>
            </a:r>
            <a:endParaRPr lang="en-US" altLang="zh-TW" sz="1400" dirty="0"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(10)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CNAME: Canonical name</a:t>
            </a:r>
          </a:p>
          <a:p>
            <a:pPr lvl="1" eaLnBrk="1" hangingPunct="1"/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nikename [ttl] IN CNAME hostname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Add additional names to a host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To associate a function or to shorten a hostname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CNAME record can nest eight deep in BIND</a:t>
            </a:r>
          </a:p>
          <a:p>
            <a:pPr lvl="1" eaLnBrk="1" hangingPunct="1"/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Other records must refer to its real hostname</a:t>
            </a:r>
          </a:p>
          <a:p>
            <a:pPr lvl="1" eaLnBrk="1" hangingPunct="1"/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Not for load balance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52600" y="4572000"/>
            <a:ext cx="527685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www		IN	A	140.113.209.63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		IN	A	140.113.209.77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penghu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-club	IN	CNAME	www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King		IN	CNAME	www</a:t>
            </a: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R21601		IN	A	140.113.214.31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superman		IN	CNAME	r21601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(11)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438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TXT: Text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Add arbitrary text to a host</a:t>
            </a:r>
            <a:r>
              <a:rPr lang="en-US" altLang="zh-TW" dirty="0" smtClean="0">
                <a:latin typeface="Times" pitchFamily="18" charset="0"/>
                <a:ea typeface="新細明體" pitchFamily="18" charset="-120"/>
              </a:rPr>
              <a:t>’</a:t>
            </a:r>
            <a:r>
              <a:rPr lang="en-US" altLang="zh-TW" dirty="0" smtClean="0">
                <a:ea typeface="新細明體" pitchFamily="18" charset="-120"/>
              </a:rPr>
              <a:t>s DNS records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Format 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Name [</a:t>
            </a:r>
            <a:r>
              <a:rPr lang="en-US" altLang="zh-TW" dirty="0" err="1" smtClean="0">
                <a:ea typeface="新細明體" pitchFamily="18" charset="-120"/>
              </a:rPr>
              <a:t>ttl</a:t>
            </a:r>
            <a:r>
              <a:rPr lang="en-US" altLang="zh-TW" dirty="0" smtClean="0">
                <a:ea typeface="新細明體" pitchFamily="18" charset="-120"/>
              </a:rPr>
              <a:t>] [IN] TXT info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All info items should be quoted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They are sometime used to test prospective new types of DNS records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SPF records 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558968" y="3930650"/>
            <a:ext cx="6635663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$TTL 3600;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$ORIGIN cs.nctu.edu.tw.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IN     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SOA     csns.cs.nctu.edu.tw.    root.cs.nctu.edu.tw.    (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2007052102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 number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1D	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refresh time for slave server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30M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retry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1W	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expire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2H      </a:t>
            </a:r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		;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IN     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     dns.cs.nctu.edu.tw.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IN      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     dns2.cs.nctu.edu.tw.</a:t>
            </a:r>
          </a:p>
          <a:p>
            <a:endParaRPr lang="en-US" altLang="zh-TW" sz="1400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IN      </a:t>
            </a:r>
            <a:r>
              <a:rPr lang="en-US" altLang="zh-TW" sz="1400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    </a:t>
            </a:r>
            <a:r>
              <a:rPr lang="en-US" altLang="zh-TW" sz="1400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en-US" altLang="zh-TW" sz="1400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Computer Science</a:t>
            </a:r>
            <a:r>
              <a:rPr lang="en-US" altLang="zh-TW" sz="1400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endParaRPr lang="en-US" altLang="zh-TW" sz="1400" dirty="0">
              <a:solidFill>
                <a:srgbClr val="FFC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The DNS Database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Resource Record (12)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SRV: Service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Specify the location of services within a domain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Format: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_service._proto.name [ttl] IN SRV pri weight port target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3429000"/>
            <a:ext cx="7704138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9900"/>
                </a:solidFill>
                <a:latin typeface="Verdana" panose="020B0604030504040204" pitchFamily="34" charset="0"/>
              </a:rPr>
              <a:t>; don’t allow finger 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_finger._tcp	SRV	0	0	79	.</a:t>
            </a:r>
          </a:p>
          <a:p>
            <a:r>
              <a:rPr lang="en-US" altLang="zh-TW" sz="1400">
                <a:solidFill>
                  <a:srgbClr val="009900"/>
                </a:solidFill>
                <a:latin typeface="Verdana" panose="020B0604030504040204" pitchFamily="34" charset="0"/>
              </a:rPr>
              <a:t>; 1/4 of the connections to old, 3/4 to the new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_ssh. _tcp	SRV	0	1	22	old.cs.colorado.edu.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_ssh. _tcp	SRV	0	3	22	new.cs.colorado.edu.</a:t>
            </a:r>
          </a:p>
          <a:p>
            <a:r>
              <a:rPr lang="en-US" altLang="zh-TW" sz="1400">
                <a:solidFill>
                  <a:srgbClr val="009900"/>
                </a:solidFill>
                <a:latin typeface="Verdana" panose="020B0604030504040204" pitchFamily="34" charset="0"/>
              </a:rPr>
              <a:t>; www server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_http. _tcp	SRV	0	0	80	www.cs.colorado.edu.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		SRV	10	0	8000	new.cs.colorado.edu</a:t>
            </a:r>
            <a:r>
              <a:rPr lang="en-US" altLang="zh-TW" sz="1400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n-US" altLang="zh-TW" sz="1400">
                <a:solidFill>
                  <a:srgbClr val="009900"/>
                </a:solidFill>
                <a:latin typeface="Verdana" panose="020B0604030504040204" pitchFamily="34" charset="0"/>
              </a:rPr>
              <a:t>; block all other services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*. _tcp		SRV	0	0	0	.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*. _udp		SRV	0	0	0	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/>
              <a:t>IPv6 Resource Records </a:t>
            </a:r>
            <a:endParaRPr lang="zh-TW" altLang="en-US" sz="3000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IPv6 forward records </a:t>
            </a:r>
          </a:p>
          <a:p>
            <a:pPr lvl="1"/>
            <a:r>
              <a:rPr lang="en-US" altLang="zh-TW" smtClean="0"/>
              <a:t>Format </a:t>
            </a:r>
          </a:p>
          <a:p>
            <a:pPr lvl="2"/>
            <a:r>
              <a:rPr lang="en-US" altLang="zh-TW" smtClean="0"/>
              <a:t>Hostname [ttl] [IN] AAAA ipaddr </a:t>
            </a:r>
          </a:p>
          <a:p>
            <a:pPr lvl="1"/>
            <a:r>
              <a:rPr lang="en-US" altLang="zh-TW" smtClean="0"/>
              <a:t>Example </a:t>
            </a:r>
          </a:p>
          <a:p>
            <a:pPr lvl="2"/>
            <a:r>
              <a:rPr lang="en-US" altLang="zh-TW" smtClean="0"/>
              <a:t> </a:t>
            </a:r>
          </a:p>
          <a:p>
            <a:pPr lvl="2"/>
            <a:endParaRPr lang="en-US" altLang="zh-TW" smtClean="0"/>
          </a:p>
          <a:p>
            <a:pPr lvl="2"/>
            <a:endParaRPr lang="en-US" altLang="zh-TW" smtClean="0"/>
          </a:p>
          <a:p>
            <a:pPr lvl="2"/>
            <a:endParaRPr lang="en-US" altLang="zh-TW" smtClean="0"/>
          </a:p>
          <a:p>
            <a:r>
              <a:rPr lang="en-US" altLang="zh-TW" smtClean="0"/>
              <a:t>IPv6 reverse records </a:t>
            </a:r>
          </a:p>
          <a:p>
            <a:pPr lvl="1"/>
            <a:r>
              <a:rPr lang="en-US" altLang="zh-TW" smtClean="0"/>
              <a:t>IPv6 PTR records are in the ip6.arpa top-level domain </a:t>
            </a:r>
          </a:p>
          <a:p>
            <a:pPr lvl="1"/>
            <a:r>
              <a:rPr lang="en-US" altLang="zh-TW" smtClean="0"/>
              <a:t>Example</a:t>
            </a:r>
          </a:p>
          <a:p>
            <a:pPr lvl="2"/>
            <a:r>
              <a:rPr lang="en-US" altLang="zh-TW" smtClean="0"/>
              <a:t>f.0.0.0.0.0.0.0.0.0.0.0.0.0.0.0.0.0.0.0.f.2.0.0.0.0.5.0.1.0.0.2.ip6.arpa. PTR f.root-servers.net.</a:t>
            </a:r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146300" y="2971800"/>
            <a:ext cx="6083300" cy="120015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  <a:latin typeface="Arial" charset="0"/>
              </a:rPr>
              <a:t>bsd1[~] -</a:t>
            </a:r>
            <a:r>
              <a:rPr lang="en-US" altLang="zh-TW" dirty="0" err="1">
                <a:solidFill>
                  <a:schemeClr val="bg1"/>
                </a:solidFill>
                <a:latin typeface="Arial" charset="0"/>
              </a:rPr>
              <a:t>chiahung</a:t>
            </a:r>
            <a:r>
              <a:rPr lang="en-US" altLang="zh-TW" dirty="0">
                <a:solidFill>
                  <a:schemeClr val="bg1"/>
                </a:solidFill>
                <a:latin typeface="Arial" charset="0"/>
              </a:rPr>
              <a:t>- dig f.root-servers.net AAAA</a:t>
            </a:r>
          </a:p>
          <a:p>
            <a:pPr>
              <a:defRPr/>
            </a:pPr>
            <a:endParaRPr lang="en-US" altLang="zh-TW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  <a:latin typeface="Arial" charset="0"/>
              </a:rPr>
              <a:t>;; ANSWER SECTION:</a:t>
            </a:r>
          </a:p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  <a:latin typeface="Arial" charset="0"/>
              </a:rPr>
              <a:t>f.root-servers.net.     604795  IN      AAAA    2001:500:2f::f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Glue Record (1/2)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Glue record </a:t>
            </a:r>
            <a:r>
              <a:rPr lang="en-US" altLang="zh-TW" sz="200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000" smtClean="0">
                <a:ea typeface="新細明體" panose="02020500000000000000" pitchFamily="18" charset="-120"/>
              </a:rPr>
              <a:t> Link between 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DNS referrals occur only from parent domains to child domains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The servers of a parent domain must know the IP of the name servers for all of its subdomains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Parent zone needs to contain the NS records for each delegated zone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rgbClr val="FF0000"/>
                </a:solidFill>
                <a:ea typeface="新細明體" panose="02020500000000000000" pitchFamily="18" charset="-120"/>
              </a:rPr>
              <a:t>Making a normal DNS query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rgbClr val="FF0000"/>
                </a:solidFill>
                <a:ea typeface="新細明體" panose="02020500000000000000" pitchFamily="18" charset="-120"/>
              </a:rPr>
              <a:t>Having copies of the appropriate A records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rgbClr val="FF0000"/>
                </a:solidFill>
                <a:ea typeface="新細明體" panose="02020500000000000000" pitchFamily="18" charset="-120"/>
              </a:rPr>
              <a:t>The foreign A records are called glue records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97300"/>
            <a:ext cx="602932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Glue Record (2/2) 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There are two ways to link between zones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By including the necessary records directly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By using stub zones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Lame delegation</a:t>
            </a:r>
            <a:endParaRPr lang="en-US" altLang="zh-TW" sz="2000" dirty="0" smtClean="0">
              <a:ea typeface="細明體" pitchFamily="49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細明體" pitchFamily="49" charset="-120"/>
              </a:rPr>
              <a:t>DNS subdomain administration has delegate to you and you never use the domain or parent domain’s glue record is not updated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Statements of </a:t>
            </a:r>
            <a:r>
              <a:rPr lang="en-US" altLang="zh-TW" dirty="0" err="1" smtClean="0">
                <a:ea typeface="新細明體" pitchFamily="18" charset="-120"/>
              </a:rPr>
              <a:t>named.conf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Examples of named configuration </a:t>
            </a:r>
            <a:endParaRPr lang="zh-TW" altLang="en-US" dirty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733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973513"/>
            <a:ext cx="265747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4530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562600"/>
            <a:ext cx="28860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address match list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Address Match List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A generalization of an IP address that can include: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An IP address</a:t>
            </a:r>
          </a:p>
          <a:p>
            <a:pPr lvl="3" eaLnBrk="1" hangingPunct="1">
              <a:defRPr/>
            </a:pPr>
            <a:r>
              <a:rPr lang="en-US" altLang="zh-TW" sz="1400" dirty="0" smtClean="0">
                <a:ea typeface="新細明體" pitchFamily="18" charset="-120"/>
              </a:rPr>
              <a:t>Ex. 140.113.17.1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An IP network with CIDR </a:t>
            </a:r>
            <a:r>
              <a:rPr lang="en-US" altLang="zh-TW" sz="1600" dirty="0" err="1" smtClean="0">
                <a:ea typeface="新細明體" pitchFamily="18" charset="-120"/>
              </a:rPr>
              <a:t>netmask</a:t>
            </a:r>
            <a:endParaRPr lang="en-US" altLang="zh-TW" sz="1600" dirty="0" smtClean="0">
              <a:ea typeface="新細明體" pitchFamily="18" charset="-120"/>
            </a:endParaRPr>
          </a:p>
          <a:p>
            <a:pPr lvl="3" eaLnBrk="1" hangingPunct="1">
              <a:defRPr/>
            </a:pPr>
            <a:r>
              <a:rPr lang="en-US" altLang="zh-TW" sz="1400" dirty="0" smtClean="0">
                <a:ea typeface="新細明體" pitchFamily="18" charset="-120"/>
              </a:rPr>
              <a:t>Ex. 140.113/16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The ! character to do negate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The name of a previously defined </a:t>
            </a:r>
            <a:r>
              <a:rPr lang="en-US" altLang="zh-TW" sz="1600" dirty="0" smtClean="0">
                <a:solidFill>
                  <a:srgbClr val="FF0000"/>
                </a:solidFill>
                <a:ea typeface="新細明體" pitchFamily="18" charset="-120"/>
              </a:rPr>
              <a:t>ACL</a:t>
            </a:r>
          </a:p>
          <a:p>
            <a:pPr lvl="3" eaLnBrk="1" hangingPunct="1">
              <a:defRPr/>
            </a:pPr>
            <a:endParaRPr lang="en-US" altLang="zh-TW" sz="1400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 cryptographic authentication </a:t>
            </a:r>
            <a:r>
              <a:rPr lang="en-US" altLang="zh-TW" sz="1600" dirty="0" smtClean="0">
                <a:solidFill>
                  <a:srgbClr val="FF0000"/>
                </a:solidFill>
                <a:ea typeface="新細明體" pitchFamily="18" charset="-120"/>
              </a:rPr>
              <a:t>key</a:t>
            </a:r>
          </a:p>
          <a:p>
            <a:pPr lvl="1" eaLnBrk="1" hangingPunct="1">
              <a:defRPr/>
            </a:pP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First match</a:t>
            </a:r>
            <a:endParaRPr lang="en-US" altLang="zh-TW" sz="14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Example: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{!1.2.3.4; 1.2.3/24;};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{128.138/16; 198.11.16/24; 204.228.69/24; 127.0.0.1;};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</a:t>
            </a:r>
            <a:r>
              <a:rPr lang="en-US" altLang="zh-TW" sz="3000" dirty="0" err="1" smtClean="0">
                <a:ea typeface="新細明體" pitchFamily="18" charset="-120"/>
              </a:rPr>
              <a:t>acl</a:t>
            </a:r>
            <a:endParaRPr lang="en-US" altLang="zh-TW" sz="3000" dirty="0" smtClean="0">
              <a:ea typeface="新細明體" pitchFamily="18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The “acl” statement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Define a class of access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Define before they are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acl acl_name {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address_match_list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};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rgbClr val="FF0000"/>
                </a:solidFill>
                <a:ea typeface="新細明體" panose="02020500000000000000" pitchFamily="18" charset="-120"/>
              </a:rPr>
              <a:t>Predefined acl classes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any, localnets, localhost, none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acl CSnets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	 140.113.235/24; 140.113.17/24; 140.113.209/24; 140.113.24/24;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acl NCTUnets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	140.113/16; 10.113/16; 140.126.237/24;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allow-transfer {localhost; CSnets; NCTUnets};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components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Four major components</a:t>
            </a:r>
          </a:p>
          <a:p>
            <a:pPr lvl="1" eaLnBrk="1" hangingPunct="1"/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named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Daemon that 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answers the DNS query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Perform Zone transfer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Library routines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Routines that used to resolve host by contacting the servers of DNS distributed database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 </a:t>
            </a:r>
            <a:r>
              <a:rPr lang="en-US" altLang="zh-TW" dirty="0" err="1" smtClean="0">
                <a:ea typeface="新細明體" panose="02020500000000000000" pitchFamily="18" charset="-120"/>
              </a:rPr>
              <a:t>res_query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res_search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dirty="0" smtClean="0">
                <a:ea typeface="新細明體" panose="02020500000000000000" pitchFamily="18" charset="-120"/>
              </a:rPr>
              <a:t>etc.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Command-line interfaces to DNS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nslookup</a:t>
            </a:r>
            <a:r>
              <a:rPr lang="en-US" altLang="zh-TW" dirty="0" smtClean="0">
                <a:ea typeface="新細明體" panose="02020500000000000000" pitchFamily="18" charset="-120"/>
              </a:rPr>
              <a:t>, dig, host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rndc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 program to remotely control named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BIND Configuration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named.conf  key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The “key”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Define a encryption key used for authentication with a particular server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key key-id {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algorithm string;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secret string;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Example: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key serv1-serv2 {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    algorithm hmac-md5;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    secret "</a:t>
            </a:r>
            <a:r>
              <a:rPr lang="en-US" altLang="zh-TW" sz="1400" dirty="0">
                <a:ea typeface="新細明體" panose="02020500000000000000" pitchFamily="18" charset="-120"/>
              </a:rPr>
              <a:t>ibkAlUA0XXAXDxWRTGeY+d4CGbOgOIr7n63eizJFHQo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="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This key is used to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Sign DNS request before sending to target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Validate DNS response after receiving from target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BIND Configuration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named.conf  include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“include” statement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Used to separate large configuration file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Another usage is used to separate cryptographic keys into a restricted permission file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SimSun" panose="02010600030101010101" pitchFamily="2" charset="-122"/>
              </a:rPr>
              <a:t>include "/</a:t>
            </a:r>
            <a:r>
              <a:rPr lang="en-US" altLang="zh-TW" dirty="0" err="1" smtClean="0">
                <a:ea typeface="SimSun" panose="02010600030101010101" pitchFamily="2" charset="-122"/>
              </a:rPr>
              <a:t>etc</a:t>
            </a:r>
            <a:r>
              <a:rPr lang="en-US" altLang="zh-TW" dirty="0" smtClean="0">
                <a:ea typeface="SimSun" panose="02010600030101010101" pitchFamily="2" charset="-122"/>
              </a:rPr>
              <a:t>/</a:t>
            </a:r>
            <a:r>
              <a:rPr lang="en-US" altLang="zh-TW" dirty="0" err="1" smtClean="0">
                <a:ea typeface="SimSun" panose="02010600030101010101" pitchFamily="2" charset="-122"/>
              </a:rPr>
              <a:t>namedb</a:t>
            </a:r>
            <a:r>
              <a:rPr lang="en-US" altLang="zh-TW" dirty="0" smtClean="0">
                <a:ea typeface="SimSun" panose="02010600030101010101" pitchFamily="2" charset="-122"/>
              </a:rPr>
              <a:t>/</a:t>
            </a:r>
            <a:r>
              <a:rPr lang="en-US" altLang="zh-TW" dirty="0" err="1" smtClean="0">
                <a:ea typeface="SimSun" panose="02010600030101010101" pitchFamily="2" charset="-122"/>
              </a:rPr>
              <a:t>rndc.key</a:t>
            </a:r>
            <a:r>
              <a:rPr lang="en-US" altLang="zh-TW" dirty="0" smtClean="0">
                <a:ea typeface="SimSun" panose="02010600030101010101" pitchFamily="2" charset="-122"/>
              </a:rPr>
              <a:t>";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dirty="0" smtClean="0">
              <a:ea typeface="SimSun" panose="02010600030101010101" pitchFamily="2" charset="-122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pt-BR" altLang="zh-TW" dirty="0" smtClean="0"/>
              <a:t>-rw-r--r--  1 root  wheel  4947 Mar  3  2006 named.conf</a:t>
            </a:r>
            <a:endParaRPr lang="en-US" altLang="zh-TW" dirty="0" smtClean="0">
              <a:ea typeface="SimSun" panose="02010600030101010101" pitchFamily="2" charset="-122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/>
              <a:t>-</a:t>
            </a:r>
            <a:r>
              <a:rPr lang="en-US" altLang="zh-TW" dirty="0" err="1" smtClean="0"/>
              <a:t>rw</a:t>
            </a:r>
            <a:r>
              <a:rPr lang="en-US" altLang="zh-TW" dirty="0" smtClean="0"/>
              <a:t>-r-----  1 </a:t>
            </a:r>
            <a:r>
              <a:rPr lang="en-US" altLang="zh-TW" dirty="0" smtClean="0">
                <a:solidFill>
                  <a:schemeClr val="hlink"/>
                </a:solidFill>
              </a:rPr>
              <a:t>bind</a:t>
            </a:r>
            <a:r>
              <a:rPr lang="en-US" altLang="zh-TW" dirty="0" smtClean="0"/>
              <a:t>  wheel    92 Aug 15  2005 </a:t>
            </a:r>
            <a:r>
              <a:rPr lang="en-US" altLang="zh-TW" dirty="0" err="1" smtClean="0"/>
              <a:t>rndc.key</a:t>
            </a:r>
            <a:endParaRPr lang="en-US" altLang="zh-TW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If the path is relative</a:t>
            </a:r>
          </a:p>
          <a:p>
            <a:pPr lvl="2" eaLnBrk="1" hangingPunct="1"/>
            <a:r>
              <a:rPr lang="en-US" altLang="zh-TW" dirty="0" smtClean="0"/>
              <a:t>Relative to the </a:t>
            </a:r>
            <a:r>
              <a:rPr lang="en-US" altLang="zh-TW" dirty="0" smtClean="0">
                <a:solidFill>
                  <a:srgbClr val="FF0000"/>
                </a:solidFill>
              </a:rPr>
              <a:t>directory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option (1/3)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The “option” statement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Specify global options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Some options may be overridden later for specific zone or server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Syntax: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options {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option;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option;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};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There are more than 150 options in BIND</a:t>
            </a:r>
            <a:r>
              <a:rPr lang="zh-TW" altLang="en-US" sz="2000" dirty="0" smtClean="0">
                <a:ea typeface="新細明體" panose="02020500000000000000" pitchFamily="18" charset="-120"/>
              </a:rPr>
              <a:t>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9 </a:t>
            </a:r>
          </a:p>
          <a:p>
            <a:pPr lvl="1" eaLnBrk="1" hangingPunct="1"/>
            <a:r>
              <a:rPr lang="en-US" altLang="zh-TW" sz="1800" dirty="0" smtClean="0">
                <a:solidFill>
                  <a:schemeClr val="hlink"/>
                </a:solidFill>
                <a:ea typeface="SimSun" panose="02010600030101010101" pitchFamily="2" charset="-122"/>
              </a:rPr>
              <a:t>version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"</a:t>
            </a:r>
            <a:r>
              <a:rPr lang="en-US" altLang="zh-TW" sz="1800" dirty="0">
                <a:ea typeface="新細明體" panose="02020500000000000000" pitchFamily="18" charset="-120"/>
              </a:rPr>
              <a:t>There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is no version.";		</a:t>
            </a:r>
            <a:r>
              <a:rPr lang="en-US" altLang="zh-TW" sz="1800" dirty="0" smtClean="0">
                <a:solidFill>
                  <a:schemeClr val="accent2"/>
                </a:solidFill>
                <a:ea typeface="新細明體" panose="02020500000000000000" pitchFamily="18" charset="-120"/>
              </a:rPr>
              <a:t>[real version </a:t>
            </a:r>
            <a:r>
              <a:rPr lang="en-US" altLang="zh-TW" sz="1800" dirty="0" err="1" smtClean="0">
                <a:solidFill>
                  <a:schemeClr val="accent2"/>
                </a:solidFill>
                <a:ea typeface="新細明體" panose="02020500000000000000" pitchFamily="18" charset="-120"/>
              </a:rPr>
              <a:t>num</a:t>
            </a:r>
            <a:r>
              <a:rPr lang="en-US" altLang="zh-TW" sz="1800" dirty="0" smtClean="0">
                <a:solidFill>
                  <a:schemeClr val="accent2"/>
                </a:solidFill>
                <a:ea typeface="新細明體" panose="02020500000000000000" pitchFamily="18" charset="-120"/>
              </a:rPr>
              <a:t>]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version.bind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.           0       CH      TXT     "</a:t>
            </a:r>
            <a:r>
              <a:rPr lang="en-US" altLang="zh-TW" sz="1600" dirty="0">
                <a:ea typeface="新細明體" panose="02020500000000000000" pitchFamily="18" charset="-120"/>
              </a:rPr>
              <a:t>9.3.3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"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version.bind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.           0       CH      TXT     "</a:t>
            </a:r>
            <a:r>
              <a:rPr lang="en-US" altLang="zh-TW" sz="1600" dirty="0">
                <a:ea typeface="新細明體" panose="02020500000000000000" pitchFamily="18" charset="-120"/>
              </a:rPr>
              <a:t>There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is no version."</a:t>
            </a:r>
          </a:p>
          <a:p>
            <a:pPr lvl="1" eaLnBrk="1" hangingPunct="1"/>
            <a:r>
              <a:rPr lang="en-US" altLang="zh-TW" sz="1800" dirty="0" smtClean="0">
                <a:solidFill>
                  <a:schemeClr val="hlink"/>
                </a:solidFill>
                <a:ea typeface="SimSun" panose="02010600030101010101" pitchFamily="2" charset="-122"/>
              </a:rPr>
              <a:t>directory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"/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>
                <a:ea typeface="新細明體" panose="02020500000000000000" pitchFamily="18" charset="-120"/>
              </a:rPr>
              <a:t>namedb</a:t>
            </a:r>
            <a:r>
              <a:rPr lang="en-US" altLang="zh-TW" sz="1800" dirty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>
                <a:ea typeface="新細明體" panose="02020500000000000000" pitchFamily="18" charset="-120"/>
              </a:rPr>
              <a:t>db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";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Base directory for relative path and path to put zone data files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option (2/3)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chemeClr val="hlink"/>
                </a:solidFill>
                <a:ea typeface="SimSun" panose="02010600030101010101" pitchFamily="2" charset="-122"/>
              </a:rPr>
              <a:t>notify</a:t>
            </a:r>
            <a:r>
              <a:rPr lang="en-US" altLang="zh-TW" sz="1800" smtClean="0">
                <a:ea typeface="新細明體" panose="02020500000000000000" pitchFamily="18" charset="-120"/>
              </a:rPr>
              <a:t>   yes	 | no				</a:t>
            </a:r>
            <a:r>
              <a:rPr lang="en-US" altLang="zh-TW" sz="1800" smtClean="0">
                <a:solidFill>
                  <a:schemeClr val="accent2"/>
                </a:solidFill>
                <a:ea typeface="新細明體" panose="02020500000000000000" pitchFamily="18" charset="-120"/>
              </a:rPr>
              <a:t>[yes]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Whether notify slave sever when relative zone data is changed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chemeClr val="hlink"/>
                </a:solidFill>
                <a:ea typeface="SimSun" panose="02010600030101010101" pitchFamily="2" charset="-122"/>
              </a:rPr>
              <a:t>also-notify</a:t>
            </a:r>
            <a:r>
              <a:rPr lang="en-US" altLang="zh-TW" sz="1800" smtClean="0">
                <a:ea typeface="新細明體" panose="02020500000000000000" pitchFamily="18" charset="-120"/>
              </a:rPr>
              <a:t> {140.113.235.101;};		</a:t>
            </a:r>
            <a:r>
              <a:rPr lang="en-US" altLang="zh-TW" sz="1800" smtClean="0">
                <a:solidFill>
                  <a:schemeClr val="accent2"/>
                </a:solidFill>
                <a:ea typeface="新細明體" panose="02020500000000000000" pitchFamily="18" charset="-120"/>
              </a:rPr>
              <a:t>[empty]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Also notify this </a:t>
            </a:r>
            <a:r>
              <a:rPr lang="en-US" altLang="zh-TW" sz="1600" smtClean="0">
                <a:solidFill>
                  <a:srgbClr val="FF0000"/>
                </a:solidFill>
                <a:ea typeface="新細明體" panose="02020500000000000000" pitchFamily="18" charset="-120"/>
              </a:rPr>
              <a:t>non-advertised NS server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chemeClr val="hlink"/>
                </a:solidFill>
                <a:ea typeface="SimSun" panose="02010600030101010101" pitchFamily="2" charset="-122"/>
              </a:rPr>
              <a:t>recursion</a:t>
            </a:r>
            <a:r>
              <a:rPr lang="en-US" altLang="zh-TW" sz="1800" smtClean="0">
                <a:ea typeface="新細明體" panose="02020500000000000000" pitchFamily="18" charset="-120"/>
              </a:rPr>
              <a:t> yes | no				</a:t>
            </a:r>
            <a:r>
              <a:rPr lang="en-US" altLang="zh-TW" sz="1800" smtClean="0">
                <a:solidFill>
                  <a:schemeClr val="accent2"/>
                </a:solidFill>
                <a:ea typeface="新細明體" panose="02020500000000000000" pitchFamily="18" charset="-120"/>
              </a:rPr>
              <a:t>[yes]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Recursive name server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Open resolver 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chemeClr val="hlink"/>
                </a:solidFill>
                <a:ea typeface="SimSun" panose="02010600030101010101" pitchFamily="2" charset="-122"/>
              </a:rPr>
              <a:t>allow-recursion</a:t>
            </a:r>
            <a:r>
              <a:rPr lang="en-US" altLang="zh-TW" sz="1800" smtClean="0">
                <a:ea typeface="新細明體" panose="02020500000000000000" pitchFamily="18" charset="-120"/>
              </a:rPr>
              <a:t> {address_match_list };		</a:t>
            </a:r>
            <a:r>
              <a:rPr lang="en-US" altLang="zh-TW" sz="1800" smtClean="0">
                <a:solidFill>
                  <a:schemeClr val="accent2"/>
                </a:solidFill>
                <a:ea typeface="新細明體" panose="02020500000000000000" pitchFamily="18" charset="-120"/>
              </a:rPr>
              <a:t>[all]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Finer granularity recursion setting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1800" smtClean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rgbClr val="FF0000"/>
                </a:solidFill>
                <a:ea typeface="新細明體" panose="02020500000000000000" pitchFamily="18" charset="-120"/>
              </a:rPr>
              <a:t>recursive-clients number;			</a:t>
            </a:r>
            <a:r>
              <a:rPr lang="en-US" altLang="zh-TW" sz="1800" smtClean="0">
                <a:solidFill>
                  <a:srgbClr val="0000FF"/>
                </a:solidFill>
                <a:ea typeface="新細明體" panose="02020500000000000000" pitchFamily="18" charset="-120"/>
              </a:rPr>
              <a:t>[1000]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rgbClr val="FF0000"/>
                </a:solidFill>
                <a:ea typeface="新細明體" panose="02020500000000000000" pitchFamily="18" charset="-120"/>
              </a:rPr>
              <a:t>max-cache-size number;			</a:t>
            </a:r>
            <a:r>
              <a:rPr lang="en-US" altLang="zh-TW" sz="1800" smtClean="0">
                <a:solidFill>
                  <a:srgbClr val="0000FF"/>
                </a:solidFill>
                <a:ea typeface="新細明體" panose="02020500000000000000" pitchFamily="18" charset="-120"/>
              </a:rPr>
              <a:t>[unlimited]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Limited memory 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option (3/3)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query-source</a:t>
            </a:r>
            <a:r>
              <a:rPr lang="en-US" altLang="zh-TW" sz="1600" smtClean="0">
                <a:ea typeface="SimSun" panose="02010600030101010101" pitchFamily="2" charset="-122"/>
              </a:rPr>
              <a:t> address</a:t>
            </a:r>
            <a:r>
              <a:rPr lang="en-US" altLang="zh-TW" sz="1600" smtClean="0">
                <a:ea typeface="新細明體" panose="02020500000000000000" pitchFamily="18" charset="-120"/>
              </a:rPr>
              <a:t> ip_addr port ip_port;		</a:t>
            </a:r>
            <a:r>
              <a:rPr lang="en-US" altLang="zh-TW" sz="1600" smtClean="0">
                <a:solidFill>
                  <a:schemeClr val="accent2"/>
                </a:solidFill>
                <a:ea typeface="新細明體" panose="02020500000000000000" pitchFamily="18" charset="-120"/>
              </a:rPr>
              <a:t>[random]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NIC and port to send DNS query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solidFill>
                  <a:srgbClr val="FF0000"/>
                </a:solidFill>
                <a:ea typeface="新細明體" panose="02020500000000000000" pitchFamily="18" charset="-120"/>
              </a:rPr>
              <a:t>DO NOT use 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use-v4-udp-ports </a:t>
            </a:r>
            <a:r>
              <a:rPr lang="en-US" altLang="zh-TW" sz="1600" smtClean="0">
                <a:ea typeface="SimSun" panose="02010600030101010101" pitchFamily="2" charset="-122"/>
              </a:rPr>
              <a:t>{ range beg end; };</a:t>
            </a: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		</a:t>
            </a:r>
            <a:r>
              <a:rPr lang="en-US" altLang="zh-TW" sz="1600" smtClean="0">
                <a:solidFill>
                  <a:srgbClr val="0000FF"/>
                </a:solidFill>
                <a:ea typeface="SimSun" panose="02010600030101010101" pitchFamily="2" charset="-122"/>
              </a:rPr>
              <a:t>[range 1024 65535]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avoid-v6-udp-ports </a:t>
            </a:r>
            <a:r>
              <a:rPr lang="en-US" altLang="zh-TW" sz="1600" smtClean="0">
                <a:ea typeface="SimSun" panose="02010600030101010101" pitchFamily="2" charset="-122"/>
              </a:rPr>
              <a:t>{ port_list };	</a:t>
            </a: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		</a:t>
            </a:r>
            <a:r>
              <a:rPr lang="en-US" altLang="zh-TW" sz="1600" smtClean="0">
                <a:solidFill>
                  <a:srgbClr val="0000FF"/>
                </a:solidFill>
                <a:ea typeface="SimSun" panose="02010600030101010101" pitchFamily="2" charset="-122"/>
              </a:rPr>
              <a:t>[empty]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60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forwarders</a:t>
            </a:r>
            <a:r>
              <a:rPr lang="en-US" altLang="zh-TW" sz="1600" smtClean="0">
                <a:ea typeface="新細明體" panose="02020500000000000000" pitchFamily="18" charset="-120"/>
              </a:rPr>
              <a:t> {in_addr; …};			</a:t>
            </a:r>
            <a:r>
              <a:rPr lang="en-US" altLang="zh-TW" sz="1600" smtClean="0">
                <a:solidFill>
                  <a:schemeClr val="accent2"/>
                </a:solidFill>
                <a:ea typeface="新細明體" panose="02020500000000000000" pitchFamily="18" charset="-120"/>
              </a:rPr>
              <a:t>[empty]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Often used in cache name server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Forward DNS query if there is no answer in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forward</a:t>
            </a:r>
            <a:r>
              <a:rPr lang="en-US" altLang="zh-TW" sz="1600" smtClean="0">
                <a:ea typeface="新細明體" panose="02020500000000000000" pitchFamily="18" charset="-120"/>
              </a:rPr>
              <a:t> only | first;				</a:t>
            </a:r>
            <a:r>
              <a:rPr lang="en-US" altLang="zh-TW" sz="1600" smtClean="0">
                <a:solidFill>
                  <a:schemeClr val="accent2"/>
                </a:solidFill>
                <a:ea typeface="新細明體" panose="02020500000000000000" pitchFamily="18" charset="-120"/>
              </a:rPr>
              <a:t>[first]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If forwarder does not response, queries for forward only server will fail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allow-query</a:t>
            </a:r>
            <a:r>
              <a:rPr lang="en-US" altLang="zh-TW" sz="1600" smtClean="0">
                <a:ea typeface="新細明體" panose="02020500000000000000" pitchFamily="18" charset="-120"/>
              </a:rPr>
              <a:t> { address_match_list };		</a:t>
            </a:r>
            <a:r>
              <a:rPr lang="en-US" altLang="zh-TW" sz="1600" smtClean="0">
                <a:solidFill>
                  <a:schemeClr val="accent2"/>
                </a:solidFill>
                <a:ea typeface="新細明體" panose="02020500000000000000" pitchFamily="18" charset="-120"/>
              </a:rPr>
              <a:t>[all]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Specify who can send DNS query to you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allow-transfer</a:t>
            </a:r>
            <a:r>
              <a:rPr lang="en-US" altLang="zh-TW" sz="1600" smtClean="0">
                <a:ea typeface="新細明體" panose="02020500000000000000" pitchFamily="18" charset="-120"/>
              </a:rPr>
              <a:t> address_match_list;			</a:t>
            </a:r>
            <a:r>
              <a:rPr lang="en-US" altLang="zh-TW" sz="1600" smtClean="0">
                <a:solidFill>
                  <a:schemeClr val="accent2"/>
                </a:solidFill>
                <a:ea typeface="新細明體" panose="02020500000000000000" pitchFamily="18" charset="-120"/>
              </a:rPr>
              <a:t>[all]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Specify who can request zone transfer of your zone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allow-update </a:t>
            </a:r>
            <a:r>
              <a:rPr lang="en-US" altLang="zh-TW" sz="1600" smtClean="0">
                <a:ea typeface="SimSun" panose="02010600030101010101" pitchFamily="2" charset="-122"/>
              </a:rPr>
              <a:t>address_match_list;			</a:t>
            </a:r>
            <a:r>
              <a:rPr lang="en-US" altLang="zh-TW" sz="1600" smtClean="0">
                <a:solidFill>
                  <a:srgbClr val="0000FF"/>
                </a:solidFill>
                <a:ea typeface="SimSun" panose="02010600030101010101" pitchFamily="2" charset="-122"/>
              </a:rPr>
              <a:t>[none]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solidFill>
                  <a:schemeClr val="hlink"/>
                </a:solidFill>
                <a:ea typeface="SimSun" panose="02010600030101010101" pitchFamily="2" charset="-122"/>
              </a:rPr>
              <a:t>blackhole</a:t>
            </a:r>
            <a:r>
              <a:rPr lang="en-US" altLang="zh-TW" sz="1600" smtClean="0">
                <a:ea typeface="新細明體" panose="02020500000000000000" pitchFamily="18" charset="-120"/>
              </a:rPr>
              <a:t> address_match_list;			</a:t>
            </a:r>
            <a:r>
              <a:rPr lang="en-US" altLang="zh-TW" sz="1600" smtClean="0">
                <a:solidFill>
                  <a:schemeClr val="accent2"/>
                </a:solidFill>
                <a:ea typeface="新細明體" panose="02020500000000000000" pitchFamily="18" charset="-120"/>
              </a:rPr>
              <a:t>[empty]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Reject queries and would never ask them for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zone (1/5)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3276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zone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Heart of the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named.conf</a:t>
            </a:r>
            <a:r>
              <a:rPr lang="en-US" altLang="zh-TW" dirty="0" smtClean="0">
                <a:ea typeface="新細明體" panose="02020500000000000000" pitchFamily="18" charset="-120"/>
              </a:rPr>
              <a:t> that tells named about the zones that it is authoritative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zone statement format varies depending on roles of named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master, slave, hint, forward, stub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zone file is just a collection of DNS resource records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Basically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905000" y="4013200"/>
            <a:ext cx="609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accent2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Syntax: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domain_name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type master | slave| stub;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file "path”;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masters {</a:t>
            </a:r>
            <a:r>
              <a:rPr lang="en-US" altLang="zh-TW" sz="1400" dirty="0" err="1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n-US" altLang="zh-TW" sz="1400" dirty="0" err="1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;};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allow-query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		[all]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allow-transfer {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	[all]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allow-update {</a:t>
            </a:r>
            <a:r>
              <a:rPr lang="en-US" altLang="zh-TW" sz="1400" dirty="0" err="1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};	[empty]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752600" y="6169025"/>
            <a:ext cx="439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allow-update cannot be used for a slave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zone (2/5)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Master server zone configuration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Slave server zone configuration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600200" y="1981200"/>
            <a:ext cx="4697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"cs.nctu.edu.tw" IN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type master;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file "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named.hosts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allow-query { any;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allow-transfer { localhost; CS-DNS-Servers;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</a:t>
            </a:r>
            <a:r>
              <a:rPr lang="en-US" altLang="zh-TW" sz="1400" dirty="0">
                <a:solidFill>
                  <a:srgbClr val="0000FF"/>
                </a:solidFill>
                <a:latin typeface="Verdana" panose="020B0604030504040204" pitchFamily="34" charset="0"/>
              </a:rPr>
              <a:t>allow-update { none; };</a:t>
            </a:r>
            <a:endParaRPr lang="en-US" altLang="zh-TW" sz="1400" dirty="0">
              <a:solidFill>
                <a:srgbClr val="0000FF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584325" y="4197350"/>
            <a:ext cx="46609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Verdana" panose="020B0604030504040204" pitchFamily="34" charset="0"/>
              </a:rPr>
              <a:t>zone "cs.nctu.edu.tw" IN {</a:t>
            </a:r>
          </a:p>
          <a:p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    type slave;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file "cs.hosts";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</a:t>
            </a:r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masters { 140.113.235.107;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allow-query { any;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allow-transfer { localhost; CS-DNS-Servers;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};</a:t>
            </a:r>
          </a:p>
          <a:p>
            <a:endParaRPr lang="en-US" altLang="zh-TW" sz="14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zone (3/5)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Forward zone and reverse zone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00200" y="1981200"/>
            <a:ext cx="4660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zone "cs.nctu.edu.tw" IN {</a:t>
            </a: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    type master;</a:t>
            </a: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    file "named.hosts";</a:t>
            </a: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    allow-query { any; };</a:t>
            </a: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    allow-transfer { localhost; CS-DNS-Servers; };</a:t>
            </a: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    </a:t>
            </a:r>
            <a:r>
              <a:rPr lang="en-US" altLang="zh-TW" sz="1400">
                <a:latin typeface="Verdana" panose="020B0604030504040204" pitchFamily="34" charset="0"/>
              </a:rPr>
              <a:t>allow-update { none; };</a:t>
            </a:r>
            <a:endParaRPr lang="en-US" altLang="zh-TW" sz="1400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60525" y="3968750"/>
            <a:ext cx="46609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Verdana" panose="020B0604030504040204" pitchFamily="34" charset="0"/>
              </a:rPr>
              <a:t>zone "</a:t>
            </a:r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235.113.140.in-addr.arpa</a:t>
            </a:r>
            <a:r>
              <a:rPr lang="en-US" altLang="zh-TW" sz="1400">
                <a:latin typeface="Verdana" panose="020B0604030504040204" pitchFamily="34" charset="0"/>
              </a:rPr>
              <a:t>" IN {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type master;</a:t>
            </a:r>
          </a:p>
          <a:p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    file "named.235.rev";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allow-query { any;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allow-transfer { localhost; CS-DNS-Servers;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allow-update { none;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};</a:t>
            </a:r>
          </a:p>
          <a:p>
            <a:endParaRPr lang="en-US" altLang="zh-TW" sz="1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zone (4/5)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named.hosts, there are plenty of A or CNAME records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named.235.rev, there are plenty of PTR records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62200" y="4648200"/>
            <a:ext cx="4718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131.235.113.140    IN    PTR   bsd1.cs.nctu.edu.tw.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132.235.113.140    IN    PTR   bsd2.cs.nctu.edu.tw.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133.235.113.140    IN    PTR   bsd3.cs.nctu.edu.tw.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134.235.113.140    IN    PTR   bsd4.cs.nctu.edu.tw.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135.235.113.140    IN    PTR   bsd5.cs.nctu.edu.tw.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362200" y="2320925"/>
            <a:ext cx="45402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bsd1              IN      A       140.113.235.131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csbsd1            IN      CNAME   bsd1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bsd2              IN      A       140.113.235.132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bsd3              IN      A       140.113.235.133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bsd4              IN      A       140.113.235.134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bsd5              IN      A       140.113.235.135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zone (5/5)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Setting up root hint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 cache of where are the DNS root servers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Setting up forwarding zone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Forward DNS query to specific name server, bypassing the standard query path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828800" y="2209800"/>
            <a:ext cx="2058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"." IN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type hint;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file "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named.root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";</a:t>
            </a:r>
            <a:endParaRPr lang="en-US" altLang="zh-TW" sz="1400" dirty="0">
              <a:solidFill>
                <a:srgbClr val="0000FF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47529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</a:rPr>
              <a:t>zone "nctu.edu.tw" IN 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type forward;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 first;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forwarders { 140.113.250.135; 140.113.1.1; };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};</a:t>
            </a:r>
          </a:p>
          <a:p>
            <a:endParaRPr lang="en-US" altLang="zh-TW" sz="1400" dirty="0">
              <a:latin typeface="Verdana" panose="020B0604030504040204" pitchFamily="34" charset="0"/>
            </a:endParaRPr>
          </a:p>
          <a:p>
            <a:r>
              <a:rPr lang="en-US" altLang="zh-TW" sz="1400" dirty="0">
                <a:latin typeface="Verdana" panose="020B0604030504040204" pitchFamily="34" charset="0"/>
              </a:rPr>
              <a:t>zone "113.140.in-addr.arpa" IN 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type forward;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 first;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forwarders { 140.113.250.135; 140.113.1.1; };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};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named in FreeBSD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Installation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/ports/</a:t>
            </a:r>
            <a:r>
              <a:rPr lang="en-US" altLang="zh-TW" dirty="0" err="1" smtClean="0">
                <a:ea typeface="新細明體" panose="02020500000000000000" pitchFamily="18" charset="-120"/>
              </a:rPr>
              <a:t>dns</a:t>
            </a:r>
            <a:r>
              <a:rPr lang="en-US" altLang="zh-TW" dirty="0" smtClean="0">
                <a:ea typeface="新細明體" panose="02020500000000000000" pitchFamily="18" charset="-120"/>
              </a:rPr>
              <a:t>/bind912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pkg</a:t>
            </a:r>
            <a:r>
              <a:rPr lang="en-US" altLang="zh-TW" dirty="0" smtClean="0">
                <a:ea typeface="新細明體" panose="02020500000000000000" pitchFamily="18" charset="-120"/>
              </a:rPr>
              <a:t> install bind912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Startup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Edit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rc.conf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named_enable</a:t>
            </a:r>
            <a:r>
              <a:rPr lang="en-US" altLang="zh-TW" dirty="0" smtClean="0">
                <a:ea typeface="新細明體" panose="02020500000000000000" pitchFamily="18" charset="-120"/>
              </a:rPr>
              <a:t>="YES"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Manual utility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rndc</a:t>
            </a:r>
            <a:r>
              <a:rPr lang="en-US" altLang="zh-TW" dirty="0" smtClean="0">
                <a:ea typeface="新細明體" panose="02020500000000000000" pitchFamily="18" charset="-120"/>
              </a:rPr>
              <a:t> {stop | reload | flush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dirty="0" smtClean="0">
                <a:ea typeface="新細明體" panose="02020500000000000000" pitchFamily="18" charset="-120"/>
              </a:rPr>
              <a:t>}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In old version of BIND, use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ndc</a:t>
            </a:r>
            <a:r>
              <a:rPr lang="en-US" altLang="zh-TW" dirty="0" smtClean="0">
                <a:ea typeface="新細明體" panose="02020500000000000000" pitchFamily="18" charset="-120"/>
              </a:rPr>
              <a:t> command</a:t>
            </a:r>
          </a:p>
          <a:p>
            <a:pPr lvl="3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See your BIND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% dig @127.0.0.1 </a:t>
            </a:r>
            <a:r>
              <a:rPr lang="en-US" altLang="zh-TW" dirty="0" err="1" smtClean="0">
                <a:ea typeface="新細明體" panose="02020500000000000000" pitchFamily="18" charset="-120"/>
              </a:rPr>
              <a:t>version.bind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txt chaos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version.bind</a:t>
            </a:r>
            <a:r>
              <a:rPr lang="en-US" altLang="zh-TW" dirty="0" smtClean="0">
                <a:ea typeface="新細明體" panose="02020500000000000000" pitchFamily="18" charset="-120"/>
              </a:rPr>
              <a:t>.           0       CH      TXT     "9.9.11"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nslookup</a:t>
            </a:r>
            <a:r>
              <a:rPr lang="en-US" altLang="zh-TW" dirty="0" smtClean="0">
                <a:ea typeface="新細明體" panose="02020500000000000000" pitchFamily="18" charset="-120"/>
              </a:rPr>
              <a:t> -debug -class=chaos -query=txt </a:t>
            </a:r>
            <a:r>
              <a:rPr lang="en-US" altLang="zh-TW" dirty="0" err="1" smtClean="0">
                <a:ea typeface="新細明體" panose="02020500000000000000" pitchFamily="18" charset="-120"/>
              </a:rPr>
              <a:t>version.bind</a:t>
            </a:r>
            <a:r>
              <a:rPr lang="en-US" altLang="zh-TW" dirty="0" smtClean="0">
                <a:ea typeface="新細明體" panose="02020500000000000000" pitchFamily="18" charset="-120"/>
              </a:rPr>
              <a:t> 127.0.0.1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version.bind</a:t>
            </a:r>
            <a:r>
              <a:rPr lang="en-US" altLang="zh-TW" dirty="0" smtClean="0">
                <a:ea typeface="新細明體" panose="02020500000000000000" pitchFamily="18" charset="-120"/>
              </a:rPr>
              <a:t>    text = "9.9.11"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BIND Configuration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named.conf  server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The </a:t>
            </a:r>
            <a:r>
              <a:rPr lang="en-US" altLang="zh-TW" sz="18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server</a:t>
            </a:r>
            <a:r>
              <a:rPr lang="en-US" altLang="zh-TW" sz="18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Tell named about the characteristics of its remote peers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server ip_addr {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	bogus no|yes;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	provide-ixfr yes|no;	(for master)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	request-ixfr yes|no;	(for slave)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	transfer-format many-answers|one-answer;	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	keys { key-id; key-id};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};</a:t>
            </a:r>
            <a:br>
              <a:rPr lang="en-US" altLang="zh-TW" sz="1400" smtClean="0">
                <a:ea typeface="新細明體" panose="02020500000000000000" pitchFamily="18" charset="-120"/>
              </a:rPr>
            </a:br>
            <a:endParaRPr lang="en-US" altLang="zh-TW" sz="14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ixfr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Incremental zone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transfers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Limit of number of concurrent </a:t>
            </a:r>
            <a:r>
              <a:rPr lang="en-US" altLang="zh-TW" sz="1400" smtClean="0">
                <a:solidFill>
                  <a:srgbClr val="FF0000"/>
                </a:solidFill>
                <a:ea typeface="新細明體" panose="02020500000000000000" pitchFamily="18" charset="-120"/>
              </a:rPr>
              <a:t>inbound</a:t>
            </a:r>
            <a:r>
              <a:rPr lang="en-US" altLang="zh-TW" sz="1400" smtClean="0">
                <a:ea typeface="新細明體" panose="02020500000000000000" pitchFamily="18" charset="-120"/>
              </a:rPr>
              <a:t> zone transfers from that server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Server-specific transfers-in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keys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Any request sent to the remote server is signed with this key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view (1/2)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view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Create a different view of DNS naming hierarchy for internal machines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Restrict the external view to few well-known servers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Supply additional records to internal users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Also called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split DNS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In-order processing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Put the most restrictive view first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All-or-nothing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All zone statements in your named.conf file must appear in the content of view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 view (2/2)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view view-name {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	    </a:t>
            </a:r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match_clients {address_match_list};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	    view_options;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	    zone_statement;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};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Example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3470822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view "internal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" 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match-clients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our_nets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;};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recursion yes;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zone "cs.nctu.edu.tw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" 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	type master;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	file "named-internal-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cs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";</a:t>
            </a:r>
            <a:endParaRPr lang="en-US" altLang="zh-TW" sz="1400" dirty="0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view "external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" 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match-clients {any;};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    recursion no;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    zone "cs.nctu.edu.tw</a:t>
            </a:r>
            <a:r>
              <a:rPr lang="en-US" altLang="zh-TW" sz="1400" dirty="0" smtClean="0">
                <a:latin typeface="Verdana" panose="020B0604030504040204" pitchFamily="34" charset="0"/>
              </a:rPr>
              <a:t>" </a:t>
            </a:r>
            <a:r>
              <a:rPr lang="en-US" altLang="zh-TW" sz="1400" dirty="0">
                <a:latin typeface="Verdana" panose="020B0604030504040204" pitchFamily="34" charset="0"/>
              </a:rPr>
              <a:t>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	type master;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	file "named-external-</a:t>
            </a:r>
            <a:r>
              <a:rPr lang="en-US" altLang="zh-TW" sz="1400" dirty="0" err="1">
                <a:latin typeface="Verdana" panose="020B0604030504040204" pitchFamily="34" charset="0"/>
              </a:rPr>
              <a:t>cs</a:t>
            </a:r>
            <a:r>
              <a:rPr lang="en-US" altLang="zh-TW" sz="1400" dirty="0" smtClean="0">
                <a:latin typeface="Verdana" panose="020B0604030504040204" pitchFamily="34" charset="0"/>
              </a:rPr>
              <a:t>";</a:t>
            </a:r>
            <a:endParaRPr lang="en-US" altLang="zh-TW" sz="1400" dirty="0">
              <a:latin typeface="Verdana" panose="020B0604030504040204" pitchFamily="34" charset="0"/>
            </a:endParaRPr>
          </a:p>
          <a:p>
            <a:r>
              <a:rPr lang="en-US" altLang="zh-TW" sz="1400" dirty="0">
                <a:latin typeface="Verdana" panose="020B0604030504040204" pitchFamily="34" charset="0"/>
              </a:rPr>
              <a:t>        };</a:t>
            </a:r>
            <a:endParaRPr lang="en-US" altLang="zh-TW" sz="1400" dirty="0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BIND Configuration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named.conf  controls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controls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Limit the interaction between the running named process and </a:t>
            </a:r>
            <a:r>
              <a:rPr lang="en-US" altLang="zh-TW" dirty="0" err="1" smtClean="0">
                <a:solidFill>
                  <a:srgbClr val="FF0000"/>
                </a:solidFill>
                <a:ea typeface="新細明體" panose="02020500000000000000" pitchFamily="18" charset="-120"/>
              </a:rPr>
              <a:t>rndc</a:t>
            </a:r>
            <a:endParaRPr lang="en-US" altLang="zh-TW" dirty="0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 b="1" dirty="0" smtClean="0">
                <a:ea typeface="新細明體" panose="02020500000000000000" pitchFamily="18" charset="-120"/>
              </a:rPr>
              <a:t>controls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{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  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inet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ip_addr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port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ip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-port 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allow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{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address_match_list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} 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keys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{key-id};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};</a:t>
            </a: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Example:</a:t>
            </a:r>
          </a:p>
          <a:p>
            <a:pPr lvl="1" eaLnBrk="1" hangingPunct="1">
              <a:buFontTx/>
              <a:buNone/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include </a:t>
            </a:r>
            <a:r>
              <a:rPr lang="en-US" altLang="zh-TW" sz="16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/named/</a:t>
            </a:r>
            <a:r>
              <a:rPr lang="en-US" altLang="zh-TW" sz="1600" dirty="0" err="1">
                <a:ea typeface="新細明體" panose="02020500000000000000" pitchFamily="18" charset="-120"/>
              </a:rPr>
              <a:t>rndc.key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";</a:t>
            </a:r>
          </a:p>
          <a:p>
            <a:pPr lvl="1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controls {</a:t>
            </a:r>
          </a:p>
          <a:p>
            <a:pPr lvl="1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	 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inet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127.0.0.1  allow {127.0.0.1;}   keys {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rndc_key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;};</a:t>
            </a:r>
          </a:p>
          <a:p>
            <a:pPr lvl="1" eaLnBrk="1" hangingPunct="1">
              <a:buFontTx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	}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95800" y="3581400"/>
            <a:ext cx="35718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key "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rndc_key</a:t>
            </a:r>
            <a:r>
              <a:rPr lang="en-US" altLang="zh-TW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" 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{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algorithm       hmac-md5;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secret "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GKnELuie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/G99NpOC2/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AXwA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==";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rndc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RNDC – remote name daemon control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reload, restart, status,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dumpdb</a:t>
            </a:r>
            <a:r>
              <a:rPr lang="en-US" altLang="zh-TW" dirty="0" smtClean="0">
                <a:ea typeface="新細明體" panose="02020500000000000000" pitchFamily="18" charset="-120"/>
              </a:rPr>
              <a:t>, …..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rndc-confgen</a:t>
            </a:r>
            <a:r>
              <a:rPr lang="en-US" altLang="zh-TW" dirty="0" smtClean="0">
                <a:ea typeface="新細明體" panose="02020500000000000000" pitchFamily="18" charset="-120"/>
              </a:rPr>
              <a:t> -b 256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101725" y="5794375"/>
            <a:ext cx="7204075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SYNOPSIS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   rndc [-c config-file] [-k key-file] [-s server] [-p port] [-V]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        [-y key_id] {command}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52600" y="2590800"/>
            <a:ext cx="654526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# Start of 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rndc.conf</a:t>
            </a:r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key "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</a:t>
            </a:r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-key" {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algorithm hmac-md5;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secret "qOfQFtH1nvdRmTn6gLXldm6lqRJBEDbeK43R8Om7wlg=";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  <a:p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options {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default-key "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</a:t>
            </a:r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-key";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default-server 127.0.0.1;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default-port 953;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# End of 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rndc.conf</a:t>
            </a:r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Updating zone files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Master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Edit zone files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Serial number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Forward and reverse zone files for single IP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Do </a:t>
            </a:r>
            <a:r>
              <a:rPr lang="en-US" altLang="zh-TW" sz="1800" dirty="0" smtClean="0">
                <a:latin typeface="Times" pitchFamily="18" charset="0"/>
                <a:ea typeface="新細明體" pitchFamily="18" charset="-120"/>
              </a:rPr>
              <a:t>“</a:t>
            </a:r>
            <a:r>
              <a:rPr lang="en-US" altLang="zh-TW" sz="1800" dirty="0" err="1" smtClean="0">
                <a:ea typeface="新細明體" pitchFamily="18" charset="-120"/>
              </a:rPr>
              <a:t>rndc</a:t>
            </a:r>
            <a:r>
              <a:rPr lang="en-US" altLang="zh-TW" sz="1800" dirty="0" smtClean="0">
                <a:ea typeface="新細明體" pitchFamily="18" charset="-120"/>
              </a:rPr>
              <a:t> reload</a:t>
            </a:r>
            <a:r>
              <a:rPr lang="en-US" altLang="zh-TW" sz="1800" dirty="0" smtClean="0">
                <a:latin typeface="Times" pitchFamily="18" charset="0"/>
                <a:ea typeface="新細明體" pitchFamily="18" charset="-120"/>
              </a:rPr>
              <a:t>”</a:t>
            </a:r>
            <a:endParaRPr lang="en-US" altLang="zh-TW" sz="1800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 smtClean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sz="1600" dirty="0" smtClean="0">
                <a:ea typeface="新細明體" pitchFamily="18" charset="-120"/>
              </a:rPr>
              <a:t>notify</a:t>
            </a:r>
            <a:r>
              <a:rPr lang="en-US" altLang="zh-TW" sz="1600" dirty="0" smtClean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sz="1600" dirty="0" smtClean="0">
                <a:ea typeface="新細明體" pitchFamily="18" charset="-120"/>
              </a:rPr>
              <a:t> is on, slave will be notify about the change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sz="1600" dirty="0" smtClean="0">
                <a:ea typeface="新細明體" pitchFamily="18" charset="-120"/>
              </a:rPr>
              <a:t>notify</a:t>
            </a:r>
            <a:r>
              <a:rPr lang="en-US" altLang="zh-TW" sz="1600" dirty="0" smtClean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sz="1600" dirty="0" smtClean="0">
                <a:ea typeface="新細明體" pitchFamily="18" charset="-120"/>
              </a:rPr>
              <a:t> is off, refresh timeout, or do </a:t>
            </a:r>
            <a:r>
              <a:rPr lang="en-US" altLang="zh-TW" sz="1600" dirty="0" smtClean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sz="1600" dirty="0" err="1" smtClean="0">
                <a:ea typeface="新細明體" pitchFamily="18" charset="-120"/>
              </a:rPr>
              <a:t>rndc</a:t>
            </a:r>
            <a:r>
              <a:rPr lang="en-US" altLang="zh-TW" sz="1600" dirty="0" smtClean="0">
                <a:ea typeface="新細明體" pitchFamily="18" charset="-120"/>
              </a:rPr>
              <a:t> reload</a:t>
            </a:r>
            <a:r>
              <a:rPr lang="en-US" altLang="zh-TW" sz="1600" dirty="0" smtClean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sz="1600" dirty="0" smtClean="0">
                <a:ea typeface="新細明體" pitchFamily="18" charset="-120"/>
              </a:rPr>
              <a:t> in slave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Zone transfer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DNS zone data synchronization between master and slave servers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AXFR (all zone data are transferred at once, before BIND8.2)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IXFR (incremental updates zone transfer)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p</a:t>
            </a:r>
            <a:r>
              <a:rPr lang="en-US" altLang="zh-TW" sz="1600" dirty="0" smtClean="0">
                <a:ea typeface="新細明體" pitchFamily="18" charset="-120"/>
              </a:rPr>
              <a:t>rovide-</a:t>
            </a:r>
            <a:r>
              <a:rPr lang="en-US" altLang="zh-TW" sz="1600" dirty="0" err="1" smtClean="0">
                <a:ea typeface="新細明體" pitchFamily="18" charset="-120"/>
              </a:rPr>
              <a:t>ixfr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r</a:t>
            </a:r>
            <a:r>
              <a:rPr lang="en-US" altLang="zh-TW" sz="1600" dirty="0" smtClean="0">
                <a:ea typeface="新細明體" pitchFamily="18" charset="-120"/>
              </a:rPr>
              <a:t>equest-</a:t>
            </a:r>
            <a:r>
              <a:rPr lang="en-US" altLang="zh-TW" sz="1600" dirty="0" err="1" smtClean="0">
                <a:ea typeface="新細明體" pitchFamily="18" charset="-120"/>
              </a:rPr>
              <a:t>ixfr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TCP port 53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Dynamic Updates</a:t>
            </a:r>
            <a:endParaRPr lang="zh-TW" altLang="en-US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The mappings of name-to-address are relatively stable</a:t>
            </a:r>
          </a:p>
          <a:p>
            <a:pPr>
              <a:defRPr/>
            </a:pPr>
            <a:r>
              <a:rPr lang="en-US" altLang="zh-TW" dirty="0" smtClean="0"/>
              <a:t>DHCP will dynamically assign IP addresses to the hosts</a:t>
            </a:r>
          </a:p>
          <a:p>
            <a:pPr lvl="1">
              <a:defRPr/>
            </a:pPr>
            <a:r>
              <a:rPr lang="en-US" altLang="zh-TW" dirty="0" smtClean="0"/>
              <a:t>Hostname-based logging or security measures become very difficulty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Dynamic updates</a:t>
            </a:r>
          </a:p>
          <a:p>
            <a:pPr lvl="1">
              <a:defRPr/>
            </a:pPr>
            <a:r>
              <a:rPr lang="en-US" altLang="zh-TW" dirty="0" smtClean="0"/>
              <a:t>RFC 2136</a:t>
            </a:r>
          </a:p>
          <a:p>
            <a:pPr lvl="1">
              <a:defRPr/>
            </a:pPr>
            <a:r>
              <a:rPr lang="en-US" altLang="zh-TW" dirty="0" smtClean="0"/>
              <a:t>BIND allows the DHCP daemon to notify the updating RR contents</a:t>
            </a:r>
          </a:p>
          <a:p>
            <a:pPr lvl="1">
              <a:defRPr/>
            </a:pPr>
            <a:r>
              <a:rPr lang="en-US" altLang="zh-TW" dirty="0" err="1">
                <a:solidFill>
                  <a:srgbClr val="FF0000"/>
                </a:solidFill>
              </a:rPr>
              <a:t>n</a:t>
            </a:r>
            <a:r>
              <a:rPr lang="en-US" altLang="zh-TW" dirty="0" err="1" smtClean="0">
                <a:solidFill>
                  <a:srgbClr val="FF0000"/>
                </a:solidFill>
              </a:rPr>
              <a:t>supdate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 smtClean="0"/>
          </a:p>
          <a:p>
            <a:pPr lvl="1">
              <a:defRPr/>
            </a:pP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Using </a:t>
            </a:r>
            <a:r>
              <a:rPr lang="en-US" altLang="zh-TW" dirty="0">
                <a:solidFill>
                  <a:srgbClr val="FF0000"/>
                </a:solidFill>
              </a:rPr>
              <a:t>allow-update, or allow-policy </a:t>
            </a:r>
          </a:p>
          <a:p>
            <a:pPr lvl="2">
              <a:defRPr/>
            </a:pPr>
            <a:r>
              <a:rPr lang="en-US" altLang="zh-TW" dirty="0" err="1"/>
              <a:t>rndc</a:t>
            </a:r>
            <a:r>
              <a:rPr lang="en-US" altLang="zh-TW" dirty="0"/>
              <a:t> frozen zone, </a:t>
            </a:r>
            <a:r>
              <a:rPr lang="en-US" altLang="zh-TW" dirty="0" err="1"/>
              <a:t>rndc</a:t>
            </a:r>
            <a:r>
              <a:rPr lang="en-US" altLang="zh-TW" dirty="0"/>
              <a:t> thaw </a:t>
            </a:r>
            <a:r>
              <a:rPr lang="en-US" altLang="zh-TW" dirty="0" smtClean="0"/>
              <a:t>zone</a:t>
            </a:r>
          </a:p>
          <a:p>
            <a:pPr lvl="2">
              <a:defRPr/>
            </a:pPr>
            <a:r>
              <a:rPr lang="en-US" altLang="zh-TW" dirty="0" smtClean="0"/>
              <a:t>allow-policy (grant | deny) identity </a:t>
            </a:r>
            <a:r>
              <a:rPr lang="en-US" altLang="zh-TW" dirty="0" err="1" smtClean="0"/>
              <a:t>nametype</a:t>
            </a:r>
            <a:r>
              <a:rPr lang="en-US" altLang="zh-TW" dirty="0" smtClean="0"/>
              <a:t> name [types]</a:t>
            </a:r>
            <a:endParaRPr lang="en-US" altLang="zh-TW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66888" y="2311400"/>
            <a:ext cx="59293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dhcp-host1.domain		IN	A	192.168.0.1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dhcp-host2.domain		IN	A	192.168.0.2</a:t>
            </a: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679608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Non-byte boundary (1/5)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In normal reverse configuration: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named.conf will define a zone </a:t>
            </a:r>
            <a:br>
              <a:rPr lang="en-US" altLang="zh-TW" sz="1800" smtClean="0">
                <a:ea typeface="新細明體" panose="02020500000000000000" pitchFamily="18" charset="-120"/>
              </a:rPr>
            </a:br>
            <a:r>
              <a:rPr lang="en-US" altLang="zh-TW" sz="1800" smtClean="0">
                <a:ea typeface="新細明體" panose="02020500000000000000" pitchFamily="18" charset="-120"/>
              </a:rPr>
              <a:t>statement for each reverse subnet</a:t>
            </a:r>
            <a:br>
              <a:rPr lang="en-US" altLang="zh-TW" sz="1800" smtClean="0">
                <a:ea typeface="新細明體" panose="02020500000000000000" pitchFamily="18" charset="-120"/>
              </a:rPr>
            </a:br>
            <a:r>
              <a:rPr lang="en-US" altLang="zh-TW" sz="1800" smtClean="0">
                <a:ea typeface="新細明體" panose="02020500000000000000" pitchFamily="18" charset="-120"/>
              </a:rPr>
              <a:t>zone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Your reverse db will contains lots</a:t>
            </a:r>
            <a:br>
              <a:rPr lang="en-US" altLang="zh-TW" sz="1800" smtClean="0">
                <a:ea typeface="新細明體" panose="02020500000000000000" pitchFamily="18" charset="-120"/>
              </a:rPr>
            </a:br>
            <a:r>
              <a:rPr lang="en-US" altLang="zh-TW" sz="1800" smtClean="0">
                <a:ea typeface="新細明體" panose="02020500000000000000" pitchFamily="18" charset="-120"/>
              </a:rPr>
              <a:t>of PTR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Example: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0" y="1524000"/>
            <a:ext cx="3444875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zone "1.168.192.in-addr.arpa." {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type master;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file "named.rev.1";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allow-query {any;};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allow-update {none;};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allow-transfer {localhost;};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11325" y="3609975"/>
            <a:ext cx="606107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$TTL    3600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$ORIGIN 1.168.192.in-addr.arpa.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@       IN      SOA     chwong.csie.net chwong.chwong.csie.net.  (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2007050401      ; Serial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3600            ; Refresh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900             ; Retry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7D              ; Expire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2H )            ; Minimum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IN      NS      ns.chwong.csie.net.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254     IN      PTR     ns.chwong.csie.net.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1       IN      PTR     www.chwong.csie.net.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2       IN      PTR     ftp.chwong.csie.net.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Non-byte boundary (2/5)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What if you want to delegate 192.168.2.0 to another sub-domain</a:t>
            </a: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Parent</a:t>
            </a:r>
          </a:p>
          <a:p>
            <a:pPr lvl="2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Remove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forward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db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about 192.168.2.0/24 network</a:t>
            </a:r>
          </a:p>
          <a:p>
            <a:pPr lvl="3" eaLnBrk="1" hangingPunct="1"/>
            <a:r>
              <a:rPr lang="en-US" altLang="zh-TW" sz="1200" dirty="0" smtClean="0">
                <a:ea typeface="新細明體" panose="02020500000000000000" pitchFamily="18" charset="-120"/>
              </a:rPr>
              <a:t>Ex: 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pc1.chwong.csie.net.    IN   A    192.168.2.35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pc2.chwong.csie.net.    IN   A    192.168.2.222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…</a:t>
            </a:r>
          </a:p>
          <a:p>
            <a:pPr lvl="2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Remove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reverse 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db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about 2.168.192.in-addr.arpa </a:t>
            </a:r>
          </a:p>
          <a:p>
            <a:pPr lvl="3" eaLnBrk="1" hangingPunct="1"/>
            <a:r>
              <a:rPr lang="en-US" altLang="zh-TW" sz="1200" dirty="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35.2.168.192.in-addr.arpa.	IN   PTR   pc1.chwong.csie.net.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222.2.168.192.in-addr.arpa.	IN   PTR   pc2.chwong.csie.net.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…</a:t>
            </a:r>
          </a:p>
          <a:p>
            <a:pPr lvl="2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Add glue records about the name servers of sub-domain</a:t>
            </a:r>
          </a:p>
          <a:p>
            <a:pPr lvl="3" eaLnBrk="1" hangingPunct="1"/>
            <a:r>
              <a:rPr lang="en-US" altLang="zh-TW" sz="1200" dirty="0" smtClean="0">
                <a:ea typeface="新細明體" panose="02020500000000000000" pitchFamily="18" charset="-120"/>
              </a:rPr>
              <a:t>Ex: in zone 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db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 of </a:t>
            </a:r>
            <a:r>
              <a:rPr lang="en-US" altLang="zh-TW" sz="1200" dirty="0">
                <a:ea typeface="新細明體" panose="02020500000000000000" pitchFamily="18" charset="-120"/>
              </a:rPr>
              <a:t>"chwong.csie.net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"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sub1	IN 	NS     ns.sub1.chwong.csie.net.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ns.sub1	IN	A       192.168.2.1</a:t>
            </a:r>
          </a:p>
          <a:p>
            <a:pPr lvl="3" eaLnBrk="1" hangingPunct="1"/>
            <a:r>
              <a:rPr lang="en-US" altLang="zh-TW" sz="1200" dirty="0" smtClean="0">
                <a:ea typeface="新細明體" panose="02020500000000000000" pitchFamily="18" charset="-120"/>
              </a:rPr>
              <a:t>Ex: in zone 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db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 of "</a:t>
            </a:r>
            <a:r>
              <a:rPr lang="en-US" altLang="zh-TW" sz="1200" dirty="0">
                <a:ea typeface="新細明體" panose="02020500000000000000" pitchFamily="18" charset="-120"/>
              </a:rPr>
              <a:t>168.192.in-addr.arpa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."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2		IN	NS     ns.sub1.chwong.csie.net.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 smtClean="0">
                <a:ea typeface="新細明體" panose="02020500000000000000" pitchFamily="18" charset="-120"/>
              </a:rPr>
              <a:t>	1.2		IN	PTR   ns.sub1.chwong.csie.net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Non-byte boundary (3/5)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What if you want to delegate 192.168.3.0 to four sub-domains (a /26 network)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192.168.3.0 ~ 192.168.3.63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ns.sub1.chwong.csie.net.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192.168.3.64 ~ 192.168.3.127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ns.sub2.chwong.csie.net.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192.168.3.128 ~ 192.168.3.191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ns.sub3.chwong.csie.net.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192.168.3.192 ~ 192.168.3.255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ns.sub4.chwong.csie.net.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It is easy for forward setting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 zone db of chwong.csie.net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sub1		IN	NS    ns.sub1.chwong.csie.net.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ns.sub1		IN	A      1921.68.3.1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sub2		IN 	NS    ns.sub2.chwong.csie.net.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 smtClean="0">
                <a:ea typeface="新細明體" panose="02020500000000000000" pitchFamily="18" charset="-120"/>
              </a:rPr>
              <a:t>ns.sub2		IN	A      192.168.3.65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 sz="12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BIND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Configuration files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572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complete configuration of named consists of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config</a:t>
            </a:r>
            <a:r>
              <a:rPr lang="en-US" altLang="zh-TW" dirty="0" smtClean="0">
                <a:ea typeface="新細明體" panose="02020500000000000000" pitchFamily="18" charset="-120"/>
              </a:rPr>
              <a:t> file 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namedb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named.conf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Zone data file 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Address mappings for each host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Collections of individual DNS data records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root name server hints</a:t>
            </a: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Non-byte boundary (4/5)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Non-byte boundary reverse setting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Method1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0-63         $.3.168.192.in-addr.arpa. 	IN    NS	ns.sub1.chwong.csie.net.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64-127     $.3.168.192.in-addr.arpa. 	IN    NS	ns.sub2.chwong.csie.net.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128-191   $.3.168.192.in-addr.arpa. 	IN    NS	ns.sub3.chwong.csie.net.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192-255   $.3.168.192.in-addr.arpa. 	IN    NS	ns.sub4.chwong.csie.net.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And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zone 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400" dirty="0">
                <a:ea typeface="新細明體" panose="02020500000000000000" pitchFamily="18" charset="-120"/>
              </a:rPr>
              <a:t>1.3.168.192.in-addr.arpa.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"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type master;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file 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400" dirty="0">
                <a:ea typeface="新細明體" panose="02020500000000000000" pitchFamily="18" charset="-120"/>
              </a:rPr>
              <a:t>named.rev.192.168.3.1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";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; named.rev.192.168.3.1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@    IN    SOA	sub1.chwong.csie.net. root.sub1.chwong.csie.net. (1;3h;1h;1w;1h)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        IN    NS	ns.sub1.chwong.csie.net.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Non-byte boundary (5/5)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Method2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$ORIGIN  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 1-63	$	IN   CNAME      $.0-63.3.168.192.in-addr.arpa.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0-63.3.168.192.in-addr.arpa.		IN   NS	       ns.sub1.chwong.csie.net.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 65-127	$	IN   CNAME      $.64-127.3.168.192.in-addr.arpa.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64-127.3.168.192.in-addr.arpa.		IN   NS	       ns.sub2.chwong.csie.net.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 129-191	$	IN   CNAME      $.128-191.3.168.192.in-addr.arpa.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128-191.3.168.192.in-addr.arpa.	IN   NS	       ns.sub3.chwong.csie.net.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$GENERATE  193-255	$	IN   CNAME      $.192-255.3.168.192.in-addr.arpa.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192-255.3.168.192.in-addr.arpa.	IN   NS	       ns.sub4.chwong.csie.net.</a:t>
            </a:r>
          </a:p>
          <a:p>
            <a:pPr lvl="1" eaLnBrk="1" hangingPunct="1">
              <a:buFontTx/>
              <a:buNone/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zone "</a:t>
            </a:r>
            <a:r>
              <a:rPr lang="en-US" altLang="zh-TW" sz="1400" dirty="0">
                <a:ea typeface="新細明體" panose="02020500000000000000" pitchFamily="18" charset="-120"/>
              </a:rPr>
              <a:t>0-63.3.168.192.in-addr.arpa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." {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type master;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	file “named.rev.192.168.3.0-63”;</a:t>
            </a:r>
          </a:p>
          <a:p>
            <a:pPr lvl="1" eaLnBrk="1" hangingPunct="1">
              <a:buFontTx/>
              <a:buNone/>
            </a:pPr>
            <a:r>
              <a:rPr lang="en-US" altLang="zh-TW" sz="1400" dirty="0" smtClean="0">
                <a:ea typeface="新細明體" panose="02020500000000000000" pitchFamily="18" charset="-120"/>
              </a:rPr>
              <a:t>};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43088" y="5327650"/>
            <a:ext cx="6843712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/>
            <a:r>
              <a:rPr lang="en-US" altLang="zh-TW" sz="1400" b="1">
                <a:solidFill>
                  <a:schemeClr val="tx2"/>
                </a:solidFill>
                <a:latin typeface="Times" panose="02020603050405020304" pitchFamily="18" charset="0"/>
              </a:rPr>
              <a:t>; named.rev.192.168.3.0-63</a:t>
            </a:r>
          </a:p>
          <a:p>
            <a:pPr lvl="1"/>
            <a:r>
              <a:rPr lang="en-US" altLang="zh-TW" sz="1400" b="1">
                <a:solidFill>
                  <a:schemeClr val="tx2"/>
                </a:solidFill>
                <a:latin typeface="Times" panose="02020603050405020304" pitchFamily="18" charset="0"/>
              </a:rPr>
              <a:t>@    IN    SOA    sub1.chwong.csie.net. root.sub1.chwong.csie.net. (1;3h;1h;1w;1h)</a:t>
            </a:r>
          </a:p>
          <a:p>
            <a:pPr lvl="1"/>
            <a:r>
              <a:rPr lang="en-US" altLang="zh-TW" sz="1400" b="1">
                <a:solidFill>
                  <a:schemeClr val="tx2"/>
                </a:solidFill>
                <a:latin typeface="Times" panose="02020603050405020304" pitchFamily="18" charset="0"/>
              </a:rPr>
              <a:t>        IN    NS       ns.sub1.chwong.csie.net.</a:t>
            </a:r>
          </a:p>
          <a:p>
            <a:r>
              <a:rPr lang="en-US" altLang="zh-TW" sz="1400">
                <a:latin typeface="Times" panose="02020603050405020304" pitchFamily="18" charset="0"/>
              </a:rPr>
              <a:t>1      IN    PTR  www.sub1.chwong.csie.net.</a:t>
            </a:r>
          </a:p>
          <a:p>
            <a:pPr>
              <a:buFontTx/>
              <a:buAutoNum type="arabicPlain" startAt="2"/>
            </a:pPr>
            <a:r>
              <a:rPr lang="en-US" altLang="zh-TW" sz="1400">
                <a:latin typeface="Times" panose="02020603050405020304" pitchFamily="18" charset="0"/>
              </a:rPr>
              <a:t>IN    PTR  abc.sub1.chwong.csie.net.</a:t>
            </a:r>
          </a:p>
          <a:p>
            <a:r>
              <a:rPr lang="en-US" altLang="zh-TW" sz="1400">
                <a:latin typeface="Times" panose="020206030504050203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BIND Security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Security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r>
              <a:rPr lang="en-US" altLang="zh-TW" sz="3000" dirty="0" smtClean="0">
                <a:ea typeface="新細明體" pitchFamily="18" charset="-120"/>
              </a:rPr>
              <a:t> security configuration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Security configuration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marL="457200" lvl="1" indent="0" eaLnBrk="1" hangingPunct="1">
              <a:buFontTx/>
              <a:buNone/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marL="457200" lvl="1" indent="0" eaLnBrk="1" hangingPunct="1">
              <a:buFontTx/>
              <a:buNone/>
            </a:pPr>
            <a:endParaRPr lang="en-US" altLang="zh-TW" smtClean="0">
              <a:ea typeface="新細明體" panose="02020500000000000000" pitchFamily="18" charset="-120"/>
            </a:endParaRPr>
          </a:p>
        </p:txBody>
      </p:sp>
      <p:graphicFrame>
        <p:nvGraphicFramePr>
          <p:cNvPr id="101452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219200" y="1873250"/>
          <a:ext cx="7458075" cy="2012950"/>
        </p:xfrm>
        <a:graphic>
          <a:graphicData uri="http://schemas.openxmlformats.org/drawingml/2006/table">
            <a:tbl>
              <a:tblPr/>
              <a:tblGrid>
                <a:gridCol w="1447800"/>
                <a:gridCol w="1828800"/>
                <a:gridCol w="4181475"/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Config.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allow-query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options, 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Who can query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allow-transfer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options, 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Who can request zone 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allow-update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Who can make dynamic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blackhole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Which server to completely ignore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bogus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server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Which servers should never be queried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72737" y="4059237"/>
            <a:ext cx="5365571" cy="24622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Arial" charset="0"/>
              </a:rPr>
              <a:t>acl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</a:rPr>
              <a:t>bogusnet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 {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0.0.0.0/8 ; // Default, wild card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1.0.0.0/8 ; // Reserved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2.0.0.0/8 ; // Reserved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169.254.0.0/16 ; // Link-local delegated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192.0.2.0/24 ; // Sample addresses, like example.com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224.0.0.0/3 ; // Multicast address space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10.0.0.0/8 ; // Private address space (RFC1918)25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172.16.0.0/12 ; // Private address space (RFC1918)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192.168.0.0/16 ; // Private address space (RFC1918)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};</a:t>
            </a:r>
            <a:endParaRPr lang="zh-TW" alt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55" name="文字方塊 2"/>
          <p:cNvSpPr txBox="1">
            <a:spLocks noChangeArrowheads="1"/>
          </p:cNvSpPr>
          <p:nvPr/>
        </p:nvSpPr>
        <p:spPr bwMode="auto">
          <a:xfrm>
            <a:off x="6061075" y="4495800"/>
            <a:ext cx="300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allow-recursion {</a:t>
            </a:r>
            <a:r>
              <a:rPr lang="en-US" altLang="zh-TW" dirty="0" err="1"/>
              <a:t>ournets</a:t>
            </a:r>
            <a:r>
              <a:rPr lang="en-US" altLang="zh-TW" dirty="0"/>
              <a:t>; };</a:t>
            </a:r>
          </a:p>
          <a:p>
            <a:r>
              <a:rPr lang="en-US" altLang="zh-TW" dirty="0" err="1"/>
              <a:t>blackhole</a:t>
            </a:r>
            <a:r>
              <a:rPr lang="en-US" altLang="zh-TW" dirty="0"/>
              <a:t> { </a:t>
            </a:r>
            <a:r>
              <a:rPr lang="en-US" altLang="zh-TW" dirty="0" err="1"/>
              <a:t>bogusnet</a:t>
            </a:r>
            <a:r>
              <a:rPr lang="en-US" altLang="zh-TW" dirty="0"/>
              <a:t>; };</a:t>
            </a:r>
          </a:p>
          <a:p>
            <a:endParaRPr lang="en-US" altLang="zh-TW" dirty="0"/>
          </a:p>
          <a:p>
            <a:r>
              <a:rPr lang="en-US" altLang="zh-TW" dirty="0"/>
              <a:t>allow-transfer { </a:t>
            </a:r>
            <a:r>
              <a:rPr lang="en-US" altLang="zh-TW" dirty="0" err="1"/>
              <a:t>myslaves</a:t>
            </a:r>
            <a:r>
              <a:rPr lang="en-US" altLang="zh-TW" dirty="0"/>
              <a:t>; };</a:t>
            </a:r>
            <a:endParaRPr lang="zh-TW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Security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With TSIG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TSIG (Transaction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SIGnature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Developed by IETF (RFC2845)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Symmetric encryption scheme to sign and validate DNS requests and responses between servers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Algorithm in BIND9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DH (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Diffie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Hellman)</a:t>
            </a:r>
            <a:r>
              <a:rPr lang="en-US" altLang="zh-TW" sz="1600" dirty="0">
                <a:ea typeface="新細明體" panose="02020500000000000000" pitchFamily="18" charset="-120"/>
              </a:rPr>
              <a:t>, HMAC-MD5, HMAC-SHA1, HMAC-SHA224, HMAC-SHA256, HMAC-SHA384, HMAC-SHA512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Usage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Prepare the shared key with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dnssec-keygen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Edit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key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statement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Edit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server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statement to use that key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Edit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zone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statement to use that key with:</a:t>
            </a:r>
          </a:p>
          <a:p>
            <a:pPr lvl="3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allow-query</a:t>
            </a:r>
          </a:p>
          <a:p>
            <a:pPr lvl="3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allow-transfer</a:t>
            </a:r>
          </a:p>
          <a:p>
            <a:pPr lvl="3" eaLnBrk="1" hangingPunct="1"/>
            <a:r>
              <a:rPr lang="en-US" altLang="zh-TW" sz="1400" dirty="0" smtClean="0">
                <a:ea typeface="新細明體" panose="02020500000000000000" pitchFamily="18" charset="-120"/>
              </a:rPr>
              <a:t>allow-update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Security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With TSIG (2)</a:t>
            </a:r>
          </a:p>
        </p:txBody>
      </p:sp>
      <p:pic>
        <p:nvPicPr>
          <p:cNvPr id="10" name="Shape 3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113" y="1371600"/>
            <a:ext cx="7829374" cy="441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7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Security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With TSIG (3)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419600"/>
          </a:xfrm>
        </p:spPr>
        <p:txBody>
          <a:bodyPr/>
          <a:lstStyle/>
          <a:p>
            <a:pPr marL="457200" indent="-457200" eaLnBrk="1" hangingPunct="1"/>
            <a:r>
              <a:rPr lang="en-US" altLang="zh-TW" dirty="0" smtClean="0">
                <a:ea typeface="新細明體" panose="02020500000000000000" pitchFamily="18" charset="-120"/>
              </a:rPr>
              <a:t>TSIG example (dns1 with dns2)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dnssec-keygen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a HMAC-MD5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b 128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n HOST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cs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–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–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–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Edit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/named/dns1-dns2.key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Edit both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named.conf</a:t>
            </a:r>
            <a:r>
              <a:rPr lang="en-US" altLang="zh-TW" dirty="0" smtClean="0">
                <a:ea typeface="新細明體" panose="02020500000000000000" pitchFamily="18" charset="-120"/>
              </a:rPr>
              <a:t> of dns1 and dns2 </a:t>
            </a:r>
          </a:p>
          <a:p>
            <a:pPr marL="1257300" lvl="2" indent="-342900" eaLnBrk="1" hangingPunct="1">
              <a:buFontTx/>
              <a:buChar char="–"/>
            </a:pPr>
            <a:r>
              <a:rPr lang="en-US" altLang="zh-TW" sz="1600" dirty="0" smtClean="0">
                <a:ea typeface="新細明體" panose="02020500000000000000" pitchFamily="18" charset="-120"/>
              </a:rPr>
              <a:t>Suppose      dns1 = 140.113.235.107	    dns2 = 140.113.235.103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97025" y="2286000"/>
            <a:ext cx="4194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% 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dnssec-keygen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-a HMAC-MD5 -b 128 -n HOST 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cs</a:t>
            </a:r>
            <a:endParaRPr lang="en-US" altLang="zh-TW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Kcs.+157+35993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% cat Kcs.+157+35993.key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cs. IN KEY 512 3 157 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oQRab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/QqXHVhkyXi9uu8hg==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19800" y="2286000"/>
            <a:ext cx="27717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% cat Kcs.+157+35993.private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Private-key-format: v1.2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Algorithm: 157 (HMAC_MD5)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Key: oQRab/QqXHVhkyXi9uu8hg==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05000" y="3695700"/>
            <a:ext cx="34671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key dns1-dns2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algorithm hmac-md5;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secret </a:t>
            </a:r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“</a:t>
            </a:r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oQRab/QqXHVhkyXi9uu8hg==</a:t>
            </a:r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”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048000" y="5486400"/>
            <a:ext cx="2416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include “dns1-dns2.key”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server 140.113.235.103 {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keys {dns1-dns2;};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638800" y="5486400"/>
            <a:ext cx="2416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include “dns1-dns2.key”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server 140.113.235.107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keys {dns1-dns2;};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DNSSEC (1)</a:t>
            </a:r>
            <a:endParaRPr lang="en-US" altLang="zh-TW" sz="3000" dirty="0" smtClean="0">
              <a:ea typeface="新細明體" pitchFamily="18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DNSSEC (Domain Name System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SECurity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 Extensions)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Using public-key cryptography</a:t>
            </a:r>
            <a:r>
              <a:rPr lang="zh-TW" altLang="en-US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(asymmetric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Follow the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delegation </a:t>
            </a:r>
            <a:r>
              <a:rPr lang="en-US" altLang="zh-TW" sz="1800" dirty="0">
                <a:ea typeface="新細明體" panose="02020500000000000000" pitchFamily="18" charset="-120"/>
              </a:rPr>
              <a:t>of authority model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Provide data </a:t>
            </a:r>
            <a:r>
              <a:rPr lang="en-US" altLang="zh-TW" sz="1800" dirty="0">
                <a:ea typeface="新細明體" panose="02020500000000000000" pitchFamily="18" charset="-120"/>
              </a:rPr>
              <a:t>authenticity and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integrity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Signing the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RRsets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with </a:t>
            </a:r>
            <a:r>
              <a:rPr lang="en-US" altLang="zh-TW" sz="1600" dirty="0">
                <a:ea typeface="新細明體" panose="02020500000000000000" pitchFamily="18" charset="-120"/>
              </a:rPr>
              <a:t>private key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Public DNSKEYs are published, used to verify RRSIGs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Children sign their zones with private key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The private key is authenticated by parent’s signing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hash</a:t>
            </a:r>
            <a:r>
              <a:rPr lang="zh-TW" altLang="en-US" sz="14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(</a:t>
            </a:r>
            <a:r>
              <a:rPr lang="en-US" altLang="zh-TW" sz="1400" dirty="0">
                <a:ea typeface="新細明體" panose="02020500000000000000" pitchFamily="18" charset="-120"/>
              </a:rPr>
              <a:t>DS) of the child zone’s 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key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0600" y="4953000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+mn-lt"/>
              </a:rPr>
              <a:t>RRset</a:t>
            </a:r>
            <a:r>
              <a:rPr lang="en-US" altLang="zh-TW" dirty="0" smtClean="0">
                <a:latin typeface="+mn-lt"/>
              </a:rPr>
              <a:t>: </a:t>
            </a:r>
            <a:r>
              <a:rPr lang="en-US" altLang="zh-TW" dirty="0">
                <a:latin typeface="+mn-lt"/>
              </a:rPr>
              <a:t>Resource Record Set</a:t>
            </a:r>
            <a:endParaRPr lang="en-US" altLang="zh-TW" dirty="0" smtClean="0">
              <a:latin typeface="+mn-lt"/>
            </a:endParaRPr>
          </a:p>
          <a:p>
            <a:r>
              <a:rPr lang="en-US" altLang="zh-TW" dirty="0" smtClean="0">
                <a:latin typeface="+mn-lt"/>
              </a:rPr>
              <a:t>RRSIG</a:t>
            </a:r>
            <a:r>
              <a:rPr lang="en-US" altLang="zh-TW" dirty="0">
                <a:latin typeface="+mn-lt"/>
              </a:rPr>
              <a:t>: </a:t>
            </a:r>
            <a:r>
              <a:rPr lang="en-US" altLang="zh-TW" dirty="0" smtClean="0">
                <a:latin typeface="+mn-lt"/>
              </a:rPr>
              <a:t>Resource </a:t>
            </a:r>
            <a:r>
              <a:rPr lang="en-US" altLang="zh-TW" dirty="0">
                <a:latin typeface="+mn-lt"/>
              </a:rPr>
              <a:t>Record </a:t>
            </a:r>
            <a:r>
              <a:rPr lang="en-US" altLang="zh-TW" dirty="0" smtClean="0">
                <a:latin typeface="+mn-lt"/>
              </a:rPr>
              <a:t>Signature</a:t>
            </a:r>
          </a:p>
          <a:p>
            <a:r>
              <a:rPr lang="en-US" altLang="zh-TW" dirty="0">
                <a:latin typeface="+mn-lt"/>
              </a:rPr>
              <a:t>DS: Delegation of Signing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9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DNSSEC </a:t>
            </a:r>
            <a:r>
              <a:rPr lang="en-US" altLang="zh-TW" sz="3000" dirty="0" smtClean="0">
                <a:ea typeface="新細明體" pitchFamily="18" charset="-120"/>
              </a:rPr>
              <a:t>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Types of Resource Record for DNSSEC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RRSIG (</a:t>
            </a:r>
            <a:r>
              <a:rPr lang="en-US" altLang="zh-TW" sz="1800" dirty="0"/>
              <a:t>Resource Record Signature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Crypto signatures for A, AAAA, NS, etc.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Tracks the type and number at each node.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NSEC (</a:t>
            </a:r>
            <a:r>
              <a:rPr lang="en-US" altLang="zh-TW" sz="1800" dirty="0"/>
              <a:t>Next </a:t>
            </a:r>
            <a:r>
              <a:rPr lang="en-US" altLang="zh-TW" sz="1800" dirty="0" smtClean="0"/>
              <a:t>Secure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)/</a:t>
            </a:r>
            <a:r>
              <a:rPr lang="en-US" altLang="zh-TW" sz="1800" dirty="0">
                <a:ea typeface="新細明體" panose="02020500000000000000" pitchFamily="18" charset="-120"/>
              </a:rPr>
              <a:t>NSEC3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Confirms the NXDOMAIN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response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DNSKEY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Public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keys </a:t>
            </a:r>
            <a:r>
              <a:rPr lang="en-US" altLang="zh-TW" sz="1600" dirty="0">
                <a:ea typeface="新細明體" panose="02020500000000000000" pitchFamily="18" charset="-120"/>
              </a:rPr>
              <a:t>for the entire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zone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Private side is used generate RRSIGs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DS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(</a:t>
            </a:r>
            <a:r>
              <a:rPr lang="en-US" altLang="zh-TW" sz="1800" dirty="0"/>
              <a:t>Delegation </a:t>
            </a:r>
            <a:r>
              <a:rPr lang="en-US" altLang="zh-TW" sz="1800" dirty="0" smtClean="0"/>
              <a:t>Signer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 Record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Handed up to parent zone to authenticate the NS record</a:t>
            </a:r>
          </a:p>
          <a:p>
            <a:pPr lvl="3" eaLnBrk="1" hangingPunct="1"/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97"/>
          <p:cNvPicPr preferRelativeResize="0"/>
          <p:nvPr/>
        </p:nvPicPr>
        <p:blipFill rotWithShape="1">
          <a:blip r:embed="rId2">
            <a:alphaModFix/>
          </a:blip>
          <a:srcRect l="2930" t="5948" r="2930" b="2249"/>
          <a:stretch/>
        </p:blipFill>
        <p:spPr>
          <a:xfrm>
            <a:off x="1885950" y="3588024"/>
            <a:ext cx="5372100" cy="32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DNSSEC </a:t>
            </a:r>
            <a:r>
              <a:rPr lang="en-US" altLang="zh-TW" sz="3000" dirty="0" smtClean="0">
                <a:ea typeface="新細明體" pitchFamily="18" charset="-120"/>
              </a:rPr>
              <a:t>(3)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KSK (Key Signing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Key)</a:t>
            </a: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The private </a:t>
            </a:r>
            <a:r>
              <a:rPr lang="en-US" altLang="zh-TW" sz="1600" dirty="0">
                <a:ea typeface="新細明體" panose="02020500000000000000" pitchFamily="18" charset="-120"/>
              </a:rPr>
              <a:t>key is used to generate a digital signature for the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ZSK</a:t>
            </a: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The public </a:t>
            </a:r>
            <a:r>
              <a:rPr lang="en-US" altLang="zh-TW" sz="1600" dirty="0">
                <a:ea typeface="新細明體" panose="02020500000000000000" pitchFamily="18" charset="-120"/>
              </a:rPr>
              <a:t>key is stored in the DNS to be used to authenticate the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ZSK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ZSK (Zone Signing Key)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The private </a:t>
            </a:r>
            <a:r>
              <a:rPr lang="en-US" altLang="zh-TW" sz="1600" dirty="0">
                <a:ea typeface="新細明體" panose="02020500000000000000" pitchFamily="18" charset="-120"/>
              </a:rPr>
              <a:t>key is used to generate a digital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signature (RRSIG) for each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RRset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in </a:t>
            </a:r>
            <a:r>
              <a:rPr lang="en-US" altLang="zh-TW" sz="1600" dirty="0">
                <a:ea typeface="新細明體" panose="02020500000000000000" pitchFamily="18" charset="-120"/>
              </a:rPr>
              <a:t>a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zone</a:t>
            </a:r>
          </a:p>
          <a:p>
            <a:pPr lvl="1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The public </a:t>
            </a:r>
            <a:r>
              <a:rPr lang="en-US" altLang="zh-TW" sz="1600" dirty="0">
                <a:ea typeface="新細明體" panose="02020500000000000000" pitchFamily="18" charset="-120"/>
              </a:rPr>
              <a:t>key is stored in the DNS to authenticate an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RRSIG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9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BIND Configuration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>
                <a:ea typeface="新細明體" pitchFamily="18" charset="-120"/>
              </a:rPr>
              <a:t>named.conf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Tx/>
              <a:buFont typeface="Wingdings" panose="05000000000000000000" pitchFamily="2" charset="2"/>
              <a:buChar char="q"/>
              <a:defRPr/>
            </a:pPr>
            <a:r>
              <a:rPr lang="en-US" altLang="zh-TW" sz="2400" dirty="0" smtClean="0">
                <a:ea typeface="新細明體" pitchFamily="18" charset="-120"/>
              </a:rPr>
              <a:t>/</a:t>
            </a:r>
            <a:r>
              <a:rPr lang="en-US" altLang="zh-TW" sz="2400" dirty="0" err="1" smtClean="0">
                <a:ea typeface="新細明體" pitchFamily="18" charset="-120"/>
              </a:rPr>
              <a:t>usr</a:t>
            </a:r>
            <a:r>
              <a:rPr lang="en-US" altLang="zh-TW" sz="2400" smtClean="0">
                <a:ea typeface="新細明體" pitchFamily="18" charset="-120"/>
              </a:rPr>
              <a:t>/local/</a:t>
            </a:r>
            <a:r>
              <a:rPr lang="en-US" altLang="zh-TW" sz="2400" dirty="0" err="1" smtClean="0">
                <a:ea typeface="新細明體" pitchFamily="18" charset="-120"/>
              </a:rPr>
              <a:t>etc</a:t>
            </a:r>
            <a:r>
              <a:rPr lang="en-US" altLang="zh-TW" sz="2400" dirty="0" smtClean="0">
                <a:ea typeface="新細明體" pitchFamily="18" charset="-120"/>
              </a:rPr>
              <a:t>/</a:t>
            </a:r>
            <a:r>
              <a:rPr lang="en-US" altLang="zh-TW" sz="2400" dirty="0" err="1" smtClean="0">
                <a:ea typeface="新細明體" pitchFamily="18" charset="-120"/>
              </a:rPr>
              <a:t>namedb</a:t>
            </a:r>
            <a:r>
              <a:rPr lang="en-US" altLang="zh-TW" sz="2400" dirty="0" smtClean="0">
                <a:ea typeface="新細明體" pitchFamily="18" charset="-120"/>
              </a:rPr>
              <a:t>/</a:t>
            </a:r>
            <a:r>
              <a:rPr lang="en-US" altLang="zh-TW" sz="2400" dirty="0" err="1" smtClean="0">
                <a:ea typeface="新細明體" pitchFamily="18" charset="-120"/>
              </a:rPr>
              <a:t>named.conf</a:t>
            </a:r>
            <a:endParaRPr lang="en-US" altLang="zh-TW" sz="24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Roles of this host for each zone it serves 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Master, slave, stub, or caching-only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Options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Global options </a:t>
            </a:r>
          </a:p>
          <a:p>
            <a:pPr lvl="3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The overall operation of named and server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Zone specific options</a:t>
            </a:r>
          </a:p>
          <a:p>
            <a:pPr eaLnBrk="1" hangingPunct="1"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named.conf</a:t>
            </a:r>
            <a:r>
              <a:rPr lang="en-US" altLang="zh-TW" dirty="0" smtClean="0">
                <a:ea typeface="新細明體" pitchFamily="18" charset="-120"/>
              </a:rPr>
              <a:t> is composed of following statements: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include, </a:t>
            </a: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options</a:t>
            </a:r>
            <a:r>
              <a:rPr lang="en-US" altLang="zh-TW" dirty="0" smtClean="0">
                <a:ea typeface="新細明體" pitchFamily="18" charset="-120"/>
              </a:rPr>
              <a:t>, server, key, </a:t>
            </a:r>
            <a:r>
              <a:rPr lang="en-US" altLang="zh-TW" dirty="0" err="1" smtClean="0">
                <a:ea typeface="新細明體" pitchFamily="18" charset="-120"/>
              </a:rPr>
              <a:t>acl</a:t>
            </a:r>
            <a:r>
              <a:rPr lang="en-US" altLang="zh-TW" dirty="0" smtClean="0">
                <a:ea typeface="新細明體" pitchFamily="18" charset="-12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zone</a:t>
            </a:r>
            <a:r>
              <a:rPr lang="en-US" altLang="zh-TW" dirty="0" smtClean="0">
                <a:ea typeface="新細明體" pitchFamily="18" charset="-120"/>
              </a:rPr>
              <a:t>,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view, controls, logging, trusted-keys, masters </a:t>
            </a:r>
          </a:p>
          <a:p>
            <a:pPr lvl="1"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BIND Debugging and Logging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Logging (1)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Logging 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Using a </a:t>
            </a:r>
            <a:r>
              <a:rPr lang="en-US" altLang="zh-TW" sz="1400" i="1" smtClean="0">
                <a:solidFill>
                  <a:srgbClr val="FF0000"/>
                </a:solidFill>
                <a:ea typeface="新細明體" panose="02020500000000000000" pitchFamily="18" charset="-120"/>
              </a:rPr>
              <a:t>logging</a:t>
            </a:r>
            <a:r>
              <a:rPr lang="en-US" altLang="zh-TW" sz="1400" smtClean="0">
                <a:ea typeface="新細明體" panose="02020500000000000000" pitchFamily="18" charset="-120"/>
              </a:rPr>
              <a:t> statement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Define what are the channels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Specify where each message category should go</a:t>
            </a: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Terms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Channel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 place where messages can go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Ex: syslog, file or /dev/null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Category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 class of messages that named can generate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Ex: answering queries or dynamic updates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Module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The name of the source module that generates the message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Facility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syslog facility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Severity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Priority in syslog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When a message is generated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It is assigned a “category”, a “module”, a “severity”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It is distributed to all channels associated with its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Logging (2)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Channels 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Either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file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or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syslog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in channel sub-statement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size: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ex: 2048, 100k, 20m, 15g, unlimited, default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facility: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Daemon and  local0 ~ local7 are reasonable choices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severity: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critical, error, warning, notice, info, </a:t>
            </a:r>
            <a:r>
              <a:rPr lang="en-US" altLang="zh-TW" sz="1400" smtClean="0">
                <a:solidFill>
                  <a:srgbClr val="FF0000"/>
                </a:solidFill>
                <a:ea typeface="新細明體" panose="02020500000000000000" pitchFamily="18" charset="-120"/>
              </a:rPr>
              <a:t>debug (with an optional numeric level), dynamic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Dynamic is recognized and matches the server’s current debug level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66800" y="4159250"/>
            <a:ext cx="2851150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ea typeface="SimSun" panose="02010600030101010101" pitchFamily="2" charset="-122"/>
              </a:rPr>
              <a:t>logging</a:t>
            </a:r>
            <a:r>
              <a:rPr lang="en-US" altLang="zh-TW" sz="1600">
                <a:ea typeface="SimSun" panose="02010600030101010101" pitchFamily="2" charset="-122"/>
              </a:rPr>
              <a:t> {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i="1">
                <a:ea typeface="SimSun" panose="02010600030101010101" pitchFamily="2" charset="-122"/>
              </a:rPr>
              <a:t>channel_def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i="1">
                <a:ea typeface="SimSun" panose="02010600030101010101" pitchFamily="2" charset="-122"/>
              </a:rPr>
              <a:t>channel_def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…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category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category_name</a:t>
            </a:r>
            <a:r>
              <a:rPr lang="en-US" altLang="zh-TW" sz="1600">
                <a:ea typeface="SimSun" panose="02010600030101010101" pitchFamily="2" charset="-122"/>
              </a:rPr>
              <a:t> {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     </a:t>
            </a:r>
            <a:r>
              <a:rPr lang="en-US" altLang="zh-TW" sz="1600" i="1">
                <a:ea typeface="SimSun" panose="02010600030101010101" pitchFamily="2" charset="-122"/>
              </a:rPr>
              <a:t>channel_name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	</a:t>
            </a:r>
            <a:r>
              <a:rPr lang="en-US" altLang="zh-TW" sz="1600" i="1">
                <a:ea typeface="SimSun" panose="02010600030101010101" pitchFamily="2" charset="-122"/>
              </a:rPr>
              <a:t>channel_name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     …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};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065588" y="4175125"/>
            <a:ext cx="4805362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ea typeface="SimSun" panose="02010600030101010101" pitchFamily="2" charset="-122"/>
              </a:rPr>
              <a:t>channel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channel_name</a:t>
            </a:r>
            <a:r>
              <a:rPr lang="en-US" altLang="zh-TW" sz="1600">
                <a:ea typeface="SimSun" panose="02010600030101010101" pitchFamily="2" charset="-122"/>
              </a:rPr>
              <a:t> {</a:t>
            </a:r>
          </a:p>
          <a:p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file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path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[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versions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num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|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unlimited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] [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size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siznum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];</a:t>
            </a:r>
          </a:p>
          <a:p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syslog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facility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severity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severity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print-category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yes</a:t>
            </a:r>
            <a:r>
              <a:rPr lang="en-US" altLang="zh-TW" sz="1600">
                <a:ea typeface="SimSun" panose="02010600030101010101" pitchFamily="2" charset="-122"/>
              </a:rPr>
              <a:t>|</a:t>
            </a:r>
            <a:r>
              <a:rPr lang="en-US" altLang="zh-TW" sz="1600" i="1">
                <a:ea typeface="SimSun" panose="02010600030101010101" pitchFamily="2" charset="-122"/>
              </a:rPr>
              <a:t>no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print-severity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yes</a:t>
            </a:r>
            <a:r>
              <a:rPr lang="en-US" altLang="zh-TW" sz="1600">
                <a:ea typeface="SimSun" panose="02010600030101010101" pitchFamily="2" charset="-122"/>
              </a:rPr>
              <a:t>|</a:t>
            </a:r>
            <a:r>
              <a:rPr lang="en-US" altLang="zh-TW" sz="1600" i="1">
                <a:ea typeface="SimSun" panose="02010600030101010101" pitchFamily="2" charset="-122"/>
              </a:rPr>
              <a:t>no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print-time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yes</a:t>
            </a:r>
            <a:r>
              <a:rPr lang="en-US" altLang="zh-TW" sz="1600">
                <a:ea typeface="SimSun" panose="02010600030101010101" pitchFamily="2" charset="-122"/>
              </a:rPr>
              <a:t>|</a:t>
            </a:r>
            <a:r>
              <a:rPr lang="en-US" altLang="zh-TW" sz="1600" i="1">
                <a:ea typeface="SimSun" panose="02010600030101010101" pitchFamily="2" charset="-122"/>
              </a:rPr>
              <a:t>no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};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Logging (3)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Predefined channels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Available categories</a:t>
            </a:r>
          </a:p>
        </p:txBody>
      </p:sp>
      <p:graphicFrame>
        <p:nvGraphicFramePr>
          <p:cNvPr id="90224" name="Group 112"/>
          <p:cNvGraphicFramePr>
            <a:graphicFrameLocks noGrp="1"/>
          </p:cNvGraphicFramePr>
          <p:nvPr>
            <p:ph sz="half" idx="4294967295"/>
          </p:nvPr>
        </p:nvGraphicFramePr>
        <p:xfrm>
          <a:off x="1295400" y="1817688"/>
          <a:ext cx="7086600" cy="1190626"/>
        </p:xfrm>
        <a:graphic>
          <a:graphicData uri="http://schemas.openxmlformats.org/drawingml/2006/table">
            <a:tbl>
              <a:tblPr/>
              <a:tblGrid>
                <a:gridCol w="1676400"/>
                <a:gridCol w="5410200"/>
              </a:tblGrid>
              <a:tr h="28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default_syslog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Sends severity info and higher to syslog with facility daemon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default_debug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Logs to file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“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named.run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”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, severity set to dynamic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default_stderr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Sends messages to stderr or named, severity info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null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Discards all messages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26" name="Group 114"/>
          <p:cNvGraphicFramePr>
            <a:graphicFrameLocks noGrp="1"/>
          </p:cNvGraphicFramePr>
          <p:nvPr/>
        </p:nvGraphicFramePr>
        <p:xfrm>
          <a:off x="1295400" y="3429000"/>
          <a:ext cx="7086600" cy="3263903"/>
        </p:xfrm>
        <a:graphic>
          <a:graphicData uri="http://schemas.openxmlformats.org/drawingml/2006/table">
            <a:tbl>
              <a:tblPr/>
              <a:tblGrid>
                <a:gridCol w="1676400"/>
                <a:gridCol w="5410200"/>
              </a:tblGrid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Categories with no explicit channel assignment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general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Unclassified messages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config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Configuration file parsing and processing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queries/client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 short log message for every query the server receives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dnssec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DNSSEC messages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update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Messages about dynamic updates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xfer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-in/</a:t>
                      </a: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xfer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-out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zone transfers that the server is receiving/sending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db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/database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Messages about database operations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notify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Messages about the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“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zone changed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”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notification protocol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security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Approved/unapproved requests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resolver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Recursive lookups for clients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Logging (4)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847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Example of logging statement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57848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logging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channel security-log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file "/var/named/security.log" versions 5 size 10m;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severity info;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print-severity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print-time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channel query-log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file "/var/named/query.log" versions 20 size 50m;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severity info;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print-severity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print-time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default        { default_syslog; default_debug;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general        { default_syslog;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security       { security-log;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client         { query-log;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queries        { query-log;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dnssec         { security-log;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Debug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Named debug level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From 0 (debugging off) ~ 11 (most verbose output)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% named -d2		   (start named at level 2)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rndc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trace 		   (increase debugging level by 1)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rndc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trace 3		   (change debugging level to 3)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rndc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notrace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		   (turn off debugging)</a:t>
            </a:r>
          </a:p>
          <a:p>
            <a:pPr lvl="1" eaLnBrk="1" hangingPunct="1">
              <a:buFontTx/>
              <a:buNone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Debug with </a:t>
            </a:r>
            <a:r>
              <a:rPr lang="en-US" altLang="zh-TW" sz="2000" dirty="0" smtClean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logging</a:t>
            </a:r>
            <a:r>
              <a:rPr lang="en-US" altLang="zh-TW" sz="2000" dirty="0" smtClean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20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Define a channel that include a severity with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debug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keyword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Ex: severity debug 3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All debugging messages up to level 3 will be sent to that particular channel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Tools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Tools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nslookup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Interactive and Non-interactive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Non-Interactive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nslookup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cs.nctu.edu.tw.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nslookup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type=mx cs.nctu.edu.tw.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nslookup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type=ns cs.nctu.edu.tw. 140.113.1.1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Interactive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nslookup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&gt; set 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&gt; set type=any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&gt; server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&gt;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lserver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&gt; set debug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&gt; set d2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343400" y="3352800"/>
            <a:ext cx="4540250" cy="3070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csduty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[/u/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dcs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/94/9455832] -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nslookup</a:t>
            </a:r>
            <a:endParaRPr lang="en-US" altLang="zh-TW" sz="1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&gt; set all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Default server: 140.113.235.107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Address: 140.113.235.107#53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Default server: 140.113.235.103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Address: 140.113.235.103#53</a:t>
            </a:r>
          </a:p>
          <a:p>
            <a:endParaRPr lang="en-US" altLang="zh-TW" sz="1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Set options: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novc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nodebug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nod2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search                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recurse</a:t>
            </a:r>
            <a:endParaRPr lang="en-US" altLang="zh-TW" sz="1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timeout = 0           retry = 3       port = 53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querytype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= A         class = IN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srchlist</a:t>
            </a:r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= cs.nctu.edu.tw/csie.nctu.edu.tw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&gt;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Tools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dig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% dig cs.nctu.edu.tw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% dig cs.nctu.edu.tw mx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% dig @ns.nctu.edu.tw cs.nctu.edu.tw mx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% dig -x 140.113.209.3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Reverse query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Find out the root servers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% dig @a.root-servers.net . 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Tools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host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host command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host cs.nctu.edu.tw.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host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t mx cs.nctu.edu.tw.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host 140.113.1.1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host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v 140.113.1.1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Examples of named configuration </a:t>
            </a:r>
            <a:endParaRPr lang="zh-TW" altLang="en-US" dirty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733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973513"/>
            <a:ext cx="265747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4530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562600"/>
            <a:ext cx="28860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Appendix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616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</a:t>
            </a:r>
            <a:r>
              <a:rPr lang="en-US" altLang="zh-TW" sz="3000" dirty="0" smtClean="0">
                <a:ea typeface="新細明體" pitchFamily="18" charset="-120"/>
              </a:rPr>
              <a:t>DNSSEC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Creating DNS Keys for a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Zone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Generate </a:t>
            </a:r>
            <a:r>
              <a:rPr lang="en-US" altLang="zh-TW" sz="1800" dirty="0">
                <a:ea typeface="新細明體" panose="02020500000000000000" pitchFamily="18" charset="-120"/>
              </a:rPr>
              <a:t>KSK (Key signing key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</a:t>
            </a: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Generate ZSK (Zone signing key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</a:t>
            </a: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799" y="3259566"/>
            <a:ext cx="647700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$</a:t>
            </a:r>
            <a:r>
              <a:rPr lang="zh-TW" altLang="en-US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US" altLang="zh-TW" sz="1400" dirty="0" err="1" smtClean="0">
                <a:latin typeface="Verdana" panose="020B0604030504040204" pitchFamily="34" charset="0"/>
                <a:ea typeface="SimSun" panose="02010600030101010101" pitchFamily="2" charset="-122"/>
              </a:rPr>
              <a:t>dnssec-keygen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-a RSASHA256 -b 2048 -n zone 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example.com</a:t>
            </a:r>
            <a:endParaRPr lang="en-US" altLang="zh-TW" sz="1400" dirty="0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Kexample.com.+008+27228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47801" y="2209800"/>
            <a:ext cx="64770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$ </a:t>
            </a:r>
            <a:r>
              <a:rPr lang="en-US" altLang="zh-TW" sz="1400" dirty="0" err="1" smtClean="0">
                <a:latin typeface="Verdana" panose="020B0604030504040204" pitchFamily="34" charset="0"/>
                <a:ea typeface="SimSun" panose="02010600030101010101" pitchFamily="2" charset="-122"/>
              </a:rPr>
              <a:t>dnssec-keygen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-a RSASHA256 -b 2048 </a:t>
            </a:r>
            <a:r>
              <a:rPr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-f KSK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-n 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zone example.com</a:t>
            </a:r>
            <a:endParaRPr lang="en-US" altLang="zh-TW" sz="1400" dirty="0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Kexample.com.+008+34957</a:t>
            </a:r>
          </a:p>
        </p:txBody>
      </p:sp>
    </p:spTree>
    <p:extLst>
      <p:ext uri="{BB962C8B-B14F-4D97-AF65-F5344CB8AC3E}">
        <p14:creationId xmlns:p14="http://schemas.microsoft.com/office/powerpoint/2010/main" val="27994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Configuring DNSSEC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Publishing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DNS Keys (public keys) </a:t>
            </a:r>
            <a:r>
              <a:rPr lang="en-US" altLang="zh-TW" sz="2000" dirty="0">
                <a:ea typeface="新細明體" panose="02020500000000000000" pitchFamily="18" charset="-120"/>
              </a:rPr>
              <a:t>in a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Zone</a:t>
            </a: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pic>
        <p:nvPicPr>
          <p:cNvPr id="7" name="Shape 5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9800" y="1828800"/>
            <a:ext cx="5152300" cy="488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 bwMode="auto">
          <a:xfrm>
            <a:off x="2242456" y="6282676"/>
            <a:ext cx="3929743" cy="3467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9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Configuring DNSSEC (3)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Signing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a Zone</a:t>
            </a: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When signing the zone with only ZSK, just omit the -k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parameter</a:t>
            </a:r>
          </a:p>
        </p:txBody>
      </p:sp>
      <p:pic>
        <p:nvPicPr>
          <p:cNvPr id="8" name="Shape 518"/>
          <p:cNvPicPr preferRelativeResize="0"/>
          <p:nvPr/>
        </p:nvPicPr>
        <p:blipFill rotWithShape="1">
          <a:blip r:embed="rId2">
            <a:alphaModFix/>
          </a:blip>
          <a:srcRect r="1243"/>
          <a:stretch/>
        </p:blipFill>
        <p:spPr>
          <a:xfrm>
            <a:off x="1944290" y="1905000"/>
            <a:ext cx="5865019" cy="2818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Configuring DNSSEC (4)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Signing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a Zone (Cont.)</a:t>
            </a: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example.com.signed</a:t>
            </a:r>
            <a:endParaRPr lang="en-US" altLang="zh-TW" sz="1400" dirty="0" smtClean="0">
              <a:ea typeface="新細明體" panose="02020500000000000000" pitchFamily="18" charset="-120"/>
            </a:endParaRPr>
          </a:p>
        </p:txBody>
      </p:sp>
      <p:pic>
        <p:nvPicPr>
          <p:cNvPr id="6" name="Shape 5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4996" y="2129932"/>
            <a:ext cx="6763607" cy="4728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Configuring DNSSEC (5)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Updating the Zone file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Edit the zone file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Load the new zone file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rndc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reload</a:t>
            </a:r>
            <a:endParaRPr lang="en-US" altLang="zh-TW" sz="1400" dirty="0" smtClean="0">
              <a:ea typeface="新細明體" panose="02020500000000000000" pitchFamily="18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2146518"/>
            <a:ext cx="64770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"example.com"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type master;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file "</a:t>
            </a:r>
            <a:r>
              <a:rPr lang="en-US" altLang="zh-TW" sz="1400" dirty="0" err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example.com.signed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”;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masters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;};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allow-query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        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allow-transfer {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        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allow-update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017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Configuring DNSSEC (6)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Create Chain of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Trust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Extract DNSKEY RR and use </a:t>
            </a:r>
            <a:r>
              <a:rPr lang="en-US" altLang="zh-TW" sz="1800" dirty="0" err="1">
                <a:ea typeface="新細明體" panose="02020500000000000000" pitchFamily="18" charset="-120"/>
              </a:rPr>
              <a:t>dnssec-dsfromkey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Add -g parameter when signing zone using </a:t>
            </a:r>
            <a:r>
              <a:rPr lang="en-US" altLang="zh-TW" sz="1800" dirty="0" err="1">
                <a:ea typeface="新細明體" panose="02020500000000000000" pitchFamily="18" charset="-120"/>
              </a:rPr>
              <a:t>dnssec-signzone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A file named ds-set.example.com was also created, which contains DS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record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DS records </a:t>
            </a:r>
            <a:r>
              <a:rPr lang="en-US" altLang="zh-TW" sz="1600" dirty="0">
                <a:ea typeface="新細明體" panose="02020500000000000000" pitchFamily="18" charset="-120"/>
              </a:rPr>
              <a:t>have to be entered in your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parent domain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pic>
        <p:nvPicPr>
          <p:cNvPr id="6" name="Shape 5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0172" y="3424645"/>
            <a:ext cx="7573256" cy="3409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2362200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$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dnssec-signzone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-</a:t>
            </a:r>
            <a:r>
              <a:rPr lang="en-US" altLang="zh-TW" sz="1400" dirty="0" smtClean="0">
                <a:latin typeface="Verdana" panose="020B0604030504040204" pitchFamily="34" charset="0"/>
                <a:ea typeface="SimSun" panose="02010600030101010101" pitchFamily="2" charset="-122"/>
              </a:rPr>
              <a:t>g …</a:t>
            </a:r>
            <a:endParaRPr lang="en-US" altLang="zh-TW" sz="1400" dirty="0"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5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DNS Database 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smtClean="0">
                <a:ea typeface="新細明體" pitchFamily="18" charset="-120"/>
              </a:rPr>
              <a:t>– Zone data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The DNS Database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 set of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text files</a:t>
            </a:r>
            <a:r>
              <a:rPr lang="en-US" altLang="zh-TW" smtClean="0">
                <a:ea typeface="新細明體" panose="02020500000000000000" pitchFamily="18" charset="-120"/>
              </a:rPr>
              <a:t> such that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Maintained and stored on the domain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s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master</a:t>
            </a:r>
            <a:r>
              <a:rPr lang="en-US" altLang="zh-TW" smtClean="0">
                <a:ea typeface="新細明體" panose="02020500000000000000" pitchFamily="18" charset="-120"/>
              </a:rPr>
              <a:t> name server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Often called </a:t>
            </a:r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zone files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Two types of entries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Resource Records (RR)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The real part of DNS database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Parser commands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Just provide some shorthand ways to enter records 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Influence the way that the parser interprets sequence orders or expand into multiple DNS records themselves </a:t>
            </a:r>
          </a:p>
          <a:p>
            <a:pPr lvl="3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9824</TotalTime>
  <Words>3727</Words>
  <Application>Microsoft Office PowerPoint</Application>
  <PresentationFormat>如螢幕大小 (4:3)</PresentationFormat>
  <Paragraphs>1086</Paragraphs>
  <Slides>76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89" baseType="lpstr">
      <vt:lpstr>Futura Md BT</vt:lpstr>
      <vt:lpstr>SimSun</vt:lpstr>
      <vt:lpstr>細明體</vt:lpstr>
      <vt:lpstr>華康標楷體(P)</vt:lpstr>
      <vt:lpstr>華康儷中黑(P)</vt:lpstr>
      <vt:lpstr>華康儷粗黑(P)</vt:lpstr>
      <vt:lpstr>新細明體</vt:lpstr>
      <vt:lpstr>Arial</vt:lpstr>
      <vt:lpstr>Times</vt:lpstr>
      <vt:lpstr>Times New Roman</vt:lpstr>
      <vt:lpstr>Verdana</vt:lpstr>
      <vt:lpstr>Wingdings</vt:lpstr>
      <vt:lpstr>Computer Center</vt:lpstr>
      <vt:lpstr>The BIND Software </vt:lpstr>
      <vt:lpstr>BIND</vt:lpstr>
      <vt:lpstr>BIND  – components</vt:lpstr>
      <vt:lpstr>named in FreeBSD</vt:lpstr>
      <vt:lpstr>BIND  – Configuration files </vt:lpstr>
      <vt:lpstr>BIND Configuration  – named.conf</vt:lpstr>
      <vt:lpstr>Examples of named configuration </vt:lpstr>
      <vt:lpstr>DNS Database   – Zone data</vt:lpstr>
      <vt:lpstr>The DNS Database</vt:lpstr>
      <vt:lpstr>The DNS Database  – Parser Commands</vt:lpstr>
      <vt:lpstr>The DNS Database  – Resource Record (1)</vt:lpstr>
      <vt:lpstr>The DNS Database  – Resource Record (2)</vt:lpstr>
      <vt:lpstr>The DNS Database  – Resource Record (3)</vt:lpstr>
      <vt:lpstr>The DNS Database  – Resource Record (4)</vt:lpstr>
      <vt:lpstr>The DNS Database  – Resource Record (5)</vt:lpstr>
      <vt:lpstr>The DNS Database  – Resource Record (6)</vt:lpstr>
      <vt:lpstr>The DNS Database  – Resource Record (7)</vt:lpstr>
      <vt:lpstr>The DNS Database  – Resource Record (8)</vt:lpstr>
      <vt:lpstr>The DNS Database  – Resource Record (9)</vt:lpstr>
      <vt:lpstr>The DNS Database  – Resource Record (10)</vt:lpstr>
      <vt:lpstr>The DNS Database  – Resource Record (11)</vt:lpstr>
      <vt:lpstr>The DNS Database  – Resource Record (12)</vt:lpstr>
      <vt:lpstr>IPv6 Resource Records </vt:lpstr>
      <vt:lpstr>Glue Record (1/2) </vt:lpstr>
      <vt:lpstr>Glue Record (2/2) </vt:lpstr>
      <vt:lpstr>Statements of named.conf</vt:lpstr>
      <vt:lpstr>Examples of named configuration </vt:lpstr>
      <vt:lpstr>BIND Configuration  – named.conf  address match list</vt:lpstr>
      <vt:lpstr>BIND Configuration  – named.conf  acl</vt:lpstr>
      <vt:lpstr>BIND Configuration  – named.conf  key</vt:lpstr>
      <vt:lpstr>BIND Configuration  – named.conf  include</vt:lpstr>
      <vt:lpstr>BIND Configuration  – named.conf  option (1/3)</vt:lpstr>
      <vt:lpstr>BIND Configuration  – named.conf  option (2/3)</vt:lpstr>
      <vt:lpstr>BIND Configuration  – named.conf  option (3/3)</vt:lpstr>
      <vt:lpstr>BIND Configuration  – named.conf  zone (1/5)</vt:lpstr>
      <vt:lpstr>BIND Configuration  – named.conf  zone (2/5)</vt:lpstr>
      <vt:lpstr>BIND Configuration  – named.conf  zone (3/5)</vt:lpstr>
      <vt:lpstr>BIND Configuration  – named.conf  zone (4/5)</vt:lpstr>
      <vt:lpstr>BIND Configuration  – named.conf  zone (5/5)</vt:lpstr>
      <vt:lpstr>BIND Configuration  – named.conf  server</vt:lpstr>
      <vt:lpstr>BIND Configuration  – named.conf  view (1/2)</vt:lpstr>
      <vt:lpstr>BIND Configuration  – named.conf  view (2/2)</vt:lpstr>
      <vt:lpstr>BIND Configuration  – named.conf  controls</vt:lpstr>
      <vt:lpstr>BIND Configuration  – rndc </vt:lpstr>
      <vt:lpstr>Updating zone files</vt:lpstr>
      <vt:lpstr>Dynamic Updates</vt:lpstr>
      <vt:lpstr>Non-byte boundary (1/5)</vt:lpstr>
      <vt:lpstr>Non-byte boundary (2/5)</vt:lpstr>
      <vt:lpstr>Non-byte boundary (3/5)</vt:lpstr>
      <vt:lpstr>Non-byte boundary (4/5)</vt:lpstr>
      <vt:lpstr>Non-byte boundary (5/5)</vt:lpstr>
      <vt:lpstr>BIND Security</vt:lpstr>
      <vt:lpstr>Security  – named.conf security configuration</vt:lpstr>
      <vt:lpstr>Security  – With TSIG (1)</vt:lpstr>
      <vt:lpstr>Security  – With TSIG (2)</vt:lpstr>
      <vt:lpstr>Security  – With TSIG (3)</vt:lpstr>
      <vt:lpstr>Security  – With DNSSEC (1)</vt:lpstr>
      <vt:lpstr>Security  – With DNSSEC (2)</vt:lpstr>
      <vt:lpstr>Security  – With DNSSEC (3)</vt:lpstr>
      <vt:lpstr>BIND Debugging and Logging</vt:lpstr>
      <vt:lpstr>Logging (1)</vt:lpstr>
      <vt:lpstr>Logging (2)</vt:lpstr>
      <vt:lpstr>Logging (3)</vt:lpstr>
      <vt:lpstr>Logging (4)</vt:lpstr>
      <vt:lpstr>Debug</vt:lpstr>
      <vt:lpstr>Tools</vt:lpstr>
      <vt:lpstr>Tools  – nslookup</vt:lpstr>
      <vt:lpstr>Tools  – dig</vt:lpstr>
      <vt:lpstr>Tools  – host</vt:lpstr>
      <vt:lpstr>Appendix</vt:lpstr>
      <vt:lpstr>Security  – Configuring DNSSEC (1)</vt:lpstr>
      <vt:lpstr>Security  – Configuring DNSSEC (2)</vt:lpstr>
      <vt:lpstr>Security  – Configuring DNSSEC (3)</vt:lpstr>
      <vt:lpstr>Security  – Configuring DNSSEC (4)</vt:lpstr>
      <vt:lpstr>Security  – Configuring DNSSEC (5)</vt:lpstr>
      <vt:lpstr>Security  – Configuring DNSSEC (6)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</dc:title>
  <dc:creator>Tse-Han Wang</dc:creator>
  <cp:lastModifiedBy>Tse-Han Wang</cp:lastModifiedBy>
  <cp:revision>1445</cp:revision>
  <cp:lastPrinted>1601-01-01T00:00:00Z</cp:lastPrinted>
  <dcterms:created xsi:type="dcterms:W3CDTF">1601-01-01T00:00:00Z</dcterms:created>
  <dcterms:modified xsi:type="dcterms:W3CDTF">2018-04-22T09:04:44Z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