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3" r:id="rId4"/>
    <p:sldId id="272" r:id="rId5"/>
    <p:sldId id="259" r:id="rId6"/>
    <p:sldId id="258" r:id="rId7"/>
    <p:sldId id="287" r:id="rId8"/>
    <p:sldId id="262" r:id="rId9"/>
    <p:sldId id="264" r:id="rId10"/>
    <p:sldId id="265" r:id="rId11"/>
    <p:sldId id="273" r:id="rId12"/>
    <p:sldId id="261" r:id="rId13"/>
    <p:sldId id="268" r:id="rId14"/>
    <p:sldId id="266" r:id="rId15"/>
    <p:sldId id="267" r:id="rId16"/>
    <p:sldId id="269" r:id="rId17"/>
    <p:sldId id="275" r:id="rId18"/>
    <p:sldId id="276" r:id="rId19"/>
    <p:sldId id="271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660033"/>
    <a:srgbClr val="CC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3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7F543-0BEB-408A-AC7E-D6D215E2FC99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FE1D7-CB82-4030-8B3D-B345EFDD16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1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5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6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83D7F7-2AC0-48E4-A2FF-F47EFB5564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61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9375417-C99A-42D5-8001-3439FD55DDA5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Updates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	Per. Periodic updates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	Trig. Occurred based on information change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Load Balance</a:t>
            </a:r>
          </a:p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	Multiple path &amp; balance between equal-cost routes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0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33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8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7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4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838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9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6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5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3125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58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36320E50-4369-4C9B-918D-70B81CC0747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Routing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4191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54475"/>
            <a:ext cx="32766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Difference between 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Distance-Vector and Link-State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Difference</a:t>
            </a:r>
          </a:p>
          <a:p>
            <a:pPr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Information update sequence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20775" y="6362700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0000FF"/>
                </a:solidFill>
                <a:latin typeface="Times" panose="02020603050405020304" pitchFamily="18" charset="0"/>
              </a:rPr>
              <a:t>Distance-Vector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870450" y="6172200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0000FF"/>
                </a:solidFill>
                <a:latin typeface="Times" panose="02020603050405020304" pitchFamily="18" charset="0"/>
              </a:rPr>
              <a:t>Link-State</a:t>
            </a: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/>
        </p:nvGraphicFramePr>
        <p:xfrm>
          <a:off x="2632075" y="1524000"/>
          <a:ext cx="5521325" cy="2073274"/>
        </p:xfrm>
        <a:graphic>
          <a:graphicData uri="http://schemas.openxmlformats.org/drawingml/2006/table">
            <a:tbl>
              <a:tblPr/>
              <a:tblGrid>
                <a:gridCol w="1524000"/>
                <a:gridCol w="2393950"/>
                <a:gridCol w="1603375"/>
              </a:tblGrid>
              <a:tr h="39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Distance-Vector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Link-State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4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Update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updates neighbor</a:t>
                      </a:r>
                      <a:b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(propagate new info.)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update all nodes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4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Convergence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Propagation delay</a:t>
                      </a:r>
                      <a:b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cause slow convergence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Fast convergence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6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Complexity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simple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Complex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Routing Protocols</a:t>
            </a:r>
            <a:br>
              <a:rPr lang="en-US" altLang="zh-TW" sz="3000" smtClean="0">
                <a:ea typeface="新細明體" pitchFamily="18" charset="-120"/>
              </a:rPr>
            </a:br>
            <a:endParaRPr lang="en-US" altLang="zh-TW" sz="250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828800" lvl="4" indent="0" eaLnBrk="1" hangingPunct="1">
              <a:buFontTx/>
              <a:buNone/>
            </a:pPr>
            <a: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  <a:t>RIP	IGP,DV</a:t>
            </a:r>
            <a:b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  <a:t>IGRP	IGP,DV</a:t>
            </a:r>
            <a:b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  <a:t>OSPF	IGP,LS</a:t>
            </a:r>
            <a:b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 smtClean="0">
                <a:latin typeface="SimSun" panose="02010600030101010101" pitchFamily="2" charset="-122"/>
                <a:ea typeface="SimSun" panose="02010600030101010101" pitchFamily="2" charset="-122"/>
              </a:rPr>
              <a:t>BGP 	EGP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RIP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Routing Information Protocol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Category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Distance-vector routing protocol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hop-count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as the cost metric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 of how RIP advertisements work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62000" y="6035675"/>
            <a:ext cx="2478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Routing table in router before</a:t>
            </a:r>
          </a:p>
          <a:p>
            <a:r>
              <a:rPr lang="en-US" altLang="zh-TW" sz="1400">
                <a:ea typeface="ＭＳ Ｐゴシック" panose="020B0600070205080204" pitchFamily="34" charset="-128"/>
              </a:rPr>
              <a:t>Receiving advertisement</a:t>
            </a: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3581400" y="6111875"/>
            <a:ext cx="2400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Advertisement from router A</a:t>
            </a: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6629400" y="6111875"/>
            <a:ext cx="2055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Routing table after </a:t>
            </a:r>
          </a:p>
          <a:p>
            <a:r>
              <a:rPr lang="en-US" altLang="zh-TW" sz="1400">
                <a:ea typeface="ＭＳ Ｐゴシック" panose="020B0600070205080204" pitchFamily="34" charset="-128"/>
              </a:rPr>
              <a:t>receiving advertisement</a:t>
            </a:r>
          </a:p>
        </p:txBody>
      </p:sp>
      <p:graphicFrame>
        <p:nvGraphicFramePr>
          <p:cNvPr id="14350" name="Group 14"/>
          <p:cNvGraphicFramePr>
            <a:graphicFrameLocks noGrp="1"/>
          </p:cNvGraphicFramePr>
          <p:nvPr/>
        </p:nvGraphicFramePr>
        <p:xfrm>
          <a:off x="762000" y="4332288"/>
          <a:ext cx="2681288" cy="1554352"/>
        </p:xfrm>
        <a:graphic>
          <a:graphicData uri="http://schemas.openxmlformats.org/drawingml/2006/table">
            <a:tbl>
              <a:tblPr/>
              <a:tblGrid>
                <a:gridCol w="889000"/>
                <a:gridCol w="884238"/>
                <a:gridCol w="908050"/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72" name="Group 36"/>
          <p:cNvGraphicFramePr>
            <a:graphicFrameLocks noGrp="1"/>
          </p:cNvGraphicFramePr>
          <p:nvPr/>
        </p:nvGraphicFramePr>
        <p:xfrm>
          <a:off x="3567113" y="4332288"/>
          <a:ext cx="2681287" cy="1554352"/>
        </p:xfrm>
        <a:graphic>
          <a:graphicData uri="http://schemas.openxmlformats.org/drawingml/2006/table">
            <a:tbl>
              <a:tblPr/>
              <a:tblGrid>
                <a:gridCol w="889000"/>
                <a:gridCol w="884237"/>
                <a:gridCol w="908050"/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4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--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--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4" name="Group 58"/>
          <p:cNvGraphicFramePr>
            <a:graphicFrameLocks noGrp="1"/>
          </p:cNvGraphicFramePr>
          <p:nvPr/>
        </p:nvGraphicFramePr>
        <p:xfrm>
          <a:off x="6310313" y="4332288"/>
          <a:ext cx="2681287" cy="1554352"/>
        </p:xfrm>
        <a:graphic>
          <a:graphicData uri="http://schemas.openxmlformats.org/drawingml/2006/table">
            <a:tbl>
              <a:tblPr/>
              <a:tblGrid>
                <a:gridCol w="889000"/>
                <a:gridCol w="884237"/>
                <a:gridCol w="908050"/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5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RIP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Another example</a:t>
            </a:r>
          </a:p>
        </p:txBody>
      </p:sp>
      <p:pic>
        <p:nvPicPr>
          <p:cNvPr id="15364" name="Picture 4" descr="img27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7" b="13901"/>
          <a:stretch>
            <a:fillRect/>
          </a:stretch>
        </p:blipFill>
        <p:spPr bwMode="auto">
          <a:xfrm>
            <a:off x="457200" y="1981200"/>
            <a:ext cx="84582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RIP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Message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RIP message is carried in UDP datagram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Command: 1 for request and 2 for reply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Version: 1 or 2 (RIP-2)</a:t>
            </a:r>
          </a:p>
        </p:txBody>
      </p:sp>
      <p:pic>
        <p:nvPicPr>
          <p:cNvPr id="16388" name="Picture 6" descr="img2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" b="10722"/>
          <a:stretch>
            <a:fillRect/>
          </a:stretch>
        </p:blipFill>
        <p:spPr bwMode="auto">
          <a:xfrm>
            <a:off x="1431925" y="2743200"/>
            <a:ext cx="64008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127125" y="3406775"/>
            <a:ext cx="6705600" cy="2362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7832725" y="3429000"/>
            <a:ext cx="1235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rgbClr val="FF0000"/>
                </a:solidFill>
                <a:latin typeface="Times" panose="02020603050405020304" pitchFamily="18" charset="0"/>
              </a:rPr>
              <a:t>20 bytes per</a:t>
            </a:r>
          </a:p>
          <a:p>
            <a:r>
              <a:rPr lang="en-US" altLang="zh-TW" sz="1600" b="1">
                <a:solidFill>
                  <a:srgbClr val="FF0000"/>
                </a:solidFill>
                <a:latin typeface="Times" panose="02020603050405020304" pitchFamily="18" charset="0"/>
              </a:rPr>
              <a:t>route entry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RIP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Operation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routed </a:t>
            </a:r>
            <a:r>
              <a:rPr lang="en-US" altLang="zh-TW" sz="18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RIP routing 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Operated in UDP port 520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Initialization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Probe each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send a request packet out each interface, asking for other router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s complete routing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Request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Send the entire routing table to the requestor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Response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Add, modify, delete to update routing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Regular routing updates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Router sends out their routing table to every neighbor every </a:t>
            </a:r>
            <a:r>
              <a:rPr lang="en-US" altLang="zh-TW" sz="1400" smtClean="0">
                <a:ea typeface="新細明體" panose="02020500000000000000" pitchFamily="18" charset="-120"/>
              </a:rPr>
              <a:t>30 </a:t>
            </a:r>
            <a:r>
              <a:rPr lang="en-US" altLang="zh-TW" sz="1400" smtClean="0">
                <a:ea typeface="新細明體" panose="02020500000000000000" pitchFamily="18" charset="-120"/>
              </a:rPr>
              <a:t>seconds</a:t>
            </a:r>
            <a:endParaRPr lang="en-US" altLang="zh-TW" sz="14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Triggered updates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Whenever a route entry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s metric change, send out those changed part routing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RIP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Problems of RIP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細明體" panose="02020509000000000000" pitchFamily="49" charset="-120"/>
              </a:rPr>
              <a:t>Issues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15 hop-count limits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Take long time to stabilize after the failure of a router or link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No CIDR</a:t>
            </a:r>
          </a:p>
          <a:p>
            <a:pPr eaLnBrk="1" hangingPunct="1"/>
            <a:r>
              <a:rPr lang="en-US" altLang="zh-TW" smtClean="0">
                <a:ea typeface="細明體" panose="02020509000000000000" pitchFamily="49" charset="-120"/>
              </a:rPr>
              <a:t>RIP-2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EGP support</a:t>
            </a:r>
          </a:p>
          <a:p>
            <a:pPr lvl="2" eaLnBrk="1" hangingPunct="1"/>
            <a:r>
              <a:rPr lang="en-US" altLang="zh-TW" smtClean="0">
                <a:ea typeface="細明體" panose="02020509000000000000" pitchFamily="49" charset="-120"/>
              </a:rPr>
              <a:t>AS number</a:t>
            </a:r>
          </a:p>
          <a:p>
            <a:pPr lvl="1" eaLnBrk="1" hangingPunct="1"/>
            <a:r>
              <a:rPr lang="en-US" altLang="zh-TW" smtClean="0">
                <a:ea typeface="細明體" panose="02020509000000000000" pitchFamily="49" charset="-120"/>
              </a:rPr>
              <a:t>CIDR support</a:t>
            </a:r>
          </a:p>
        </p:txBody>
      </p:sp>
      <p:pic>
        <p:nvPicPr>
          <p:cNvPr id="18436" name="Picture 4" descr="img2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b="13443"/>
          <a:stretch>
            <a:fillRect/>
          </a:stretch>
        </p:blipFill>
        <p:spPr bwMode="auto">
          <a:xfrm>
            <a:off x="3429000" y="2819400"/>
            <a:ext cx="57150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6"/>
          <p:cNvSpPr>
            <a:spLocks/>
          </p:cNvSpPr>
          <p:nvPr/>
        </p:nvSpPr>
        <p:spPr bwMode="auto">
          <a:xfrm>
            <a:off x="6096000" y="3581400"/>
            <a:ext cx="2590800" cy="533400"/>
          </a:xfrm>
          <a:prstGeom prst="borderCallout1">
            <a:avLst>
              <a:gd name="adj1" fmla="val 21431"/>
              <a:gd name="adj2" fmla="val -2940"/>
              <a:gd name="adj3" fmla="val 14287"/>
              <a:gd name="adj4" fmla="val -114949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8438" name="AutoShape 7"/>
          <p:cNvSpPr>
            <a:spLocks/>
          </p:cNvSpPr>
          <p:nvPr/>
        </p:nvSpPr>
        <p:spPr bwMode="auto">
          <a:xfrm>
            <a:off x="3505200" y="4495800"/>
            <a:ext cx="5257800" cy="838200"/>
          </a:xfrm>
          <a:prstGeom prst="borderCallout1">
            <a:avLst>
              <a:gd name="adj1" fmla="val 13634"/>
              <a:gd name="adj2" fmla="val -1449"/>
              <a:gd name="adj3" fmla="val -3787"/>
              <a:gd name="adj4" fmla="val -579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IGRP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900" smtClean="0">
                <a:ea typeface="新細明體" panose="02020500000000000000" pitchFamily="18" charset="-120"/>
              </a:rPr>
              <a:t>IGRP </a:t>
            </a:r>
            <a:r>
              <a:rPr lang="en-US" altLang="zh-TW" sz="19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900" smtClean="0">
                <a:ea typeface="新細明體" panose="02020500000000000000" pitchFamily="18" charset="-120"/>
              </a:rPr>
              <a:t> Interior Gateway Routing Protocol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Similar to RIP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Distance-vector routing protocol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Difference between RIP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Complex cost metric other than hop count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delay time, bandwidth, load, reliability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The formula</a:t>
            </a:r>
          </a:p>
          <a:p>
            <a:pPr lvl="2" eaLnBrk="1" hangingPunct="1"/>
            <a:endParaRPr lang="en-US" altLang="zh-TW" sz="160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Use TCP to communicate routing information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Cisco System’s proprietary routing protocol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4332288"/>
            <a:ext cx="7805737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IGRP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Advantage over RIP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Control over metrics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Disadvantage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Still classful and has propagation delay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OSPF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OSPF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Open Shortest Path First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Category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Link-State protocol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Each interface is associated with a cost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Generally assigned manually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The sum of all costs along a path is the metric for that path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Neighbor information is broadcast to all routers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Each router will construct a map of network topology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Each router run Dijkstra algorithm to construct the shortest path tree to each routers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dynamic route ?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Static route is ok only when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Network is small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There is a single connection point to other network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 redundant route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373380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5029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OSPF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Dijkstra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Single Source Shortest Path Problem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Dijkstra algorithm 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greedy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strategy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</p:txBody>
      </p:sp>
      <p:pic>
        <p:nvPicPr>
          <p:cNvPr id="22532" name="Picture 4" descr="img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879"/>
          <a:stretch>
            <a:fillRect/>
          </a:stretch>
        </p:blipFill>
        <p:spPr bwMode="auto">
          <a:xfrm>
            <a:off x="838200" y="2590800"/>
            <a:ext cx="815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OSPF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Routing table update example (1)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447800"/>
            <a:ext cx="48863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276600"/>
            <a:ext cx="48672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5029200"/>
            <a:ext cx="49053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OSPF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Routing table update example (2)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3352800"/>
            <a:ext cx="4914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5105400"/>
            <a:ext cx="48672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524000"/>
            <a:ext cx="49053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OSPF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Advantage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Fast convergence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CIDR support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Multiple routing table entries for single destination, each for one type-of-service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Load balancing when cost are equal among several routes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Disadvantage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Large computation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BGP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細明體" panose="02020509000000000000" pitchFamily="49" charset="-120"/>
              </a:rPr>
              <a:t>BGP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Border Gateway Protocol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細明體" panose="02020509000000000000" pitchFamily="49" charset="-120"/>
              </a:rPr>
              <a:t>Exterior routing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Now BGP-4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Exchange network reachability information with other BGP systems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細明體" panose="02020509000000000000" pitchFamily="49" charset="-120"/>
              </a:rPr>
              <a:t>Routing information exchange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Message: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Full path of autonomous systems that traffic must transit to reach destination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Can maintain multiple route for a single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Exchange method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Using TCP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Initial: entire routing 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Subsequent update: only sent when necessary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細明體" panose="02020509000000000000" pitchFamily="49" charset="-120"/>
              </a:rPr>
              <a:t>Advertise only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細明體" panose="02020509000000000000" pitchFamily="49" charset="-120"/>
              </a:rPr>
              <a:t>Route selection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細明體" panose="02020509000000000000" pitchFamily="49" charset="-120"/>
              </a:rPr>
              <a:t>Shortest AS path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BGP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Operation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How BGP work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whole Internet is a graph of autonomous systems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X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Z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Original:  X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ABCZ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X advertise this best path to his neighbor W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Z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XABCZ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4572000"/>
            <a:ext cx="42195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7924800" y="53895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Z</a:t>
            </a:r>
          </a:p>
        </p:txBody>
      </p:sp>
      <p:sp>
        <p:nvSpPr>
          <p:cNvPr id="27654" name="Freeform 7"/>
          <p:cNvSpPr>
            <a:spLocks/>
          </p:cNvSpPr>
          <p:nvPr/>
        </p:nvSpPr>
        <p:spPr bwMode="auto">
          <a:xfrm>
            <a:off x="4572000" y="5389563"/>
            <a:ext cx="3302000" cy="635000"/>
          </a:xfrm>
          <a:custGeom>
            <a:avLst/>
            <a:gdLst>
              <a:gd name="T0" fmla="*/ 0 w 2080"/>
              <a:gd name="T1" fmla="*/ 2147483647 h 400"/>
              <a:gd name="T2" fmla="*/ 2147483647 w 2080"/>
              <a:gd name="T3" fmla="*/ 2147483647 h 400"/>
              <a:gd name="T4" fmla="*/ 2147483647 w 2080"/>
              <a:gd name="T5" fmla="*/ 2147483647 h 400"/>
              <a:gd name="T6" fmla="*/ 2147483647 w 2080"/>
              <a:gd name="T7" fmla="*/ 2147483647 h 400"/>
              <a:gd name="T8" fmla="*/ 2147483647 w 208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0"/>
              <a:gd name="T16" fmla="*/ 0 h 400"/>
              <a:gd name="T17" fmla="*/ 2080 w 20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0" h="400">
                <a:moveTo>
                  <a:pt x="0" y="144"/>
                </a:moveTo>
                <a:cubicBezTo>
                  <a:pt x="148" y="272"/>
                  <a:pt x="296" y="400"/>
                  <a:pt x="480" y="384"/>
                </a:cubicBezTo>
                <a:cubicBezTo>
                  <a:pt x="664" y="368"/>
                  <a:pt x="864" y="96"/>
                  <a:pt x="1104" y="48"/>
                </a:cubicBezTo>
                <a:cubicBezTo>
                  <a:pt x="1344" y="0"/>
                  <a:pt x="1760" y="88"/>
                  <a:pt x="1920" y="96"/>
                </a:cubicBezTo>
                <a:cubicBezTo>
                  <a:pt x="2080" y="104"/>
                  <a:pt x="2072" y="100"/>
                  <a:pt x="2064" y="9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2765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83113"/>
            <a:ext cx="38100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Oval 5"/>
          <p:cNvSpPr>
            <a:spLocks noChangeArrowheads="1"/>
          </p:cNvSpPr>
          <p:nvPr/>
        </p:nvSpPr>
        <p:spPr bwMode="auto">
          <a:xfrm>
            <a:off x="4114800" y="54657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2209800" y="45513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W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514600" y="4724400"/>
            <a:ext cx="1676400" cy="7620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Routing Protocols Comparison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1313"/>
            <a:ext cx="7086600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routed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routed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Routing daemon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Speak RIP (v1 and v2)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Supplied with most every version of UNIX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Two modes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Server mode (-s) &amp; Quiet mode (-q)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Both listen for broadcast, but server will distribute their information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routed will add its discovered routes to kernel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routing table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Support configuration file - /etc/gateways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Provide static information for initial routing table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81600"/>
            <a:ext cx="6858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dynamic route ?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Dynamic Routing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Routers update their routing table with the information of adjacent routers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Dynamic routing need a routing protocol for such communication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Advantage: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They can react and adapt to changing network condition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06875"/>
            <a:ext cx="4276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Routing 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Used to change the routing table according to various routing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Specify detail of communication between routers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Specify information changed in each communication,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Network reachability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Network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Metric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 measure of how good a particular route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Hop count, bandwidth, delay, load, reliability,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Each routing protocol may use different metric and exchange different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Autonomous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Autonomous System (AS)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Internet is organized into a collection of autonomous 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An AS is a collection of networks with same routing policy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Single routing protocol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Normally administered by a single entity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Corporation or university campus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All depend on how you want to manage routing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32766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11600"/>
            <a:ext cx="4343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33528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Category of Routing Protocols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AS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AS-AS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Communications between routers in different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Interdomain routing protocols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Exterior gateway protocols (EGP)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Ex: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BGP (Border Gateway Protocol)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Inside AS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Communication between routers in the same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Intradomain routing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Interior gateway protocols (IGP)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RIP (Routing Information Protocol)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IGRP (Interior Gateway Routing Protocol)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OSPF (Open Shortest Path First Protocol)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Intra-AS and Inter-AS routing</a:t>
            </a:r>
            <a:endParaRPr lang="zh-TW" altLang="en-US" dirty="0"/>
          </a:p>
        </p:txBody>
      </p:sp>
      <p:grpSp>
        <p:nvGrpSpPr>
          <p:cNvPr id="9219" name="群組 152"/>
          <p:cNvGrpSpPr>
            <a:grpSpLocks/>
          </p:cNvGrpSpPr>
          <p:nvPr/>
        </p:nvGrpSpPr>
        <p:grpSpPr bwMode="auto">
          <a:xfrm>
            <a:off x="844550" y="990600"/>
            <a:ext cx="7075488" cy="3482975"/>
            <a:chOff x="1050925" y="1360488"/>
            <a:chExt cx="7075488" cy="3482975"/>
          </a:xfrm>
        </p:grpSpPr>
        <p:sp>
          <p:nvSpPr>
            <p:cNvPr id="9229" name="Text Box 3"/>
            <p:cNvSpPr txBox="1">
              <a:spLocks noChangeArrowheads="1"/>
            </p:cNvSpPr>
            <p:nvPr/>
          </p:nvSpPr>
          <p:spPr bwMode="auto">
            <a:xfrm>
              <a:off x="7051675" y="2351088"/>
              <a:ext cx="8318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/>
              <a:r>
                <a:rPr lang="en-US" altLang="zh-TW" sz="2000">
                  <a:solidFill>
                    <a:schemeClr val="accent2"/>
                  </a:solidFill>
                </a:rPr>
                <a:t>Host </a:t>
              </a:r>
            </a:p>
            <a:p>
              <a:pPr algn="r"/>
              <a:r>
                <a:rPr lang="en-US" altLang="zh-TW" sz="2000">
                  <a:solidFill>
                    <a:schemeClr val="accent2"/>
                  </a:solidFill>
                </a:rPr>
                <a:t>h2</a:t>
              </a:r>
              <a:endParaRPr lang="en-US" altLang="zh-TW"/>
            </a:p>
          </p:txBody>
        </p:sp>
        <p:grpSp>
          <p:nvGrpSpPr>
            <p:cNvPr id="9230" name="Group 4"/>
            <p:cNvGrpSpPr>
              <a:grpSpLocks/>
            </p:cNvGrpSpPr>
            <p:nvPr/>
          </p:nvGrpSpPr>
          <p:grpSpPr bwMode="auto">
            <a:xfrm>
              <a:off x="1050925" y="1754188"/>
              <a:ext cx="6264275" cy="2487612"/>
              <a:chOff x="1124" y="1363"/>
              <a:chExt cx="3946" cy="1567"/>
            </a:xfrm>
          </p:grpSpPr>
          <p:sp>
            <p:nvSpPr>
              <p:cNvPr id="9249" name="Freeform 5"/>
              <p:cNvSpPr>
                <a:spLocks/>
              </p:cNvSpPr>
              <p:nvPr/>
            </p:nvSpPr>
            <p:spPr bwMode="auto">
              <a:xfrm>
                <a:off x="3908" y="1925"/>
                <a:ext cx="1162" cy="543"/>
              </a:xfrm>
              <a:custGeom>
                <a:avLst/>
                <a:gdLst>
                  <a:gd name="T0" fmla="*/ 56 w 1162"/>
                  <a:gd name="T1" fmla="*/ 162 h 543"/>
                  <a:gd name="T2" fmla="*/ 368 w 1162"/>
                  <a:gd name="T3" fmla="*/ 14 h 543"/>
                  <a:gd name="T4" fmla="*/ 940 w 1162"/>
                  <a:gd name="T5" fmla="*/ 79 h 543"/>
                  <a:gd name="T6" fmla="*/ 1144 w 1162"/>
                  <a:gd name="T7" fmla="*/ 239 h 543"/>
                  <a:gd name="T8" fmla="*/ 1048 w 1162"/>
                  <a:gd name="T9" fmla="*/ 451 h 543"/>
                  <a:gd name="T10" fmla="*/ 586 w 1162"/>
                  <a:gd name="T11" fmla="*/ 541 h 543"/>
                  <a:gd name="T12" fmla="*/ 88 w 1162"/>
                  <a:gd name="T13" fmla="*/ 439 h 543"/>
                  <a:gd name="T14" fmla="*/ 56 w 1162"/>
                  <a:gd name="T15" fmla="*/ 162 h 5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62" h="543">
                    <a:moveTo>
                      <a:pt x="56" y="162"/>
                    </a:moveTo>
                    <a:cubicBezTo>
                      <a:pt x="115" y="100"/>
                      <a:pt x="221" y="28"/>
                      <a:pt x="368" y="14"/>
                    </a:cubicBezTo>
                    <a:cubicBezTo>
                      <a:pt x="515" y="0"/>
                      <a:pt x="811" y="42"/>
                      <a:pt x="940" y="79"/>
                    </a:cubicBezTo>
                    <a:cubicBezTo>
                      <a:pt x="1069" y="116"/>
                      <a:pt x="1126" y="177"/>
                      <a:pt x="1144" y="239"/>
                    </a:cubicBezTo>
                    <a:cubicBezTo>
                      <a:pt x="1162" y="301"/>
                      <a:pt x="1141" y="401"/>
                      <a:pt x="1048" y="451"/>
                    </a:cubicBezTo>
                    <a:cubicBezTo>
                      <a:pt x="955" y="501"/>
                      <a:pt x="746" y="543"/>
                      <a:pt x="586" y="541"/>
                    </a:cubicBezTo>
                    <a:cubicBezTo>
                      <a:pt x="426" y="539"/>
                      <a:pt x="176" y="502"/>
                      <a:pt x="88" y="439"/>
                    </a:cubicBezTo>
                    <a:cubicBezTo>
                      <a:pt x="0" y="376"/>
                      <a:pt x="63" y="220"/>
                      <a:pt x="56" y="16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0" name="Freeform 6"/>
              <p:cNvSpPr>
                <a:spLocks/>
              </p:cNvSpPr>
              <p:nvPr/>
            </p:nvSpPr>
            <p:spPr bwMode="auto">
              <a:xfrm>
                <a:off x="1124" y="1915"/>
                <a:ext cx="1198" cy="451"/>
              </a:xfrm>
              <a:custGeom>
                <a:avLst/>
                <a:gdLst>
                  <a:gd name="T0" fmla="*/ 88 w 1198"/>
                  <a:gd name="T1" fmla="*/ 181 h 451"/>
                  <a:gd name="T2" fmla="*/ 180 w 1198"/>
                  <a:gd name="T3" fmla="*/ 89 h 451"/>
                  <a:gd name="T4" fmla="*/ 448 w 1198"/>
                  <a:gd name="T5" fmla="*/ 49 h 451"/>
                  <a:gd name="T6" fmla="*/ 988 w 1198"/>
                  <a:gd name="T7" fmla="*/ 25 h 451"/>
                  <a:gd name="T8" fmla="*/ 1181 w 1198"/>
                  <a:gd name="T9" fmla="*/ 197 h 451"/>
                  <a:gd name="T10" fmla="*/ 889 w 1198"/>
                  <a:gd name="T11" fmla="*/ 413 h 451"/>
                  <a:gd name="T12" fmla="*/ 307 w 1198"/>
                  <a:gd name="T13" fmla="*/ 425 h 451"/>
                  <a:gd name="T14" fmla="*/ 36 w 1198"/>
                  <a:gd name="T15" fmla="*/ 337 h 451"/>
                  <a:gd name="T16" fmla="*/ 88 w 1198"/>
                  <a:gd name="T17" fmla="*/ 181 h 4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98" h="451">
                    <a:moveTo>
                      <a:pt x="88" y="181"/>
                    </a:moveTo>
                    <a:cubicBezTo>
                      <a:pt x="159" y="143"/>
                      <a:pt x="120" y="111"/>
                      <a:pt x="180" y="89"/>
                    </a:cubicBezTo>
                    <a:cubicBezTo>
                      <a:pt x="240" y="67"/>
                      <a:pt x="313" y="60"/>
                      <a:pt x="448" y="49"/>
                    </a:cubicBezTo>
                    <a:cubicBezTo>
                      <a:pt x="583" y="38"/>
                      <a:pt x="866" y="0"/>
                      <a:pt x="988" y="25"/>
                    </a:cubicBezTo>
                    <a:cubicBezTo>
                      <a:pt x="1110" y="50"/>
                      <a:pt x="1198" y="132"/>
                      <a:pt x="1181" y="197"/>
                    </a:cubicBezTo>
                    <a:cubicBezTo>
                      <a:pt x="1164" y="262"/>
                      <a:pt x="1034" y="375"/>
                      <a:pt x="889" y="413"/>
                    </a:cubicBezTo>
                    <a:cubicBezTo>
                      <a:pt x="744" y="451"/>
                      <a:pt x="449" y="438"/>
                      <a:pt x="307" y="425"/>
                    </a:cubicBezTo>
                    <a:cubicBezTo>
                      <a:pt x="165" y="412"/>
                      <a:pt x="72" y="378"/>
                      <a:pt x="36" y="337"/>
                    </a:cubicBezTo>
                    <a:cubicBezTo>
                      <a:pt x="0" y="296"/>
                      <a:pt x="77" y="213"/>
                      <a:pt x="88" y="181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1" name="Line 7"/>
              <p:cNvSpPr>
                <a:spLocks noChangeShapeType="1"/>
              </p:cNvSpPr>
              <p:nvPr/>
            </p:nvSpPr>
            <p:spPr bwMode="auto">
              <a:xfrm>
                <a:off x="2188" y="2048"/>
                <a:ext cx="1784" cy="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2" name="Freeform 8"/>
              <p:cNvSpPr>
                <a:spLocks/>
              </p:cNvSpPr>
              <p:nvPr/>
            </p:nvSpPr>
            <p:spPr bwMode="auto">
              <a:xfrm>
                <a:off x="1953" y="2248"/>
                <a:ext cx="1583" cy="682"/>
              </a:xfrm>
              <a:custGeom>
                <a:avLst/>
                <a:gdLst>
                  <a:gd name="T0" fmla="*/ 155 w 1583"/>
                  <a:gd name="T1" fmla="*/ 224 h 682"/>
                  <a:gd name="T2" fmla="*/ 407 w 1583"/>
                  <a:gd name="T3" fmla="*/ 74 h 682"/>
                  <a:gd name="T4" fmla="*/ 785 w 1583"/>
                  <a:gd name="T5" fmla="*/ 20 h 682"/>
                  <a:gd name="T6" fmla="*/ 1157 w 1583"/>
                  <a:gd name="T7" fmla="*/ 194 h 682"/>
                  <a:gd name="T8" fmla="*/ 1564 w 1583"/>
                  <a:gd name="T9" fmla="*/ 428 h 682"/>
                  <a:gd name="T10" fmla="*/ 1272 w 1583"/>
                  <a:gd name="T11" fmla="*/ 644 h 682"/>
                  <a:gd name="T12" fmla="*/ 690 w 1583"/>
                  <a:gd name="T13" fmla="*/ 656 h 682"/>
                  <a:gd name="T14" fmla="*/ 89 w 1583"/>
                  <a:gd name="T15" fmla="*/ 596 h 682"/>
                  <a:gd name="T16" fmla="*/ 155 w 1583"/>
                  <a:gd name="T17" fmla="*/ 224 h 6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83" h="682">
                    <a:moveTo>
                      <a:pt x="155" y="224"/>
                    </a:moveTo>
                    <a:cubicBezTo>
                      <a:pt x="208" y="137"/>
                      <a:pt x="302" y="108"/>
                      <a:pt x="407" y="74"/>
                    </a:cubicBezTo>
                    <a:cubicBezTo>
                      <a:pt x="512" y="40"/>
                      <a:pt x="660" y="0"/>
                      <a:pt x="785" y="20"/>
                    </a:cubicBezTo>
                    <a:cubicBezTo>
                      <a:pt x="910" y="40"/>
                      <a:pt x="1027" y="126"/>
                      <a:pt x="1157" y="194"/>
                    </a:cubicBezTo>
                    <a:cubicBezTo>
                      <a:pt x="1287" y="262"/>
                      <a:pt x="1545" y="353"/>
                      <a:pt x="1564" y="428"/>
                    </a:cubicBezTo>
                    <a:cubicBezTo>
                      <a:pt x="1583" y="503"/>
                      <a:pt x="1417" y="606"/>
                      <a:pt x="1272" y="644"/>
                    </a:cubicBezTo>
                    <a:cubicBezTo>
                      <a:pt x="1127" y="682"/>
                      <a:pt x="887" y="664"/>
                      <a:pt x="690" y="656"/>
                    </a:cubicBezTo>
                    <a:cubicBezTo>
                      <a:pt x="493" y="648"/>
                      <a:pt x="178" y="668"/>
                      <a:pt x="89" y="596"/>
                    </a:cubicBezTo>
                    <a:cubicBezTo>
                      <a:pt x="0" y="524"/>
                      <a:pt x="102" y="311"/>
                      <a:pt x="155" y="224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3" name="Oval 9"/>
              <p:cNvSpPr>
                <a:spLocks noChangeArrowheads="1"/>
              </p:cNvSpPr>
              <p:nvPr/>
            </p:nvSpPr>
            <p:spPr bwMode="auto">
              <a:xfrm>
                <a:off x="1311" y="216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4" name="Line 10"/>
              <p:cNvSpPr>
                <a:spLocks noChangeShapeType="1"/>
              </p:cNvSpPr>
              <p:nvPr/>
            </p:nvSpPr>
            <p:spPr bwMode="auto">
              <a:xfrm>
                <a:off x="1311" y="215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5" name="Line 11"/>
              <p:cNvSpPr>
                <a:spLocks noChangeShapeType="1"/>
              </p:cNvSpPr>
              <p:nvPr/>
            </p:nvSpPr>
            <p:spPr bwMode="auto">
              <a:xfrm>
                <a:off x="1624" y="215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6" name="Rectangle 12"/>
              <p:cNvSpPr>
                <a:spLocks noChangeArrowheads="1"/>
              </p:cNvSpPr>
              <p:nvPr/>
            </p:nvSpPr>
            <p:spPr bwMode="auto">
              <a:xfrm>
                <a:off x="1311" y="215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57" name="Oval 13"/>
              <p:cNvSpPr>
                <a:spLocks noChangeArrowheads="1"/>
              </p:cNvSpPr>
              <p:nvPr/>
            </p:nvSpPr>
            <p:spPr bwMode="auto">
              <a:xfrm>
                <a:off x="1308" y="209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95" y="2109"/>
                <a:ext cx="141" cy="12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370" y="2048"/>
                <a:ext cx="1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a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60" name="Oval 16"/>
              <p:cNvSpPr>
                <a:spLocks noChangeArrowheads="1"/>
              </p:cNvSpPr>
              <p:nvPr/>
            </p:nvSpPr>
            <p:spPr bwMode="auto">
              <a:xfrm>
                <a:off x="2529" y="276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61" name="Line 17"/>
              <p:cNvSpPr>
                <a:spLocks noChangeShapeType="1"/>
              </p:cNvSpPr>
              <p:nvPr/>
            </p:nvSpPr>
            <p:spPr bwMode="auto">
              <a:xfrm>
                <a:off x="2529" y="27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2" name="Line 18"/>
              <p:cNvSpPr>
                <a:spLocks noChangeShapeType="1"/>
              </p:cNvSpPr>
              <p:nvPr/>
            </p:nvSpPr>
            <p:spPr bwMode="auto">
              <a:xfrm>
                <a:off x="2842" y="27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3" name="Rectangle 19"/>
              <p:cNvSpPr>
                <a:spLocks noChangeArrowheads="1"/>
              </p:cNvSpPr>
              <p:nvPr/>
            </p:nvSpPr>
            <p:spPr bwMode="auto">
              <a:xfrm>
                <a:off x="2529" y="276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64" name="Oval 20"/>
              <p:cNvSpPr>
                <a:spLocks noChangeArrowheads="1"/>
              </p:cNvSpPr>
              <p:nvPr/>
            </p:nvSpPr>
            <p:spPr bwMode="auto">
              <a:xfrm>
                <a:off x="2526" y="270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265" name="Group 21"/>
              <p:cNvGrpSpPr>
                <a:grpSpLocks/>
              </p:cNvGrpSpPr>
              <p:nvPr/>
            </p:nvGrpSpPr>
            <p:grpSpPr bwMode="auto">
              <a:xfrm>
                <a:off x="2582" y="2648"/>
                <a:ext cx="211" cy="250"/>
                <a:chOff x="2951" y="2429"/>
                <a:chExt cx="214" cy="250"/>
              </a:xfrm>
            </p:grpSpPr>
            <p:sp>
              <p:nvSpPr>
                <p:cNvPr id="9376" name="Rectangle 2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951" y="2429"/>
                  <a:ext cx="21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b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6" name="Freeform 24"/>
              <p:cNvSpPr>
                <a:spLocks/>
              </p:cNvSpPr>
              <p:nvPr/>
            </p:nvSpPr>
            <p:spPr bwMode="auto">
              <a:xfrm>
                <a:off x="2985" y="2139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DDDDDD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7" name="Freeform 25"/>
              <p:cNvSpPr>
                <a:spLocks/>
              </p:cNvSpPr>
              <p:nvPr/>
            </p:nvSpPr>
            <p:spPr bwMode="auto">
              <a:xfrm>
                <a:off x="2406" y="1860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8" name="Freeform 26"/>
              <p:cNvSpPr>
                <a:spLocks/>
              </p:cNvSpPr>
              <p:nvPr/>
            </p:nvSpPr>
            <p:spPr bwMode="auto">
              <a:xfrm>
                <a:off x="1782" y="1528"/>
                <a:ext cx="492" cy="488"/>
              </a:xfrm>
              <a:custGeom>
                <a:avLst/>
                <a:gdLst>
                  <a:gd name="T0" fmla="*/ 84 w 492"/>
                  <a:gd name="T1" fmla="*/ 486 h 488"/>
                  <a:gd name="T2" fmla="*/ 0 w 492"/>
                  <a:gd name="T3" fmla="*/ 0 h 488"/>
                  <a:gd name="T4" fmla="*/ 492 w 492"/>
                  <a:gd name="T5" fmla="*/ 0 h 488"/>
                  <a:gd name="T6" fmla="*/ 404 w 492"/>
                  <a:gd name="T7" fmla="*/ 488 h 488"/>
                  <a:gd name="T8" fmla="*/ 84 w 492"/>
                  <a:gd name="T9" fmla="*/ 486 h 4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88">
                    <a:moveTo>
                      <a:pt x="84" y="486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404" y="488"/>
                    </a:lnTo>
                    <a:lnTo>
                      <a:pt x="84" y="48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9" name="Oval 27"/>
              <p:cNvSpPr>
                <a:spLocks noChangeArrowheads="1"/>
              </p:cNvSpPr>
              <p:nvPr/>
            </p:nvSpPr>
            <p:spPr bwMode="auto">
              <a:xfrm>
                <a:off x="1872" y="203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0" name="Line 28"/>
              <p:cNvSpPr>
                <a:spLocks noChangeShapeType="1"/>
              </p:cNvSpPr>
              <p:nvPr/>
            </p:nvSpPr>
            <p:spPr bwMode="auto">
              <a:xfrm>
                <a:off x="1872" y="202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1" name="Line 29"/>
              <p:cNvSpPr>
                <a:spLocks noChangeShapeType="1"/>
              </p:cNvSpPr>
              <p:nvPr/>
            </p:nvSpPr>
            <p:spPr bwMode="auto">
              <a:xfrm>
                <a:off x="2185" y="202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2" name="Rectangle 30"/>
              <p:cNvSpPr>
                <a:spLocks noChangeArrowheads="1"/>
              </p:cNvSpPr>
              <p:nvPr/>
            </p:nvSpPr>
            <p:spPr bwMode="auto">
              <a:xfrm>
                <a:off x="1872" y="202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73" name="Oval 31"/>
              <p:cNvSpPr>
                <a:spLocks noChangeArrowheads="1"/>
              </p:cNvSpPr>
              <p:nvPr/>
            </p:nvSpPr>
            <p:spPr bwMode="auto">
              <a:xfrm>
                <a:off x="1869" y="196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4" name="Rectangle 32"/>
              <p:cNvSpPr>
                <a:spLocks noChangeArrowheads="1"/>
              </p:cNvSpPr>
              <p:nvPr/>
            </p:nvSpPr>
            <p:spPr bwMode="auto">
              <a:xfrm>
                <a:off x="1956" y="1977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5" name="Text Box 33"/>
              <p:cNvSpPr txBox="1">
                <a:spLocks noChangeArrowheads="1"/>
              </p:cNvSpPr>
              <p:nvPr/>
            </p:nvSpPr>
            <p:spPr bwMode="auto">
              <a:xfrm>
                <a:off x="1925" y="1916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b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76" name="Oval 34"/>
              <p:cNvSpPr>
                <a:spLocks noChangeArrowheads="1"/>
              </p:cNvSpPr>
              <p:nvPr/>
            </p:nvSpPr>
            <p:spPr bwMode="auto">
              <a:xfrm>
                <a:off x="2493" y="237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7" name="Line 35"/>
              <p:cNvSpPr>
                <a:spLocks noChangeShapeType="1"/>
              </p:cNvSpPr>
              <p:nvPr/>
            </p:nvSpPr>
            <p:spPr bwMode="auto">
              <a:xfrm>
                <a:off x="2493" y="236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8" name="Line 36"/>
              <p:cNvSpPr>
                <a:spLocks noChangeShapeType="1"/>
              </p:cNvSpPr>
              <p:nvPr/>
            </p:nvSpPr>
            <p:spPr bwMode="auto">
              <a:xfrm>
                <a:off x="2806" y="236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9" name="Rectangle 37"/>
              <p:cNvSpPr>
                <a:spLocks noChangeArrowheads="1"/>
              </p:cNvSpPr>
              <p:nvPr/>
            </p:nvSpPr>
            <p:spPr bwMode="auto">
              <a:xfrm>
                <a:off x="2493" y="236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80" name="Oval 38"/>
              <p:cNvSpPr>
                <a:spLocks noChangeArrowheads="1"/>
              </p:cNvSpPr>
              <p:nvPr/>
            </p:nvSpPr>
            <p:spPr bwMode="auto">
              <a:xfrm>
                <a:off x="2490" y="230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281" name="Group 39"/>
              <p:cNvGrpSpPr>
                <a:grpSpLocks/>
              </p:cNvGrpSpPr>
              <p:nvPr/>
            </p:nvGrpSpPr>
            <p:grpSpPr bwMode="auto">
              <a:xfrm>
                <a:off x="2550" y="2252"/>
                <a:ext cx="198" cy="250"/>
                <a:chOff x="2957" y="2429"/>
                <a:chExt cx="201" cy="250"/>
              </a:xfrm>
            </p:grpSpPr>
            <p:sp>
              <p:nvSpPr>
                <p:cNvPr id="9374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a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82" name="Freeform 42"/>
              <p:cNvSpPr>
                <a:spLocks/>
              </p:cNvSpPr>
              <p:nvPr/>
            </p:nvSpPr>
            <p:spPr bwMode="auto">
              <a:xfrm>
                <a:off x="3889" y="1659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3" name="Line 43"/>
              <p:cNvSpPr>
                <a:spLocks noChangeShapeType="1"/>
              </p:cNvSpPr>
              <p:nvPr/>
            </p:nvSpPr>
            <p:spPr bwMode="auto">
              <a:xfrm>
                <a:off x="4288" y="2184"/>
                <a:ext cx="308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4" name="Line 44"/>
              <p:cNvSpPr>
                <a:spLocks noChangeShapeType="1"/>
              </p:cNvSpPr>
              <p:nvPr/>
            </p:nvSpPr>
            <p:spPr bwMode="auto">
              <a:xfrm>
                <a:off x="4612" y="2108"/>
                <a:ext cx="92" cy="1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5" name="Line 45"/>
              <p:cNvSpPr>
                <a:spLocks noChangeShapeType="1"/>
              </p:cNvSpPr>
              <p:nvPr/>
            </p:nvSpPr>
            <p:spPr bwMode="auto">
              <a:xfrm flipV="1">
                <a:off x="4220" y="2064"/>
                <a:ext cx="114" cy="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6" name="Freeform 46"/>
              <p:cNvSpPr>
                <a:spLocks/>
              </p:cNvSpPr>
              <p:nvPr/>
            </p:nvSpPr>
            <p:spPr bwMode="auto">
              <a:xfrm>
                <a:off x="2840" y="2698"/>
                <a:ext cx="264" cy="82"/>
              </a:xfrm>
              <a:custGeom>
                <a:avLst/>
                <a:gdLst>
                  <a:gd name="T0" fmla="*/ 0 w 264"/>
                  <a:gd name="T1" fmla="*/ 82 h 82"/>
                  <a:gd name="T2" fmla="*/ 264 w 264"/>
                  <a:gd name="T3" fmla="*/ 0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4" h="82">
                    <a:moveTo>
                      <a:pt x="0" y="82"/>
                    </a:moveTo>
                    <a:lnTo>
                      <a:pt x="26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7" name="Freeform 47"/>
              <p:cNvSpPr>
                <a:spLocks/>
              </p:cNvSpPr>
              <p:nvPr/>
            </p:nvSpPr>
            <p:spPr bwMode="auto">
              <a:xfrm>
                <a:off x="2380" y="2662"/>
                <a:ext cx="152" cy="118"/>
              </a:xfrm>
              <a:custGeom>
                <a:avLst/>
                <a:gdLst>
                  <a:gd name="T0" fmla="*/ 0 w 152"/>
                  <a:gd name="T1" fmla="*/ 0 h 118"/>
                  <a:gd name="T2" fmla="*/ 152 w 152"/>
                  <a:gd name="T3" fmla="*/ 118 h 1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2" h="118">
                    <a:moveTo>
                      <a:pt x="0" y="0"/>
                    </a:moveTo>
                    <a:lnTo>
                      <a:pt x="152" y="11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8" name="Freeform 48"/>
              <p:cNvSpPr>
                <a:spLocks/>
              </p:cNvSpPr>
              <p:nvPr/>
            </p:nvSpPr>
            <p:spPr bwMode="auto">
              <a:xfrm>
                <a:off x="2504" y="2592"/>
                <a:ext cx="564" cy="82"/>
              </a:xfrm>
              <a:custGeom>
                <a:avLst/>
                <a:gdLst>
                  <a:gd name="T0" fmla="*/ 0 w 564"/>
                  <a:gd name="T1" fmla="*/ 0 h 82"/>
                  <a:gd name="T2" fmla="*/ 564 w 564"/>
                  <a:gd name="T3" fmla="*/ 82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4" h="82">
                    <a:moveTo>
                      <a:pt x="0" y="0"/>
                    </a:moveTo>
                    <a:lnTo>
                      <a:pt x="564" y="82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9" name="Freeform 49"/>
              <p:cNvSpPr>
                <a:spLocks/>
              </p:cNvSpPr>
              <p:nvPr/>
            </p:nvSpPr>
            <p:spPr bwMode="auto">
              <a:xfrm>
                <a:off x="2442" y="2430"/>
                <a:ext cx="76" cy="94"/>
              </a:xfrm>
              <a:custGeom>
                <a:avLst/>
                <a:gdLst>
                  <a:gd name="T0" fmla="*/ 0 w 76"/>
                  <a:gd name="T1" fmla="*/ 94 h 94"/>
                  <a:gd name="T2" fmla="*/ 76 w 76"/>
                  <a:gd name="T3" fmla="*/ 0 h 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94">
                    <a:moveTo>
                      <a:pt x="0" y="94"/>
                    </a:moveTo>
                    <a:lnTo>
                      <a:pt x="7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0" name="Freeform 50"/>
              <p:cNvSpPr>
                <a:spLocks/>
              </p:cNvSpPr>
              <p:nvPr/>
            </p:nvSpPr>
            <p:spPr bwMode="auto">
              <a:xfrm>
                <a:off x="1616" y="2054"/>
                <a:ext cx="252" cy="114"/>
              </a:xfrm>
              <a:custGeom>
                <a:avLst/>
                <a:gdLst>
                  <a:gd name="T0" fmla="*/ 0 w 252"/>
                  <a:gd name="T1" fmla="*/ 114 h 114"/>
                  <a:gd name="T2" fmla="*/ 252 w 252"/>
                  <a:gd name="T3" fmla="*/ 0 h 1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2" h="114">
                    <a:moveTo>
                      <a:pt x="0" y="114"/>
                    </a:moveTo>
                    <a:lnTo>
                      <a:pt x="25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1" name="Freeform 51"/>
              <p:cNvSpPr>
                <a:spLocks/>
              </p:cNvSpPr>
              <p:nvPr/>
            </p:nvSpPr>
            <p:spPr bwMode="auto">
              <a:xfrm>
                <a:off x="2052" y="2114"/>
                <a:ext cx="444" cy="258"/>
              </a:xfrm>
              <a:custGeom>
                <a:avLst/>
                <a:gdLst>
                  <a:gd name="T0" fmla="*/ 0 w 444"/>
                  <a:gd name="T1" fmla="*/ 0 h 258"/>
                  <a:gd name="T2" fmla="*/ 444 w 444"/>
                  <a:gd name="T3" fmla="*/ 258 h 2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4" h="258">
                    <a:moveTo>
                      <a:pt x="0" y="0"/>
                    </a:moveTo>
                    <a:lnTo>
                      <a:pt x="444" y="25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2" name="Freeform 52"/>
              <p:cNvSpPr>
                <a:spLocks/>
              </p:cNvSpPr>
              <p:nvPr/>
            </p:nvSpPr>
            <p:spPr bwMode="auto">
              <a:xfrm>
                <a:off x="3376" y="2232"/>
                <a:ext cx="654" cy="420"/>
              </a:xfrm>
              <a:custGeom>
                <a:avLst/>
                <a:gdLst>
                  <a:gd name="T0" fmla="*/ 0 w 654"/>
                  <a:gd name="T1" fmla="*/ 420 h 420"/>
                  <a:gd name="T2" fmla="*/ 654 w 654"/>
                  <a:gd name="T3" fmla="*/ 0 h 4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54" h="420">
                    <a:moveTo>
                      <a:pt x="0" y="420"/>
                    </a:moveTo>
                    <a:lnTo>
                      <a:pt x="65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3" name="Freeform 53"/>
              <p:cNvSpPr>
                <a:spLocks/>
              </p:cNvSpPr>
              <p:nvPr/>
            </p:nvSpPr>
            <p:spPr bwMode="auto">
              <a:xfrm>
                <a:off x="1934" y="1548"/>
                <a:ext cx="488" cy="336"/>
              </a:xfrm>
              <a:custGeom>
                <a:avLst/>
                <a:gdLst>
                  <a:gd name="T0" fmla="*/ 0 w 272"/>
                  <a:gd name="T1" fmla="*/ 0 h 318"/>
                  <a:gd name="T2" fmla="*/ 876 w 272"/>
                  <a:gd name="T3" fmla="*/ 355 h 3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318">
                    <a:moveTo>
                      <a:pt x="0" y="0"/>
                    </a:moveTo>
                    <a:lnTo>
                      <a:pt x="272" y="318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4" name="Freeform 54"/>
              <p:cNvSpPr>
                <a:spLocks/>
              </p:cNvSpPr>
              <p:nvPr/>
            </p:nvSpPr>
            <p:spPr bwMode="auto">
              <a:xfrm>
                <a:off x="2272" y="1492"/>
                <a:ext cx="1640" cy="140"/>
              </a:xfrm>
              <a:custGeom>
                <a:avLst/>
                <a:gdLst>
                  <a:gd name="T0" fmla="*/ 0 w 1640"/>
                  <a:gd name="T1" fmla="*/ 0 h 140"/>
                  <a:gd name="T2" fmla="*/ 1640 w 1640"/>
                  <a:gd name="T3" fmla="*/ 140 h 1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40" h="140">
                    <a:moveTo>
                      <a:pt x="0" y="0"/>
                    </a:moveTo>
                    <a:lnTo>
                      <a:pt x="1640" y="140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5" name="Freeform 55"/>
              <p:cNvSpPr>
                <a:spLocks/>
              </p:cNvSpPr>
              <p:nvPr/>
            </p:nvSpPr>
            <p:spPr bwMode="auto">
              <a:xfrm>
                <a:off x="3446" y="1712"/>
                <a:ext cx="704" cy="414"/>
              </a:xfrm>
              <a:custGeom>
                <a:avLst/>
                <a:gdLst>
                  <a:gd name="T0" fmla="*/ 0 w 568"/>
                  <a:gd name="T1" fmla="*/ 498 h 344"/>
                  <a:gd name="T2" fmla="*/ 873 w 568"/>
                  <a:gd name="T3" fmla="*/ 0 h 3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8" h="344">
                    <a:moveTo>
                      <a:pt x="0" y="344"/>
                    </a:moveTo>
                    <a:lnTo>
                      <a:pt x="568" y="0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6" name="Freeform 56"/>
              <p:cNvSpPr>
                <a:spLocks/>
              </p:cNvSpPr>
              <p:nvPr/>
            </p:nvSpPr>
            <p:spPr bwMode="auto">
              <a:xfrm>
                <a:off x="2754" y="1908"/>
                <a:ext cx="298" cy="242"/>
              </a:xfrm>
              <a:custGeom>
                <a:avLst/>
                <a:gdLst>
                  <a:gd name="T0" fmla="*/ 0 w 272"/>
                  <a:gd name="T1" fmla="*/ 0 h 212"/>
                  <a:gd name="T2" fmla="*/ 326 w 272"/>
                  <a:gd name="T3" fmla="*/ 276 h 2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212">
                    <a:moveTo>
                      <a:pt x="0" y="0"/>
                    </a:moveTo>
                    <a:lnTo>
                      <a:pt x="272" y="212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7" name="Oval 57"/>
              <p:cNvSpPr>
                <a:spLocks noChangeArrowheads="1"/>
              </p:cNvSpPr>
              <p:nvPr/>
            </p:nvSpPr>
            <p:spPr bwMode="auto">
              <a:xfrm>
                <a:off x="3975" y="216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98" name="Line 58"/>
              <p:cNvSpPr>
                <a:spLocks noChangeShapeType="1"/>
              </p:cNvSpPr>
              <p:nvPr/>
            </p:nvSpPr>
            <p:spPr bwMode="auto">
              <a:xfrm>
                <a:off x="3975" y="21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9" name="Line 59"/>
              <p:cNvSpPr>
                <a:spLocks noChangeShapeType="1"/>
              </p:cNvSpPr>
              <p:nvPr/>
            </p:nvSpPr>
            <p:spPr bwMode="auto">
              <a:xfrm>
                <a:off x="4288" y="21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00" name="Rectangle 60"/>
              <p:cNvSpPr>
                <a:spLocks noChangeArrowheads="1"/>
              </p:cNvSpPr>
              <p:nvPr/>
            </p:nvSpPr>
            <p:spPr bwMode="auto">
              <a:xfrm>
                <a:off x="3975" y="216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01" name="Oval 61"/>
              <p:cNvSpPr>
                <a:spLocks noChangeArrowheads="1"/>
              </p:cNvSpPr>
              <p:nvPr/>
            </p:nvSpPr>
            <p:spPr bwMode="auto">
              <a:xfrm>
                <a:off x="3972" y="210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2" name="Rectangle 62"/>
              <p:cNvSpPr>
                <a:spLocks noChangeArrowheads="1"/>
              </p:cNvSpPr>
              <p:nvPr/>
            </p:nvSpPr>
            <p:spPr bwMode="auto">
              <a:xfrm>
                <a:off x="4059" y="2115"/>
                <a:ext cx="141" cy="12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3" name="Text Box 63"/>
              <p:cNvSpPr txBox="1">
                <a:spLocks noChangeArrowheads="1"/>
              </p:cNvSpPr>
              <p:nvPr/>
            </p:nvSpPr>
            <p:spPr bwMode="auto">
              <a:xfrm>
                <a:off x="4034" y="2054"/>
                <a:ext cx="1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a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04" name="Text Box 64"/>
              <p:cNvSpPr txBox="1">
                <a:spLocks noChangeArrowheads="1"/>
              </p:cNvSpPr>
              <p:nvPr/>
            </p:nvSpPr>
            <p:spPr bwMode="auto">
              <a:xfrm>
                <a:off x="1706" y="2117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C</a:t>
                </a:r>
                <a:endParaRPr lang="en-US" altLang="zh-TW"/>
              </a:p>
            </p:txBody>
          </p:sp>
          <p:sp>
            <p:nvSpPr>
              <p:cNvPr id="9305" name="Text Box 65"/>
              <p:cNvSpPr txBox="1">
                <a:spLocks noChangeArrowheads="1"/>
              </p:cNvSpPr>
              <p:nvPr/>
            </p:nvSpPr>
            <p:spPr bwMode="auto">
              <a:xfrm>
                <a:off x="2126" y="2675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A</a:t>
                </a:r>
                <a:endParaRPr lang="en-US" altLang="zh-TW"/>
              </a:p>
            </p:txBody>
          </p:sp>
          <p:sp>
            <p:nvSpPr>
              <p:cNvPr id="9306" name="Text Box 66"/>
              <p:cNvSpPr txBox="1">
                <a:spLocks noChangeArrowheads="1"/>
              </p:cNvSpPr>
              <p:nvPr/>
            </p:nvSpPr>
            <p:spPr bwMode="auto">
              <a:xfrm>
                <a:off x="4274" y="225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B</a:t>
                </a:r>
                <a:endParaRPr lang="en-US" altLang="zh-TW"/>
              </a:p>
            </p:txBody>
          </p:sp>
          <p:sp>
            <p:nvSpPr>
              <p:cNvPr id="9307" name="Oval 67"/>
              <p:cNvSpPr>
                <a:spLocks noChangeArrowheads="1"/>
              </p:cNvSpPr>
              <p:nvPr/>
            </p:nvSpPr>
            <p:spPr bwMode="auto">
              <a:xfrm>
                <a:off x="2187" y="258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8" name="Line 68"/>
              <p:cNvSpPr>
                <a:spLocks noChangeShapeType="1"/>
              </p:cNvSpPr>
              <p:nvPr/>
            </p:nvSpPr>
            <p:spPr bwMode="auto">
              <a:xfrm>
                <a:off x="2187" y="257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09" name="Line 69"/>
              <p:cNvSpPr>
                <a:spLocks noChangeShapeType="1"/>
              </p:cNvSpPr>
              <p:nvPr/>
            </p:nvSpPr>
            <p:spPr bwMode="auto">
              <a:xfrm>
                <a:off x="2500" y="257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0" name="Rectangle 70"/>
              <p:cNvSpPr>
                <a:spLocks noChangeArrowheads="1"/>
              </p:cNvSpPr>
              <p:nvPr/>
            </p:nvSpPr>
            <p:spPr bwMode="auto">
              <a:xfrm>
                <a:off x="2187" y="257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1" name="Oval 71"/>
              <p:cNvSpPr>
                <a:spLocks noChangeArrowheads="1"/>
              </p:cNvSpPr>
              <p:nvPr/>
            </p:nvSpPr>
            <p:spPr bwMode="auto">
              <a:xfrm>
                <a:off x="2184" y="25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2" name="Rectangle 72"/>
              <p:cNvSpPr>
                <a:spLocks noChangeArrowheads="1"/>
              </p:cNvSpPr>
              <p:nvPr/>
            </p:nvSpPr>
            <p:spPr bwMode="auto">
              <a:xfrm>
                <a:off x="2269" y="2547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3" name="Text Box 73"/>
              <p:cNvSpPr txBox="1">
                <a:spLocks noChangeArrowheads="1"/>
              </p:cNvSpPr>
              <p:nvPr/>
            </p:nvSpPr>
            <p:spPr bwMode="auto">
              <a:xfrm>
                <a:off x="2242" y="2466"/>
                <a:ext cx="2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d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4" name="Oval 74"/>
              <p:cNvSpPr>
                <a:spLocks noChangeArrowheads="1"/>
              </p:cNvSpPr>
              <p:nvPr/>
            </p:nvSpPr>
            <p:spPr bwMode="auto">
              <a:xfrm>
                <a:off x="3069" y="26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5" name="Line 75"/>
              <p:cNvSpPr>
                <a:spLocks noChangeShapeType="1"/>
              </p:cNvSpPr>
              <p:nvPr/>
            </p:nvSpPr>
            <p:spPr bwMode="auto">
              <a:xfrm>
                <a:off x="3069" y="26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6" name="Line 76"/>
              <p:cNvSpPr>
                <a:spLocks noChangeShapeType="1"/>
              </p:cNvSpPr>
              <p:nvPr/>
            </p:nvSpPr>
            <p:spPr bwMode="auto">
              <a:xfrm>
                <a:off x="3382" y="26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7" name="Rectangle 77"/>
              <p:cNvSpPr>
                <a:spLocks noChangeArrowheads="1"/>
              </p:cNvSpPr>
              <p:nvPr/>
            </p:nvSpPr>
            <p:spPr bwMode="auto">
              <a:xfrm>
                <a:off x="3069" y="26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8" name="Oval 78"/>
              <p:cNvSpPr>
                <a:spLocks noChangeArrowheads="1"/>
              </p:cNvSpPr>
              <p:nvPr/>
            </p:nvSpPr>
            <p:spPr bwMode="auto">
              <a:xfrm>
                <a:off x="3066" y="25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319" name="Group 79"/>
              <p:cNvGrpSpPr>
                <a:grpSpLocks/>
              </p:cNvGrpSpPr>
              <p:nvPr/>
            </p:nvGrpSpPr>
            <p:grpSpPr bwMode="auto">
              <a:xfrm>
                <a:off x="3126" y="2532"/>
                <a:ext cx="198" cy="250"/>
                <a:chOff x="2957" y="2429"/>
                <a:chExt cx="201" cy="250"/>
              </a:xfrm>
            </p:grpSpPr>
            <p:sp>
              <p:nvSpPr>
                <p:cNvPr id="9372" name="Rectangle 8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c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320" name="Group 82"/>
              <p:cNvGrpSpPr>
                <a:grpSpLocks/>
              </p:cNvGrpSpPr>
              <p:nvPr/>
            </p:nvGrpSpPr>
            <p:grpSpPr bwMode="auto">
              <a:xfrm>
                <a:off x="2400" y="1728"/>
                <a:ext cx="491" cy="250"/>
                <a:chOff x="2509" y="3533"/>
                <a:chExt cx="491" cy="250"/>
              </a:xfrm>
            </p:grpSpPr>
            <p:sp>
              <p:nvSpPr>
                <p:cNvPr id="9364" name="Oval 83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5" name="Line 84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66" name="Rectangle 85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67" name="Oval 86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8" name="Line 87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69" name="Group 88"/>
                <p:cNvGrpSpPr>
                  <a:grpSpLocks/>
                </p:cNvGrpSpPr>
                <p:nvPr/>
              </p:nvGrpSpPr>
              <p:grpSpPr bwMode="auto">
                <a:xfrm>
                  <a:off x="2558" y="3533"/>
                  <a:ext cx="355" cy="250"/>
                  <a:chOff x="2012" y="3629"/>
                  <a:chExt cx="355" cy="250"/>
                </a:xfrm>
              </p:grpSpPr>
              <p:sp>
                <p:nvSpPr>
                  <p:cNvPr id="9370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71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629"/>
                    <a:ext cx="355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A.a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1" name="Group 91"/>
              <p:cNvGrpSpPr>
                <a:grpSpLocks/>
              </p:cNvGrpSpPr>
              <p:nvPr/>
            </p:nvGrpSpPr>
            <p:grpSpPr bwMode="auto">
              <a:xfrm>
                <a:off x="2983" y="1970"/>
                <a:ext cx="491" cy="250"/>
                <a:chOff x="2509" y="3533"/>
                <a:chExt cx="491" cy="250"/>
              </a:xfrm>
            </p:grpSpPr>
            <p:sp>
              <p:nvSpPr>
                <p:cNvPr id="9356" name="Oval 92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57" name="Line 93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58" name="Rectangle 94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59" name="Oval 95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0" name="Line 96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61" name="Group 97"/>
                <p:cNvGrpSpPr>
                  <a:grpSpLocks/>
                </p:cNvGrpSpPr>
                <p:nvPr/>
              </p:nvGrpSpPr>
              <p:grpSpPr bwMode="auto">
                <a:xfrm>
                  <a:off x="2558" y="3533"/>
                  <a:ext cx="355" cy="250"/>
                  <a:chOff x="2012" y="3629"/>
                  <a:chExt cx="355" cy="250"/>
                </a:xfrm>
              </p:grpSpPr>
              <p:sp>
                <p:nvSpPr>
                  <p:cNvPr id="93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63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629"/>
                    <a:ext cx="355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A.c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2" name="Group 100"/>
              <p:cNvGrpSpPr>
                <a:grpSpLocks/>
              </p:cNvGrpSpPr>
              <p:nvPr/>
            </p:nvGrpSpPr>
            <p:grpSpPr bwMode="auto">
              <a:xfrm>
                <a:off x="1785" y="1363"/>
                <a:ext cx="491" cy="250"/>
                <a:chOff x="2509" y="3533"/>
                <a:chExt cx="491" cy="250"/>
              </a:xfrm>
            </p:grpSpPr>
            <p:sp>
              <p:nvSpPr>
                <p:cNvPr id="9348" name="Oval 101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9" name="Line 102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50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51" name="Oval 104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52" name="Line 105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53" name="Group 106"/>
                <p:cNvGrpSpPr>
                  <a:grpSpLocks/>
                </p:cNvGrpSpPr>
                <p:nvPr/>
              </p:nvGrpSpPr>
              <p:grpSpPr bwMode="auto">
                <a:xfrm>
                  <a:off x="2562" y="3533"/>
                  <a:ext cx="347" cy="250"/>
                  <a:chOff x="2016" y="3629"/>
                  <a:chExt cx="347" cy="250"/>
                </a:xfrm>
              </p:grpSpPr>
              <p:sp>
                <p:nvSpPr>
                  <p:cNvPr id="9354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55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6" y="3629"/>
                    <a:ext cx="347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C.b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3" name="Group 109"/>
              <p:cNvGrpSpPr>
                <a:grpSpLocks/>
              </p:cNvGrpSpPr>
              <p:nvPr/>
            </p:nvGrpSpPr>
            <p:grpSpPr bwMode="auto">
              <a:xfrm>
                <a:off x="3883" y="1499"/>
                <a:ext cx="491" cy="250"/>
                <a:chOff x="2509" y="3533"/>
                <a:chExt cx="491" cy="250"/>
              </a:xfrm>
            </p:grpSpPr>
            <p:sp>
              <p:nvSpPr>
                <p:cNvPr id="9340" name="Oval 110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1" name="Line 111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4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43" name="Oval 113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4" name="Line 114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45" name="Group 115"/>
                <p:cNvGrpSpPr>
                  <a:grpSpLocks/>
                </p:cNvGrpSpPr>
                <p:nvPr/>
              </p:nvGrpSpPr>
              <p:grpSpPr bwMode="auto">
                <a:xfrm>
                  <a:off x="2566" y="3533"/>
                  <a:ext cx="339" cy="250"/>
                  <a:chOff x="2020" y="3629"/>
                  <a:chExt cx="339" cy="250"/>
                </a:xfrm>
              </p:grpSpPr>
              <p:sp>
                <p:nvSpPr>
                  <p:cNvPr id="934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47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0" y="3629"/>
                    <a:ext cx="339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B.a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4" name="Group 118"/>
              <p:cNvGrpSpPr>
                <a:grpSpLocks/>
              </p:cNvGrpSpPr>
              <p:nvPr/>
            </p:nvGrpSpPr>
            <p:grpSpPr bwMode="auto">
              <a:xfrm>
                <a:off x="4320" y="1940"/>
                <a:ext cx="316" cy="250"/>
                <a:chOff x="4320" y="1940"/>
                <a:chExt cx="316" cy="250"/>
              </a:xfrm>
            </p:grpSpPr>
            <p:sp>
              <p:nvSpPr>
                <p:cNvPr id="9333" name="Oval 119"/>
                <p:cNvSpPr>
                  <a:spLocks noChangeArrowheads="1"/>
                </p:cNvSpPr>
                <p:nvPr/>
              </p:nvSpPr>
              <p:spPr bwMode="auto">
                <a:xfrm>
                  <a:off x="4323" y="2054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4" name="Line 120"/>
                <p:cNvSpPr>
                  <a:spLocks noChangeShapeType="1"/>
                </p:cNvSpPr>
                <p:nvPr/>
              </p:nvSpPr>
              <p:spPr bwMode="auto">
                <a:xfrm>
                  <a:off x="4323" y="2047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35" name="Line 121"/>
                <p:cNvSpPr>
                  <a:spLocks noChangeShapeType="1"/>
                </p:cNvSpPr>
                <p:nvPr/>
              </p:nvSpPr>
              <p:spPr bwMode="auto">
                <a:xfrm>
                  <a:off x="4636" y="2047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36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23" y="2047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37" name="Oval 123"/>
                <p:cNvSpPr>
                  <a:spLocks noChangeArrowheads="1"/>
                </p:cNvSpPr>
                <p:nvPr/>
              </p:nvSpPr>
              <p:spPr bwMode="auto">
                <a:xfrm>
                  <a:off x="4320" y="1988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8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07" y="2001"/>
                  <a:ext cx="141" cy="11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4382" y="1940"/>
                  <a:ext cx="19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c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325" name="Group 126"/>
              <p:cNvGrpSpPr>
                <a:grpSpLocks/>
              </p:cNvGrpSpPr>
              <p:nvPr/>
            </p:nvGrpSpPr>
            <p:grpSpPr bwMode="auto">
              <a:xfrm>
                <a:off x="4596" y="2162"/>
                <a:ext cx="316" cy="250"/>
                <a:chOff x="4596" y="2162"/>
                <a:chExt cx="316" cy="250"/>
              </a:xfrm>
            </p:grpSpPr>
            <p:sp>
              <p:nvSpPr>
                <p:cNvPr id="9326" name="Oval 127"/>
                <p:cNvSpPr>
                  <a:spLocks noChangeArrowheads="1"/>
                </p:cNvSpPr>
                <p:nvPr/>
              </p:nvSpPr>
              <p:spPr bwMode="auto">
                <a:xfrm>
                  <a:off x="4599" y="2276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27" name="Line 128"/>
                <p:cNvSpPr>
                  <a:spLocks noChangeShapeType="1"/>
                </p:cNvSpPr>
                <p:nvPr/>
              </p:nvSpPr>
              <p:spPr bwMode="auto">
                <a:xfrm>
                  <a:off x="4599" y="2269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28" name="Line 129"/>
                <p:cNvSpPr>
                  <a:spLocks noChangeShapeType="1"/>
                </p:cNvSpPr>
                <p:nvPr/>
              </p:nvSpPr>
              <p:spPr bwMode="auto">
                <a:xfrm>
                  <a:off x="4912" y="2269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29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99" y="2269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30" name="Oval 131"/>
                <p:cNvSpPr>
                  <a:spLocks noChangeArrowheads="1"/>
                </p:cNvSpPr>
                <p:nvPr/>
              </p:nvSpPr>
              <p:spPr bwMode="auto">
                <a:xfrm>
                  <a:off x="4596" y="2210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1" name="Rectangle 132"/>
                <p:cNvSpPr>
                  <a:spLocks noChangeArrowheads="1"/>
                </p:cNvSpPr>
                <p:nvPr/>
              </p:nvSpPr>
              <p:spPr bwMode="auto">
                <a:xfrm>
                  <a:off x="4683" y="2223"/>
                  <a:ext cx="142" cy="11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2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652" y="2162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b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aphicFrame>
          <p:nvGraphicFramePr>
            <p:cNvPr id="9231" name="Object 134"/>
            <p:cNvGraphicFramePr>
              <a:graphicFrameLocks noChangeAspect="1"/>
            </p:cNvGraphicFramePr>
            <p:nvPr/>
          </p:nvGraphicFramePr>
          <p:xfrm>
            <a:off x="7210425" y="2989263"/>
            <a:ext cx="668338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2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Object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0425" y="2989263"/>
                          <a:ext cx="668338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2" name="Group 135"/>
            <p:cNvGrpSpPr>
              <a:grpSpLocks/>
            </p:cNvGrpSpPr>
            <p:nvPr/>
          </p:nvGrpSpPr>
          <p:grpSpPr bwMode="auto">
            <a:xfrm>
              <a:off x="1327150" y="3389313"/>
              <a:ext cx="1112838" cy="835025"/>
              <a:chOff x="1226" y="2531"/>
              <a:chExt cx="701" cy="526"/>
            </a:xfrm>
          </p:grpSpPr>
          <p:graphicFrame>
            <p:nvGraphicFramePr>
              <p:cNvPr id="9247" name="Object 136"/>
              <p:cNvGraphicFramePr>
                <a:graphicFrameLocks noChangeAspect="1"/>
              </p:cNvGraphicFramePr>
              <p:nvPr/>
            </p:nvGraphicFramePr>
            <p:xfrm>
              <a:off x="1506" y="2723"/>
              <a:ext cx="421" cy="3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83" name="Clip" r:id="rId5" imgW="1307263" imgH="1084139" progId="MS_ClipArt_Gallery.2">
                      <p:embed/>
                    </p:oleObj>
                  </mc:Choice>
                  <mc:Fallback>
                    <p:oleObj name="Clip" r:id="rId5" imgW="1307263" imgH="1084139" progId="MS_ClipArt_Gallery.2">
                      <p:embed/>
                      <p:pic>
                        <p:nvPicPr>
                          <p:cNvPr id="0" name="Object 1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6" y="2723"/>
                            <a:ext cx="421" cy="3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8" name="Text Box 137"/>
              <p:cNvSpPr txBox="1">
                <a:spLocks noChangeArrowheads="1"/>
              </p:cNvSpPr>
              <p:nvPr/>
            </p:nvSpPr>
            <p:spPr bwMode="auto">
              <a:xfrm>
                <a:off x="1226" y="2531"/>
                <a:ext cx="4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>
                    <a:solidFill>
                      <a:schemeClr val="accent2"/>
                    </a:solidFill>
                  </a:rPr>
                  <a:t>Host</a:t>
                </a:r>
              </a:p>
              <a:p>
                <a:r>
                  <a:rPr lang="en-US" altLang="zh-TW" sz="2000">
                    <a:solidFill>
                      <a:schemeClr val="accent2"/>
                    </a:solidFill>
                  </a:rPr>
                  <a:t>h1</a:t>
                </a:r>
                <a:endParaRPr lang="en-US" altLang="zh-TW"/>
              </a:p>
            </p:txBody>
          </p:sp>
        </p:grpSp>
        <p:sp>
          <p:nvSpPr>
            <p:cNvPr id="9233" name="Line 138"/>
            <p:cNvSpPr>
              <a:spLocks noChangeShapeType="1"/>
            </p:cNvSpPr>
            <p:nvPr/>
          </p:nvSpPr>
          <p:spPr bwMode="auto">
            <a:xfrm flipV="1">
              <a:off x="2409825" y="3714750"/>
              <a:ext cx="333375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4" name="Line 139"/>
            <p:cNvSpPr>
              <a:spLocks noChangeShapeType="1"/>
            </p:cNvSpPr>
            <p:nvPr/>
          </p:nvSpPr>
          <p:spPr bwMode="auto">
            <a:xfrm>
              <a:off x="7067550" y="3228975"/>
              <a:ext cx="209550" cy="66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5" name="Freeform 140"/>
            <p:cNvSpPr>
              <a:spLocks/>
            </p:cNvSpPr>
            <p:nvPr/>
          </p:nvSpPr>
          <p:spPr bwMode="auto">
            <a:xfrm>
              <a:off x="2409825" y="3343275"/>
              <a:ext cx="1971675" cy="723900"/>
            </a:xfrm>
            <a:custGeom>
              <a:avLst/>
              <a:gdLst>
                <a:gd name="T0" fmla="*/ 0 w 1242"/>
                <a:gd name="T1" fmla="*/ 937498125 h 456"/>
                <a:gd name="T2" fmla="*/ 680442188 w 1242"/>
                <a:gd name="T3" fmla="*/ 483870000 h 456"/>
                <a:gd name="T4" fmla="*/ 1587698438 w 1242"/>
                <a:gd name="T5" fmla="*/ 1149191250 h 456"/>
                <a:gd name="T6" fmla="*/ 2147483647 w 1242"/>
                <a:gd name="T7" fmla="*/ 740925938 h 456"/>
                <a:gd name="T8" fmla="*/ 2147483647 w 124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2" h="456">
                  <a:moveTo>
                    <a:pt x="0" y="372"/>
                  </a:moveTo>
                  <a:lnTo>
                    <a:pt x="270" y="192"/>
                  </a:lnTo>
                  <a:lnTo>
                    <a:pt x="630" y="456"/>
                  </a:lnTo>
                  <a:lnTo>
                    <a:pt x="1242" y="294"/>
                  </a:lnTo>
                  <a:lnTo>
                    <a:pt x="1242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6" name="Text Box 141"/>
            <p:cNvSpPr txBox="1">
              <a:spLocks noChangeArrowheads="1"/>
            </p:cNvSpPr>
            <p:nvPr/>
          </p:nvSpPr>
          <p:spPr bwMode="auto">
            <a:xfrm>
              <a:off x="2057400" y="4141788"/>
              <a:ext cx="22177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>
                  <a:solidFill>
                    <a:srgbClr val="FF0000"/>
                  </a:solidFill>
                </a:rPr>
                <a:t>Intra-AS routing</a:t>
              </a:r>
            </a:p>
            <a:p>
              <a:r>
                <a:rPr lang="en-US" altLang="zh-TW" sz="2000">
                  <a:solidFill>
                    <a:srgbClr val="FF0000"/>
                  </a:solidFill>
                </a:rPr>
                <a:t>within AS A</a:t>
              </a:r>
              <a:endParaRPr lang="en-US" altLang="zh-TW"/>
            </a:p>
          </p:txBody>
        </p:sp>
        <p:sp>
          <p:nvSpPr>
            <p:cNvPr id="9237" name="Freeform 142"/>
            <p:cNvSpPr>
              <a:spLocks/>
            </p:cNvSpPr>
            <p:nvPr/>
          </p:nvSpPr>
          <p:spPr bwMode="auto">
            <a:xfrm>
              <a:off x="4381500" y="3119438"/>
              <a:ext cx="1588" cy="228600"/>
            </a:xfrm>
            <a:custGeom>
              <a:avLst/>
              <a:gdLst>
                <a:gd name="T0" fmla="*/ 0 w 1"/>
                <a:gd name="T1" fmla="*/ 362902500 h 144"/>
                <a:gd name="T2" fmla="*/ 0 w 1"/>
                <a:gd name="T3" fmla="*/ 0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4">
                  <a:moveTo>
                    <a:pt x="0" y="144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8" name="Freeform 143"/>
            <p:cNvSpPr>
              <a:spLocks/>
            </p:cNvSpPr>
            <p:nvPr/>
          </p:nvSpPr>
          <p:spPr bwMode="auto">
            <a:xfrm>
              <a:off x="5908675" y="2214563"/>
              <a:ext cx="1588" cy="430212"/>
            </a:xfrm>
            <a:custGeom>
              <a:avLst/>
              <a:gdLst>
                <a:gd name="T0" fmla="*/ 0 w 1"/>
                <a:gd name="T1" fmla="*/ 682960756 h 271"/>
                <a:gd name="T2" fmla="*/ 2521744 w 1"/>
                <a:gd name="T3" fmla="*/ 0 h 2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71">
                  <a:moveTo>
                    <a:pt x="0" y="271"/>
                  </a:moveTo>
                  <a:lnTo>
                    <a:pt x="1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239" name="Group 144"/>
            <p:cNvGrpSpPr>
              <a:grpSpLocks/>
            </p:cNvGrpSpPr>
            <p:nvPr/>
          </p:nvGrpSpPr>
          <p:grpSpPr bwMode="auto">
            <a:xfrm>
              <a:off x="4098925" y="1360488"/>
              <a:ext cx="1304925" cy="1311275"/>
              <a:chOff x="3008" y="905"/>
              <a:chExt cx="822" cy="826"/>
            </a:xfrm>
          </p:grpSpPr>
          <p:sp>
            <p:nvSpPr>
              <p:cNvPr id="9245" name="Rectangle 145"/>
              <p:cNvSpPr>
                <a:spLocks noChangeArrowheads="1"/>
              </p:cNvSpPr>
              <p:nvPr/>
            </p:nvSpPr>
            <p:spPr bwMode="auto">
              <a:xfrm>
                <a:off x="3048" y="948"/>
                <a:ext cx="756" cy="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46" name="Text Box 146"/>
              <p:cNvSpPr txBox="1">
                <a:spLocks noChangeArrowheads="1"/>
              </p:cNvSpPr>
              <p:nvPr/>
            </p:nvSpPr>
            <p:spPr bwMode="auto">
              <a:xfrm>
                <a:off x="3008" y="905"/>
                <a:ext cx="822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>
                    <a:solidFill>
                      <a:srgbClr val="00CC66"/>
                    </a:solidFill>
                  </a:rPr>
                  <a:t>Inter-AS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 routing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between 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A and B</a:t>
                </a:r>
                <a:endParaRPr lang="en-US" altLang="zh-TW">
                  <a:solidFill>
                    <a:srgbClr val="00CC66"/>
                  </a:solidFill>
                </a:endParaRPr>
              </a:p>
            </p:txBody>
          </p:sp>
        </p:grpSp>
        <p:sp>
          <p:nvSpPr>
            <p:cNvPr id="9240" name="Freeform 147"/>
            <p:cNvSpPr>
              <a:spLocks/>
            </p:cNvSpPr>
            <p:nvPr/>
          </p:nvSpPr>
          <p:spPr bwMode="auto">
            <a:xfrm>
              <a:off x="4362450" y="2233613"/>
              <a:ext cx="1562100" cy="909637"/>
            </a:xfrm>
            <a:custGeom>
              <a:avLst/>
              <a:gdLst>
                <a:gd name="T0" fmla="*/ 0 w 984"/>
                <a:gd name="T1" fmla="*/ 1444047944 h 573"/>
                <a:gd name="T2" fmla="*/ 2147483647 w 984"/>
                <a:gd name="T3" fmla="*/ 0 h 5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4" h="573">
                  <a:moveTo>
                    <a:pt x="0" y="573"/>
                  </a:moveTo>
                  <a:lnTo>
                    <a:pt x="984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1" name="Line 148"/>
            <p:cNvSpPr>
              <a:spLocks noChangeShapeType="1"/>
            </p:cNvSpPr>
            <p:nvPr/>
          </p:nvSpPr>
          <p:spPr bwMode="auto">
            <a:xfrm>
              <a:off x="5908675" y="2644775"/>
              <a:ext cx="0" cy="35560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2" name="Line 149"/>
            <p:cNvSpPr>
              <a:spLocks noChangeShapeType="1"/>
            </p:cNvSpPr>
            <p:nvPr/>
          </p:nvSpPr>
          <p:spPr bwMode="auto">
            <a:xfrm>
              <a:off x="5886450" y="2962275"/>
              <a:ext cx="914400" cy="28892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3" name="Line 150"/>
            <p:cNvSpPr>
              <a:spLocks noChangeShapeType="1"/>
            </p:cNvSpPr>
            <p:nvPr/>
          </p:nvSpPr>
          <p:spPr bwMode="auto">
            <a:xfrm>
              <a:off x="6788150" y="3254375"/>
              <a:ext cx="488950" cy="317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4" name="Text Box 151"/>
            <p:cNvSpPr txBox="1">
              <a:spLocks noChangeArrowheads="1"/>
            </p:cNvSpPr>
            <p:nvPr/>
          </p:nvSpPr>
          <p:spPr bwMode="auto">
            <a:xfrm>
              <a:off x="5670550" y="3560763"/>
              <a:ext cx="24558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>
                  <a:solidFill>
                    <a:schemeClr val="accent2"/>
                  </a:solidFill>
                </a:rPr>
                <a:t>Intra-AS routing</a:t>
              </a:r>
            </a:p>
            <a:p>
              <a:r>
                <a:rPr lang="en-US" altLang="zh-TW" sz="2000">
                  <a:solidFill>
                    <a:schemeClr val="accent2"/>
                  </a:solidFill>
                </a:rPr>
                <a:t>within AS B</a:t>
              </a:r>
              <a:endParaRPr lang="en-US" altLang="zh-TW">
                <a:solidFill>
                  <a:schemeClr val="accent2"/>
                </a:solidFill>
              </a:endParaRPr>
            </a:p>
          </p:txBody>
        </p:sp>
      </p:grpSp>
      <p:pic>
        <p:nvPicPr>
          <p:cNvPr id="9220" name="Picture 3" descr="gaterou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4197350"/>
            <a:ext cx="424497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65225" y="4695825"/>
            <a:ext cx="2644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>
                <a:solidFill>
                  <a:schemeClr val="accent2"/>
                </a:solidFill>
              </a:rPr>
              <a:t>inter-AS, intra-AS routing in </a:t>
            </a:r>
          </a:p>
          <a:p>
            <a:pPr algn="r"/>
            <a:r>
              <a:rPr lang="en-US" altLang="zh-TW">
                <a:solidFill>
                  <a:schemeClr val="accent2"/>
                </a:solidFill>
              </a:rPr>
              <a:t>gateway A.c</a:t>
            </a:r>
            <a:endParaRPr lang="en-US" altLang="zh-TW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46950" y="4343400"/>
            <a:ext cx="184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network layer</a:t>
            </a:r>
            <a:endParaRPr lang="en-US" altLang="zh-TW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442200" y="4743450"/>
            <a:ext cx="134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link layer</a:t>
            </a:r>
            <a:endParaRPr lang="en-US" altLang="zh-TW" sz="20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43800" y="5133975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physical layer</a:t>
            </a:r>
            <a:endParaRPr lang="en-US" altLang="zh-TW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762750" y="4549775"/>
            <a:ext cx="552450" cy="3429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6819900" y="4987925"/>
            <a:ext cx="657225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6848475" y="5359400"/>
            <a:ext cx="809625" cy="7524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8" name="Freeform 133"/>
          <p:cNvSpPr>
            <a:spLocks/>
          </p:cNvSpPr>
          <p:nvPr/>
        </p:nvSpPr>
        <p:spPr bwMode="auto">
          <a:xfrm>
            <a:off x="3867150" y="3549650"/>
            <a:ext cx="2933700" cy="657225"/>
          </a:xfrm>
          <a:custGeom>
            <a:avLst/>
            <a:gdLst>
              <a:gd name="T0" fmla="*/ 0 w 1848"/>
              <a:gd name="T1" fmla="*/ 1043344688 h 414"/>
              <a:gd name="T2" fmla="*/ 211693125 w 1848"/>
              <a:gd name="T3" fmla="*/ 0 h 414"/>
              <a:gd name="T4" fmla="*/ 967740000 w 1848"/>
              <a:gd name="T5" fmla="*/ 15120938 h 414"/>
              <a:gd name="T6" fmla="*/ 2147483647 w 1848"/>
              <a:gd name="T7" fmla="*/ 1043344688 h 414"/>
              <a:gd name="T8" fmla="*/ 0 w 1848"/>
              <a:gd name="T9" fmla="*/ 1043344688 h 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8" h="414">
                <a:moveTo>
                  <a:pt x="0" y="414"/>
                </a:moveTo>
                <a:lnTo>
                  <a:pt x="84" y="0"/>
                </a:lnTo>
                <a:lnTo>
                  <a:pt x="384" y="6"/>
                </a:lnTo>
                <a:lnTo>
                  <a:pt x="1848" y="414"/>
                </a:lnTo>
                <a:lnTo>
                  <a:pt x="0" y="414"/>
                </a:lnTo>
                <a:close/>
              </a:path>
            </a:pathLst>
          </a:custGeom>
          <a:solidFill>
            <a:srgbClr val="DDDDDD"/>
          </a:solidFill>
          <a:ln w="9525" cap="flat" cmpd="sng">
            <a:solidFill>
              <a:srgbClr val="DDDDD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06713"/>
            <a:ext cx="4648200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Category of Routing Protocols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information changed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Distance-Vector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Message contains a vector of distances, which is the cost to other network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Each router updates its routing table based on these messages received from neighbors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Protocols: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RIP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IGRP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BGP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50292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Category of Routing Protocols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by information changed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Link-State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Broadcast their link state to neighbors and build a complete network map at each router using Dijkstra algorithm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Protocols: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OSPF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1706</TotalTime>
  <Words>1008</Words>
  <Application>Microsoft Office PowerPoint</Application>
  <PresentationFormat>如螢幕大小 (4:3)</PresentationFormat>
  <Paragraphs>289</Paragraphs>
  <Slides>28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3" baseType="lpstr">
      <vt:lpstr>Futura Md BT</vt:lpstr>
      <vt:lpstr>ＭＳ Ｐゴシック</vt:lpstr>
      <vt:lpstr>SimSun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Clip</vt:lpstr>
      <vt:lpstr>Routing</vt:lpstr>
      <vt:lpstr>Why dynamic route ? (1)</vt:lpstr>
      <vt:lpstr>Why dynamic route ? (2)</vt:lpstr>
      <vt:lpstr>Routing Protocol</vt:lpstr>
      <vt:lpstr>Autonomous System</vt:lpstr>
      <vt:lpstr>Category of Routing Protocols –  by AS</vt:lpstr>
      <vt:lpstr>Intra-AS and Inter-AS routing</vt:lpstr>
      <vt:lpstr>Category of Routing Protocols –  by information changed (1)</vt:lpstr>
      <vt:lpstr>Category of Routing Protocols –  by information changed (2)</vt:lpstr>
      <vt:lpstr>Difference between   Distance-Vector and Link-State</vt:lpstr>
      <vt:lpstr>Routing Protocols </vt:lpstr>
      <vt:lpstr>RIP</vt:lpstr>
      <vt:lpstr>RIP  – Example</vt:lpstr>
      <vt:lpstr>RIP  – Message Format</vt:lpstr>
      <vt:lpstr>RIP  – Operation</vt:lpstr>
      <vt:lpstr>RIP  – Problems of RIP</vt:lpstr>
      <vt:lpstr>IGRP (1)</vt:lpstr>
      <vt:lpstr>IGRP (2)</vt:lpstr>
      <vt:lpstr>OSPF (1)</vt:lpstr>
      <vt:lpstr>OSPF  – Dijkstra Algorithm</vt:lpstr>
      <vt:lpstr>OSPF  – Routing table update example (1)</vt:lpstr>
      <vt:lpstr>OSPF  – Routing table update example (2)</vt:lpstr>
      <vt:lpstr>OSPF  – Summary</vt:lpstr>
      <vt:lpstr>BGP</vt:lpstr>
      <vt:lpstr>BGP  – Operation Example</vt:lpstr>
      <vt:lpstr>Routing Protocols Comparison</vt:lpstr>
      <vt:lpstr>routed</vt:lpstr>
      <vt:lpstr>routed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</dc:title>
  <dc:creator>Tse-Han Wang</dc:creator>
  <cp:lastModifiedBy>Tse-Han Wang</cp:lastModifiedBy>
  <cp:revision>392</cp:revision>
  <cp:lastPrinted>2018-03-07T07:13:05Z</cp:lastPrinted>
  <dcterms:created xsi:type="dcterms:W3CDTF">1601-01-01T00:00:00Z</dcterms:created>
  <dcterms:modified xsi:type="dcterms:W3CDTF">2018-03-19T14:28:02Z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