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1"/>
  </p:notesMasterIdLst>
  <p:sldIdLst>
    <p:sldId id="256" r:id="rId2"/>
    <p:sldId id="270" r:id="rId3"/>
    <p:sldId id="388" r:id="rId4"/>
    <p:sldId id="401" r:id="rId5"/>
    <p:sldId id="403" r:id="rId6"/>
    <p:sldId id="405" r:id="rId7"/>
    <p:sldId id="406" r:id="rId8"/>
    <p:sldId id="404" r:id="rId9"/>
    <p:sldId id="407" r:id="rId10"/>
    <p:sldId id="408" r:id="rId11"/>
    <p:sldId id="409" r:id="rId12"/>
    <p:sldId id="410" r:id="rId13"/>
    <p:sldId id="411" r:id="rId14"/>
    <p:sldId id="444" r:id="rId15"/>
    <p:sldId id="437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36" r:id="rId24"/>
    <p:sldId id="424" r:id="rId25"/>
    <p:sldId id="423" r:id="rId26"/>
    <p:sldId id="425" r:id="rId27"/>
    <p:sldId id="426" r:id="rId28"/>
    <p:sldId id="448" r:id="rId29"/>
    <p:sldId id="427" r:id="rId30"/>
    <p:sldId id="435" r:id="rId31"/>
    <p:sldId id="428" r:id="rId32"/>
    <p:sldId id="440" r:id="rId33"/>
    <p:sldId id="441" r:id="rId34"/>
    <p:sldId id="442" r:id="rId35"/>
    <p:sldId id="443" r:id="rId36"/>
    <p:sldId id="450" r:id="rId37"/>
    <p:sldId id="451" r:id="rId38"/>
    <p:sldId id="449" r:id="rId39"/>
    <p:sldId id="453" r:id="rId40"/>
    <p:sldId id="452" r:id="rId41"/>
    <p:sldId id="454" r:id="rId42"/>
    <p:sldId id="419" r:id="rId43"/>
    <p:sldId id="445" r:id="rId44"/>
    <p:sldId id="420" r:id="rId45"/>
    <p:sldId id="421" r:id="rId46"/>
    <p:sldId id="422" r:id="rId47"/>
    <p:sldId id="430" r:id="rId48"/>
    <p:sldId id="432" r:id="rId49"/>
    <p:sldId id="447" r:id="rId50"/>
    <p:sldId id="434" r:id="rId51"/>
    <p:sldId id="439" r:id="rId52"/>
    <p:sldId id="438" r:id="rId53"/>
    <p:sldId id="402" r:id="rId54"/>
    <p:sldId id="455" r:id="rId55"/>
    <p:sldId id="487" r:id="rId56"/>
    <p:sldId id="488" r:id="rId57"/>
    <p:sldId id="456" r:id="rId58"/>
    <p:sldId id="457" r:id="rId59"/>
    <p:sldId id="458" r:id="rId60"/>
    <p:sldId id="459" r:id="rId61"/>
    <p:sldId id="460" r:id="rId62"/>
    <p:sldId id="461" r:id="rId63"/>
    <p:sldId id="462" r:id="rId64"/>
    <p:sldId id="476" r:id="rId65"/>
    <p:sldId id="463" r:id="rId66"/>
    <p:sldId id="464" r:id="rId67"/>
    <p:sldId id="477" r:id="rId68"/>
    <p:sldId id="465" r:id="rId69"/>
    <p:sldId id="466" r:id="rId70"/>
    <p:sldId id="472" r:id="rId71"/>
    <p:sldId id="475" r:id="rId72"/>
    <p:sldId id="473" r:id="rId73"/>
    <p:sldId id="474" r:id="rId74"/>
    <p:sldId id="467" r:id="rId75"/>
    <p:sldId id="469" r:id="rId76"/>
    <p:sldId id="470" r:id="rId77"/>
    <p:sldId id="471" r:id="rId78"/>
    <p:sldId id="468" r:id="rId79"/>
    <p:sldId id="478" r:id="rId80"/>
    <p:sldId id="479" r:id="rId81"/>
    <p:sldId id="480" r:id="rId82"/>
    <p:sldId id="482" r:id="rId83"/>
    <p:sldId id="490" r:id="rId84"/>
    <p:sldId id="481" r:id="rId85"/>
    <p:sldId id="483" r:id="rId86"/>
    <p:sldId id="484" r:id="rId87"/>
    <p:sldId id="486" r:id="rId88"/>
    <p:sldId id="485" r:id="rId89"/>
    <p:sldId id="489" r:id="rId90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5"/>
    <p:restoredTop sz="93824" autoAdjust="0"/>
  </p:normalViewPr>
  <p:slideViewPr>
    <p:cSldViewPr>
      <p:cViewPr varScale="1">
        <p:scale>
          <a:sx n="95" d="100"/>
          <a:sy n="95" d="100"/>
        </p:scale>
        <p:origin x="18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720341DE-C2EF-4550-AB85-EF524EF3876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3817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AD2CC32-50F4-4150-BFD6-CE84EE9698DE}" type="slidenum">
              <a:rPr lang="en-US" altLang="zh-TW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3983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這是一個表示多維度、同質並且固定大小的陣列物件。</a:t>
            </a:r>
            <a:endParaRPr lang="en-US" altLang="zh-TW" dirty="0"/>
          </a:p>
          <a:p>
            <a:r>
              <a:rPr lang="zh-TW" altLang="en-US" dirty="0"/>
              <a:t>關鍵屬性是維度（</a:t>
            </a:r>
            <a:r>
              <a:rPr lang="en-US" altLang="zh-TW" dirty="0" err="1"/>
              <a:t>ndim</a:t>
            </a:r>
            <a:r>
              <a:rPr lang="zh-TW" altLang="en-US" dirty="0"/>
              <a:t>）、形狀（</a:t>
            </a:r>
            <a:r>
              <a:rPr lang="en-US" altLang="zh-TW" dirty="0"/>
              <a:t>shape</a:t>
            </a:r>
            <a:r>
              <a:rPr lang="zh-TW" altLang="en-US" dirty="0"/>
              <a:t>）和數值類型（</a:t>
            </a:r>
            <a:r>
              <a:rPr lang="en-US" altLang="zh-TW" dirty="0" err="1"/>
              <a:t>dtype</a:t>
            </a:r>
            <a:r>
              <a:rPr lang="zh-TW" altLang="en-US" dirty="0"/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41DE-C2EF-4550-AB85-EF524EF3876F}" type="slidenum">
              <a:rPr lang="en-US" altLang="zh-TW" smtClean="0"/>
              <a:pPr/>
              <a:t>78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95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Python </a:t>
            </a:r>
            <a:r>
              <a:rPr lang="zh-TW" altLang="en-US" dirty="0"/>
              <a:t>是一個優美的程式語言，明確容易理解，簡單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如果複雜也應該保持簡潔的語句，扁平，不要想在一行程式裡面解決問題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重要的是保持可讀性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41DE-C2EF-4550-AB85-EF524EF3876F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23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Python </a:t>
            </a:r>
            <a:r>
              <a:rPr lang="zh-TW" altLang="en-US" dirty="0"/>
              <a:t>是一個優美的程式語言，明確容易理解，簡單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如果複雜也應該保持簡潔的語句，扁平，不要想在一行程式裡面解決問題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重要的是保持可讀性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41DE-C2EF-4550-AB85-EF524EF3876F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104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41DE-C2EF-4550-AB85-EF524EF3876F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202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Hant" altLang="en-US" dirty="0"/>
              <a:t>查看 </a:t>
            </a:r>
            <a:r>
              <a:rPr kumimoji="1" lang="en-US" altLang="zh-Hant" dirty="0"/>
              <a:t>Complex </a:t>
            </a:r>
            <a:r>
              <a:rPr kumimoji="1" lang="zh-Hant" altLang="en-US" dirty="0"/>
              <a:t>類別的定義</a:t>
            </a:r>
            <a:endParaRPr kumimoji="1" lang="en-US" altLang="zh-Hant" dirty="0"/>
          </a:p>
          <a:p>
            <a:r>
              <a:rPr kumimoji="1" lang="zh-Hant" altLang="en-US" dirty="0"/>
              <a:t>在記憶體中實例化（建立）一個物件</a:t>
            </a:r>
            <a:endParaRPr kumimoji="1" lang="en-US" altLang="zh-Hant" dirty="0"/>
          </a:p>
          <a:p>
            <a:r>
              <a:rPr kumimoji="1" lang="zh-Hant" altLang="en-US" dirty="0"/>
              <a:t>呼叫該物件的  </a:t>
            </a:r>
            <a:r>
              <a:rPr kumimoji="1" lang="en-US" altLang="zh-Hant" dirty="0"/>
              <a:t>__</a:t>
            </a:r>
            <a:r>
              <a:rPr kumimoji="1" lang="en-US" altLang="zh-Hant" dirty="0" err="1"/>
              <a:t>init</a:t>
            </a:r>
            <a:r>
              <a:rPr kumimoji="1" lang="en-US" altLang="zh-Hant" dirty="0"/>
              <a:t>__</a:t>
            </a:r>
            <a:r>
              <a:rPr kumimoji="1" lang="zh-Hant" altLang="en-US" dirty="0"/>
              <a:t>  方法，傳遞這個新物件給 </a:t>
            </a:r>
            <a:r>
              <a:rPr kumimoji="1" lang="en-US" altLang="zh-Hant" dirty="0"/>
              <a:t>self</a:t>
            </a:r>
            <a:r>
              <a:rPr kumimoji="1" lang="zh-Hant" altLang="en-US" dirty="0"/>
              <a:t>，以及另兩個引數給</a:t>
            </a:r>
            <a:r>
              <a:rPr kumimoji="1" lang="en-US" altLang="zh-Hant" dirty="0"/>
              <a:t> r, </a:t>
            </a:r>
            <a:r>
              <a:rPr kumimoji="1" lang="en-US" altLang="zh-Hant" dirty="0" err="1"/>
              <a:t>i</a:t>
            </a:r>
            <a:endParaRPr kumimoji="1" lang="en-US" altLang="zh-Hant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Hant" altLang="en-US" dirty="0"/>
              <a:t>在物件中儲存</a:t>
            </a:r>
            <a:r>
              <a:rPr kumimoji="1" lang="en-US" altLang="zh-Hant" dirty="0"/>
              <a:t> r, </a:t>
            </a:r>
            <a:r>
              <a:rPr kumimoji="1" lang="en-US" altLang="zh-Hant" dirty="0" err="1"/>
              <a:t>i</a:t>
            </a:r>
            <a:endParaRPr kumimoji="1" lang="en-US" altLang="zh-Hant" dirty="0"/>
          </a:p>
          <a:p>
            <a:r>
              <a:rPr kumimoji="1" lang="zh-Hant" altLang="en-US" dirty="0"/>
              <a:t>回傳新物件</a:t>
            </a:r>
            <a:endParaRPr kumimoji="1" lang="en-US" altLang="zh-Hant" dirty="0"/>
          </a:p>
          <a:p>
            <a:r>
              <a:rPr kumimoji="1" lang="zh-Hant" altLang="en-US" dirty="0"/>
              <a:t>將名稱 </a:t>
            </a:r>
            <a:r>
              <a:rPr kumimoji="1" lang="en-US" altLang="zh-Hant" dirty="0"/>
              <a:t>x</a:t>
            </a:r>
            <a:r>
              <a:rPr kumimoji="1" lang="zh-Hant" altLang="en-US" dirty="0"/>
              <a:t> 指派給物件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41DE-C2EF-4550-AB85-EF524EF3876F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337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Hant" altLang="en-US" dirty="0"/>
              <a:t>因為所有屬性都是共用的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41DE-C2EF-4550-AB85-EF524EF3876F}" type="slidenum">
              <a:rPr lang="en-US" altLang="zh-TW" smtClean="0"/>
              <a:pPr/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9988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err="1"/>
              <a:t>decorateDemo</a:t>
            </a:r>
            <a:r>
              <a:rPr kumimoji="1" lang="en-US" altLang="zh-TW" dirty="0"/>
              <a:t> </a:t>
            </a:r>
            <a:r>
              <a:rPr kumimoji="1" lang="zh-Hant" altLang="en-US" dirty="0"/>
              <a:t>做出事情</a:t>
            </a:r>
            <a:endParaRPr kumimoji="1" lang="en-US" altLang="zh-Hant" dirty="0"/>
          </a:p>
          <a:p>
            <a:pPr marL="228600" indent="-228600">
              <a:buFont typeface="+mj-lt"/>
              <a:buAutoNum type="arabicPeriod"/>
            </a:pPr>
            <a:r>
              <a:rPr kumimoji="1" lang="zh-Hant" altLang="en-US" dirty="0"/>
              <a:t>印出函式的名稱  與引數的值</a:t>
            </a:r>
            <a:endParaRPr kumimoji="1" lang="en-US" altLang="zh-Hant" dirty="0"/>
          </a:p>
          <a:p>
            <a:pPr marL="228600" indent="-228600">
              <a:buFont typeface="+mj-lt"/>
              <a:buAutoNum type="arabicPeriod"/>
            </a:pPr>
            <a:r>
              <a:rPr kumimoji="1" lang="zh-Hant" altLang="en-US" dirty="0"/>
              <a:t>用引數來執行函式</a:t>
            </a:r>
            <a:endParaRPr kumimoji="1" lang="en-US" altLang="zh-Hant" dirty="0"/>
          </a:p>
          <a:p>
            <a:pPr marL="228600" indent="-228600">
              <a:buFont typeface="+mj-lt"/>
              <a:buAutoNum type="arabicPeriod"/>
            </a:pPr>
            <a:r>
              <a:rPr kumimoji="1" lang="zh-Hant" altLang="en-US" dirty="0"/>
              <a:t>印出結果</a:t>
            </a:r>
            <a:endParaRPr kumimoji="1" lang="en-US" altLang="zh-Hant" dirty="0"/>
          </a:p>
          <a:p>
            <a:pPr marL="228600" indent="-228600">
              <a:buFont typeface="+mj-lt"/>
              <a:buAutoNum type="arabicPeriod"/>
            </a:pPr>
            <a:r>
              <a:rPr kumimoji="1" lang="zh-Hant" altLang="en-US" dirty="0"/>
              <a:t>回傳修改的函示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41DE-C2EF-4550-AB85-EF524EF3876F}" type="slidenum">
              <a:rPr lang="en-US" altLang="zh-TW" smtClean="0"/>
              <a:pPr/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5845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Hant" altLang="en-US" dirty="0"/>
              <a:t>討論在 </a:t>
            </a:r>
            <a:r>
              <a:rPr kumimoji="1" lang="en-US" altLang="zh-Hant" dirty="0"/>
              <a:t>PEP8 </a:t>
            </a:r>
            <a:r>
              <a:rPr kumimoji="1" lang="zh-Hant" altLang="en-US" dirty="0"/>
              <a:t>下</a:t>
            </a:r>
            <a:r>
              <a:rPr kumimoji="1" lang="en-US" altLang="zh-Hant" dirty="0"/>
              <a:t> python </a:t>
            </a:r>
            <a:r>
              <a:rPr kumimoji="1" lang="zh-Hant" altLang="en-US" dirty="0"/>
              <a:t>的</a:t>
            </a:r>
            <a:r>
              <a:rPr kumimoji="1" lang="en-US" altLang="zh-Hant" dirty="0"/>
              <a:t> coding style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41DE-C2EF-4550-AB85-EF524EF3876F}" type="slidenum">
              <a:rPr lang="en-US" altLang="zh-TW" smtClean="0"/>
              <a:pPr/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807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41DE-C2EF-4550-AB85-EF524EF3876F}" type="slidenum">
              <a:rPr lang="en-US" altLang="zh-TW" smtClean="0"/>
              <a:pPr/>
              <a:t>73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885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08425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0457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112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6934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012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7126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6296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41347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82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0547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1433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23EB226C-0963-4EBF-9CBD-A5A75718D40D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ewstack.io/instagram-makes-smooth-move-python-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ythonclock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exceptions.html#concrete-exception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ocs.python.org/3/reference/datamodel.html#object.__eq__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stackoverflow.com/questions/231767/what-does-the-yield-keyword-do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ot-note.logdown.com/posts/67571/-decorator-with-without-arguments-in-function-class-for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.tw/3/library/" TargetMode="External"/><Relationship Id="rId2" Type="http://schemas.openxmlformats.org/officeDocument/2006/relationships/hyperlink" Target="https://docs.python.org/3/library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os.path.html#os.path.isfile" TargetMode="External"/><Relationship Id="rId2" Type="http://schemas.openxmlformats.org/officeDocument/2006/relationships/hyperlink" Target="https://docs.python.org/3/library/os.path.html#os.path.exists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os.html#os.remove" TargetMode="External"/><Relationship Id="rId2" Type="http://schemas.openxmlformats.org/officeDocument/2006/relationships/hyperlink" Target="https://docs.python.org/3/library/os.html#os.renam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os.html#os.chown" TargetMode="External"/><Relationship Id="rId2" Type="http://schemas.openxmlformats.org/officeDocument/2006/relationships/hyperlink" Target="https://docs.python.org/3/library/os.html#os.chmod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configparser.html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gmail/api/quickstart/python?hl=zh-TW" TargetMode="External"/><Relationship Id="rId2" Type="http://schemas.openxmlformats.org/officeDocument/2006/relationships/hyperlink" Target="https://developer.openstack.org/api-ref/identity/v3/#password-authentication-with-unscoped-authoriz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s.python-requests.org/en/master/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ycontribs/python-crowd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os7.iuscommunity.org/ius-release.rpm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Python Programming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weicc</a:t>
            </a:r>
            <a:endParaRPr lang="en-US" altLang="zh-TW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use Python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對剛接觸程式語言的人友善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dirty="0"/>
              <a:t>Python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的使用範圍廣泛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dirty="0"/>
              <a:t>Web, GUI application, </a:t>
            </a:r>
            <a:r>
              <a:rPr lang="en-US" altLang="zh-TW" dirty="0" err="1"/>
              <a:t>Chatbot</a:t>
            </a:r>
            <a:endParaRPr lang="en-US" altLang="zh-TW" dirty="0"/>
          </a:p>
          <a:p>
            <a:r>
              <a:rPr lang="en-US" altLang="zh-TW" dirty="0"/>
              <a:t>ML</a:t>
            </a:r>
            <a:r>
              <a:rPr lang="zh-TW" altLang="en-US" dirty="0"/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lang="zh-TW" altLang="en-US" dirty="0"/>
              <a:t> </a:t>
            </a:r>
            <a:r>
              <a:rPr lang="en-US" altLang="zh-TW" dirty="0"/>
              <a:t>AI</a:t>
            </a:r>
            <a:r>
              <a:rPr lang="zh-TW" altLang="en-US" dirty="0"/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的應用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，雲端運用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dirty="0"/>
              <a:t>Spark</a:t>
            </a:r>
          </a:p>
          <a:p>
            <a:pPr lvl="1"/>
            <a:r>
              <a:rPr lang="en-US" altLang="zh-TW" dirty="0"/>
              <a:t>TensorFlow</a:t>
            </a:r>
          </a:p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敏捷</a:t>
            </a:r>
            <a:r>
              <a:rPr lang="zh-TW" altLang="en-US" dirty="0"/>
              <a:t> </a:t>
            </a:r>
            <a:r>
              <a:rPr lang="en-US" altLang="zh-TW" dirty="0"/>
              <a:t>(Agile)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開發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dirty="0"/>
              <a:t>Python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優雅而高捷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優秀的開發速度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簡單的交接時間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538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CB3EC1-1F1B-FE45-BE20-55EB7FD7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Python2 or Python3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CDE3DA-5EDC-C843-8157-653811506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目前在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Hant" dirty="0">
                <a:ea typeface="Microsoft JhengHei" panose="020B0604030504040204" pitchFamily="34" charset="-120"/>
              </a:rPr>
              <a:t>Linux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中還有大量 </a:t>
            </a:r>
            <a:r>
              <a:rPr lang="en-US" altLang="zh-Hant" dirty="0">
                <a:ea typeface="Microsoft JhengHei" panose="020B0604030504040204" pitchFamily="34" charset="-120"/>
              </a:rPr>
              <a:t>Python2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語言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目前在眾多商用 </a:t>
            </a:r>
            <a:r>
              <a:rPr lang="en-US" altLang="zh-Hant" dirty="0">
                <a:ea typeface="Microsoft JhengHei" panose="020B0604030504040204" pitchFamily="34" charset="-120"/>
              </a:rPr>
              <a:t>solution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中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Hant" dirty="0">
                <a:ea typeface="Microsoft JhengHei" panose="020B0604030504040204" pitchFamily="34" charset="-120"/>
              </a:rPr>
              <a:t>Python2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仍然存在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sz="2400" dirty="0">
                <a:ea typeface="+mn-ea"/>
                <a:cs typeface="+mn-cs"/>
              </a:rPr>
              <a:t>Instagram Makes a Smooth Move to Python 3</a:t>
            </a:r>
          </a:p>
          <a:p>
            <a:pPr lvl="1"/>
            <a:r>
              <a:rPr lang="en-US" altLang="zh-TW" sz="2400" dirty="0">
                <a:ea typeface="+mn-ea"/>
                <a:cs typeface="+mn-cs"/>
                <a:hlinkClick r:id="rId3"/>
              </a:rPr>
              <a:t>https://thenewstack.io/instagram-makes-smooth-move-python-3/</a:t>
            </a:r>
            <a:endParaRPr lang="en-US" altLang="zh-TW" sz="2400" dirty="0">
              <a:ea typeface="+mn-ea"/>
              <a:cs typeface="+mn-cs"/>
            </a:endParaRPr>
          </a:p>
          <a:p>
            <a:r>
              <a:rPr lang="en-US" altLang="zh-TW" dirty="0"/>
              <a:t>Python2</a:t>
            </a:r>
            <a:r>
              <a:rPr lang="en-US" altLang="zh-TW" dirty="0">
                <a:latin typeface="+mn-ea"/>
              </a:rPr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轉移</a:t>
            </a:r>
            <a:r>
              <a:rPr lang="en-US" altLang="zh-Hant" dirty="0">
                <a:latin typeface="+mn-ea"/>
              </a:rPr>
              <a:t> </a:t>
            </a:r>
            <a:r>
              <a:rPr lang="en-US" altLang="zh-Hant" dirty="0"/>
              <a:t>Python3</a:t>
            </a:r>
            <a:r>
              <a:rPr lang="en-US" altLang="zh-Hant" dirty="0">
                <a:latin typeface="+mn-ea"/>
              </a:rPr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成本高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dirty="0"/>
              <a:t>Python 2.7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將於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Hant" dirty="0">
                <a:ea typeface="Microsoft JhengHei" panose="020B0604030504040204" pitchFamily="34" charset="-120"/>
              </a:rPr>
              <a:t>2020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年退役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sz="2400" dirty="0">
                <a:ea typeface="+mn-ea"/>
                <a:cs typeface="+mn-cs"/>
                <a:hlinkClick r:id="rId4"/>
              </a:rPr>
              <a:t>https://pythonclock.org/</a:t>
            </a:r>
            <a:endParaRPr lang="en-US" altLang="zh-TW" sz="2400" dirty="0">
              <a:ea typeface="+mn-ea"/>
              <a:cs typeface="+mn-cs"/>
            </a:endParaRPr>
          </a:p>
          <a:p>
            <a:pPr lvl="1"/>
            <a:endParaRPr kumimoji="1" lang="en-US" altLang="zh-TW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758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53A83B-D00E-8F4B-8131-B67DFB94F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print</a:t>
            </a:r>
          </a:p>
          <a:p>
            <a:pPr lvl="1"/>
            <a:r>
              <a:rPr kumimoji="1" lang="en-US" altLang="zh-TW" dirty="0">
                <a:ea typeface="+mn-ea"/>
              </a:rPr>
              <a:t>P</a:t>
            </a:r>
            <a:r>
              <a:rPr lang="en-US" altLang="zh-TW" dirty="0">
                <a:ea typeface="+mn-ea"/>
              </a:rPr>
              <a:t>ython 2 : print “I am good guy!”</a:t>
            </a:r>
          </a:p>
          <a:p>
            <a:pPr lvl="1"/>
            <a:r>
              <a:rPr kumimoji="1" lang="en-US" altLang="zh-TW" dirty="0">
                <a:ea typeface="+mn-ea"/>
              </a:rPr>
              <a:t>Python 3 : print(</a:t>
            </a:r>
            <a:r>
              <a:rPr lang="en-US" altLang="zh-TW" dirty="0">
                <a:ea typeface="+mn-ea"/>
              </a:rPr>
              <a:t>“I am good guy!”</a:t>
            </a:r>
            <a:r>
              <a:rPr kumimoji="1" lang="en-US" altLang="zh-TW" dirty="0">
                <a:ea typeface="+mn-ea"/>
              </a:rPr>
              <a:t>)</a:t>
            </a:r>
          </a:p>
          <a:p>
            <a:r>
              <a:rPr lang="en-US" altLang="zh-TW" dirty="0"/>
              <a:t>Utf-8</a:t>
            </a:r>
          </a:p>
          <a:p>
            <a:pPr lvl="1"/>
            <a:r>
              <a:rPr lang="en-US" altLang="zh-TW" dirty="0">
                <a:ea typeface="+mn-ea"/>
              </a:rPr>
              <a:t>Python 2: ASCII </a:t>
            </a:r>
            <a:r>
              <a:rPr lang="en-US" altLang="zh-TW" dirty="0" err="1">
                <a:ea typeface="+mn-ea"/>
              </a:rPr>
              <a:t>str</a:t>
            </a:r>
            <a:r>
              <a:rPr lang="en-US" altLang="zh-TW" dirty="0">
                <a:ea typeface="+mn-ea"/>
              </a:rPr>
              <a:t>() and </a:t>
            </a:r>
            <a:r>
              <a:rPr lang="en-US" altLang="zh-TW" dirty="0" err="1">
                <a:ea typeface="+mn-ea"/>
              </a:rPr>
              <a:t>unicode</a:t>
            </a:r>
            <a:r>
              <a:rPr lang="en-US" altLang="zh-TW" dirty="0">
                <a:ea typeface="+mn-ea"/>
              </a:rPr>
              <a:t>()</a:t>
            </a:r>
          </a:p>
          <a:p>
            <a:pPr lvl="1"/>
            <a:r>
              <a:rPr lang="en-US" altLang="zh-TW" dirty="0">
                <a:ea typeface="+mn-ea"/>
              </a:rPr>
              <a:t>Python 3: Utf-8</a:t>
            </a:r>
          </a:p>
          <a:p>
            <a:r>
              <a:rPr lang="en-US" altLang="zh-TW" dirty="0"/>
              <a:t>Range</a:t>
            </a:r>
          </a:p>
          <a:p>
            <a:pPr lvl="1"/>
            <a:r>
              <a:rPr lang="en-US" altLang="zh-TW" dirty="0">
                <a:ea typeface="+mn-ea"/>
              </a:rPr>
              <a:t>range and </a:t>
            </a:r>
            <a:r>
              <a:rPr lang="en-US" altLang="zh-TW" dirty="0" err="1">
                <a:ea typeface="+mn-ea"/>
              </a:rPr>
              <a:t>xrange</a:t>
            </a:r>
            <a:r>
              <a:rPr lang="en-US" altLang="zh-TW" dirty="0">
                <a:ea typeface="+mn-ea"/>
              </a:rPr>
              <a:t> -&gt; range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1541C51-6E00-2A49-B0D4-2752F207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Python2 or Python3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225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E8F4D25-66B7-F947-9809-CEFF82393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32713"/>
            <a:ext cx="7772400" cy="4078374"/>
          </a:xfr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0104050D-FC5D-E447-AE1E-779D80C6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Python2 or Python3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455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74532E-EE73-7E4B-8B0F-9BDCB3B8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How to use Python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38399F-A6EB-3E4E-B974-D094B4AF7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Text editor</a:t>
            </a:r>
          </a:p>
          <a:p>
            <a:pPr lvl="1"/>
            <a:r>
              <a:rPr kumimoji="1" lang="en-US" altLang="zh-TW" dirty="0"/>
              <a:t>Atom, VS code, Sublime</a:t>
            </a:r>
          </a:p>
          <a:p>
            <a:pPr lvl="1"/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以上都支援</a:t>
            </a:r>
            <a:r>
              <a:rPr kumimoji="1" lang="en-US" altLang="zh-Hant" dirty="0"/>
              <a:t> PEP8</a:t>
            </a:r>
          </a:p>
          <a:p>
            <a:r>
              <a:rPr lang="en-US" altLang="zh-TW" dirty="0"/>
              <a:t>IDE</a:t>
            </a:r>
          </a:p>
          <a:p>
            <a:pPr lvl="1"/>
            <a:r>
              <a:rPr lang="en-US" altLang="zh-TW" dirty="0" err="1"/>
              <a:t>PyCharm</a:t>
            </a:r>
            <a:r>
              <a:rPr lang="en-US" altLang="zh-TW" dirty="0"/>
              <a:t>, Anaconda</a:t>
            </a:r>
          </a:p>
          <a:p>
            <a:pPr lvl="1"/>
            <a:r>
              <a:rPr lang="en-US" altLang="zh-TW" dirty="0" err="1"/>
              <a:t>Jupyter</a:t>
            </a:r>
            <a:endParaRPr kumimoji="1" lang="en-US" altLang="zh-TW" dirty="0"/>
          </a:p>
          <a:p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FDBDD6D-7711-7449-80F2-96851A1FC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00200"/>
            <a:ext cx="1955800" cy="19558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C08E41A-2DF2-DD44-AF84-96CF16B7D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14800"/>
            <a:ext cx="374841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02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B747A20-DF6B-4149-8048-89061380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Data type</a:t>
            </a:r>
            <a:endParaRPr kumimoji="1"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E9BDB6F-8C10-A04B-9756-302CC16DA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68136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3EC5D6-69BF-7D4E-93E5-ACBEE057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Python Data type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F057E-C5C6-0347-B20E-FBCE90EB2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>
                <a:ea typeface="Microsoft JhengHei" panose="020B0604030504040204" pitchFamily="34" charset="-120"/>
              </a:rPr>
              <a:t>int</a:t>
            </a:r>
            <a:endParaRPr kumimoji="1" lang="en-US" altLang="zh-TW" dirty="0">
              <a:ea typeface="Microsoft JhengHei" panose="020B0604030504040204" pitchFamily="34" charset="-120"/>
            </a:endParaRPr>
          </a:p>
          <a:p>
            <a:pPr lvl="1"/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</a:t>
            </a:r>
            <a:r>
              <a:rPr kumimoji="1"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en-US" altLang="zh-Hant" dirty="0">
                <a:ea typeface="Microsoft JhengHei" panose="020B0604030504040204" pitchFamily="34" charset="-120"/>
              </a:rPr>
              <a:t>Python 2</a:t>
            </a:r>
            <a:r>
              <a:rPr kumimoji="1"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整數為 </a:t>
            </a:r>
            <a:r>
              <a:rPr kumimoji="1" lang="en-US" altLang="zh-Hant" dirty="0">
                <a:ea typeface="Microsoft JhengHei" panose="020B0604030504040204" pitchFamily="34" charset="-120"/>
              </a:rPr>
              <a:t>32 bit</a:t>
            </a:r>
          </a:p>
          <a:p>
            <a:pPr lvl="2"/>
            <a:r>
              <a:rPr lang="en-US" altLang="zh-TW" dirty="0">
                <a:ea typeface="Microsoft JhengHei" panose="020B0604030504040204" pitchFamily="34" charset="-120"/>
              </a:rPr>
              <a:t>–2,147,483,648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 </a:t>
            </a:r>
            <a:r>
              <a:rPr lang="en-US" altLang="zh-TW" dirty="0">
                <a:ea typeface="Microsoft JhengHei" panose="020B0604030504040204" pitchFamily="34" charset="-120"/>
              </a:rPr>
              <a:t>2,147,483,647</a:t>
            </a:r>
          </a:p>
          <a:p>
            <a:pPr lvl="2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具有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Hant" dirty="0">
                <a:ea typeface="Microsoft JhengHei" panose="020B0604030504040204" pitchFamily="34" charset="-120"/>
              </a:rPr>
              <a:t>long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型態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Hant" dirty="0">
                <a:ea typeface="Microsoft JhengHei" panose="020B0604030504040204" pitchFamily="34" charset="-120"/>
              </a:rPr>
              <a:t>Python 3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下沒有邊界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/>
            <a:endParaRPr lang="en-US" altLang="zh-Hant" dirty="0"/>
          </a:p>
          <a:p>
            <a:pPr lvl="1"/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6648794-6CB3-B141-B856-13B57CA9FC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5662"/>
            <a:ext cx="9144000" cy="27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50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3EC5D6-69BF-7D4E-93E5-ACBEE057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Python Data type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F057E-C5C6-0347-B20E-FBCE90EB2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float</a:t>
            </a:r>
            <a:endParaRPr kumimoji="1" lang="en-US" altLang="zh-TW" dirty="0"/>
          </a:p>
          <a:p>
            <a:pPr lvl="1"/>
            <a:r>
              <a:rPr lang="en-US" altLang="zh-TW" dirty="0"/>
              <a:t>float(True)</a:t>
            </a:r>
          </a:p>
          <a:p>
            <a:pPr lvl="2"/>
            <a:r>
              <a:rPr lang="en-US" altLang="zh-TW" dirty="0"/>
              <a:t>1.0</a:t>
            </a:r>
          </a:p>
          <a:p>
            <a:pPr lvl="1"/>
            <a:r>
              <a:rPr lang="en-US" altLang="zh-TW" dirty="0"/>
              <a:t>float(False)</a:t>
            </a:r>
          </a:p>
          <a:p>
            <a:pPr lvl="2"/>
            <a:r>
              <a:rPr lang="en-US" altLang="zh-TW" dirty="0"/>
              <a:t>0.0</a:t>
            </a:r>
          </a:p>
          <a:p>
            <a:pPr lvl="1"/>
            <a:endParaRPr lang="en-US" altLang="zh-Hant" dirty="0"/>
          </a:p>
          <a:p>
            <a:pPr marL="914400" lvl="2" indent="0">
              <a:buNone/>
            </a:pPr>
            <a:endParaRPr lang="en-US" altLang="zh-Hant" dirty="0"/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3232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3EC5D6-69BF-7D4E-93E5-ACBEE057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Python Data type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F057E-C5C6-0347-B20E-FBCE90EB2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str</a:t>
            </a:r>
            <a:endParaRPr kumimoji="1" lang="en-US" altLang="zh-TW" dirty="0"/>
          </a:p>
          <a:p>
            <a:pPr lvl="1"/>
            <a:r>
              <a:rPr lang="en-US" altLang="zh-Hant" dirty="0"/>
              <a:t>PEP8</a:t>
            </a:r>
          </a:p>
          <a:p>
            <a:pPr lvl="2"/>
            <a:r>
              <a:rPr lang="en-US" altLang="zh-Hant" dirty="0"/>
              <a:t>“</a:t>
            </a:r>
            <a:r>
              <a:rPr lang="en-US" altLang="zh-Hant" dirty="0" err="1"/>
              <a:t>Iamgoodguy</a:t>
            </a:r>
            <a:r>
              <a:rPr lang="en-US" altLang="zh-Hant" dirty="0"/>
              <a:t>” –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多用在給人看的字串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/>
            <a:r>
              <a:rPr lang="en-US" altLang="zh-Hant" dirty="0"/>
              <a:t>’</a:t>
            </a:r>
            <a:r>
              <a:rPr lang="en-US" altLang="zh-Hant" dirty="0" err="1"/>
              <a:t>Iamgoodguy</a:t>
            </a:r>
            <a:r>
              <a:rPr lang="en-US" altLang="zh-Hant" dirty="0"/>
              <a:t>’</a:t>
            </a:r>
            <a:r>
              <a:rPr lang="zh-Hant" altLang="en-US" dirty="0"/>
              <a:t> </a:t>
            </a:r>
            <a:r>
              <a:rPr lang="en-US" altLang="zh-Hant" dirty="0"/>
              <a:t>–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多用在給機器的字串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Hant" dirty="0" err="1"/>
              <a:t>str</a:t>
            </a:r>
            <a:r>
              <a:rPr lang="en-US" altLang="zh-Hant" dirty="0"/>
              <a:t> + </a:t>
            </a:r>
            <a:r>
              <a:rPr lang="en-US" altLang="zh-Hant" dirty="0" err="1"/>
              <a:t>str</a:t>
            </a:r>
            <a:endParaRPr lang="en-US" altLang="zh-Hant" dirty="0"/>
          </a:p>
          <a:p>
            <a:pPr lvl="2"/>
            <a:r>
              <a:rPr lang="en-US" altLang="zh-Hant" dirty="0"/>
              <a:t>“</a:t>
            </a:r>
            <a:r>
              <a:rPr lang="en-US" altLang="zh-Hant" dirty="0" err="1"/>
              <a:t>Iamgoodguy</a:t>
            </a:r>
            <a:r>
              <a:rPr lang="en-US" altLang="zh-Hant" dirty="0"/>
              <a:t>”  + “</a:t>
            </a:r>
            <a:r>
              <a:rPr lang="en-US" altLang="zh-Hant" dirty="0" err="1"/>
              <a:t>Iambadguy</a:t>
            </a:r>
            <a:r>
              <a:rPr lang="en-US" altLang="zh-Hant" dirty="0"/>
              <a:t>”</a:t>
            </a:r>
          </a:p>
          <a:p>
            <a:pPr lvl="1"/>
            <a:r>
              <a:rPr lang="en-US" altLang="zh-Hant" dirty="0" err="1"/>
              <a:t>str</a:t>
            </a:r>
            <a:r>
              <a:rPr lang="en-US" altLang="zh-Hant" dirty="0"/>
              <a:t> * </a:t>
            </a:r>
            <a:r>
              <a:rPr lang="en-US" altLang="zh-Hant" dirty="0" err="1"/>
              <a:t>int</a:t>
            </a:r>
            <a:endParaRPr lang="en-US" altLang="zh-Hant" dirty="0"/>
          </a:p>
          <a:p>
            <a:pPr lvl="2"/>
            <a:r>
              <a:rPr lang="en-US" altLang="zh-Hant" dirty="0"/>
              <a:t>“</a:t>
            </a:r>
            <a:r>
              <a:rPr lang="en-US" altLang="zh-Hant" dirty="0" err="1"/>
              <a:t>Iamgoodguy</a:t>
            </a:r>
            <a:r>
              <a:rPr lang="en-US" altLang="zh-Hant" dirty="0"/>
              <a:t>” * 4</a:t>
            </a:r>
          </a:p>
          <a:p>
            <a:pPr lvl="2"/>
            <a:endParaRPr lang="en-US" altLang="zh-Hant" dirty="0"/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1546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3EC5D6-69BF-7D4E-93E5-ACBEE057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Python Data type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F057E-C5C6-0347-B20E-FBCE90EB2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list</a:t>
            </a:r>
            <a:endParaRPr kumimoji="1" lang="en-US" altLang="zh-TW" dirty="0"/>
          </a:p>
          <a:p>
            <a:pPr lvl="1"/>
            <a:r>
              <a:rPr lang="en-US" altLang="zh-Hant" dirty="0"/>
              <a:t>[‘pen’, ‘pineapple’, ‘apple’]</a:t>
            </a:r>
          </a:p>
          <a:p>
            <a:pPr lvl="2"/>
            <a:r>
              <a:rPr lang="en-US" altLang="zh-Hant" dirty="0"/>
              <a:t>append()</a:t>
            </a:r>
          </a:p>
          <a:p>
            <a:pPr lvl="2"/>
            <a:r>
              <a:rPr lang="en-US" altLang="zh-Hant" dirty="0"/>
              <a:t>extend()</a:t>
            </a:r>
          </a:p>
          <a:p>
            <a:pPr lvl="2"/>
            <a:r>
              <a:rPr lang="en-US" altLang="zh-Hant" dirty="0"/>
              <a:t>insert()</a:t>
            </a:r>
          </a:p>
          <a:p>
            <a:pPr lvl="2"/>
            <a:r>
              <a:rPr lang="en-US" altLang="zh-Hant" dirty="0"/>
              <a:t>remove()</a:t>
            </a:r>
          </a:p>
          <a:p>
            <a:pPr lvl="2"/>
            <a:r>
              <a:rPr lang="en-US" altLang="zh-Hant" dirty="0"/>
              <a:t>pop()</a:t>
            </a:r>
          </a:p>
          <a:p>
            <a:pPr lvl="2"/>
            <a:r>
              <a:rPr lang="en-US" altLang="zh-Hant" dirty="0"/>
              <a:t>index()</a:t>
            </a:r>
          </a:p>
          <a:p>
            <a:pPr lvl="2"/>
            <a:r>
              <a:rPr lang="en-US" altLang="zh-Hant" dirty="0"/>
              <a:t>count()</a:t>
            </a:r>
          </a:p>
          <a:p>
            <a:pPr lvl="2"/>
            <a:r>
              <a:rPr lang="en-US" altLang="zh-Hant" dirty="0"/>
              <a:t>join()</a:t>
            </a:r>
          </a:p>
          <a:p>
            <a:pPr lvl="2"/>
            <a:r>
              <a:rPr lang="en-US" altLang="zh-Hant" dirty="0"/>
              <a:t>sort()</a:t>
            </a:r>
          </a:p>
          <a:p>
            <a:pPr lvl="2"/>
            <a:r>
              <a:rPr lang="en-US" altLang="zh-Hant" dirty="0" err="1"/>
              <a:t>len</a:t>
            </a:r>
            <a:r>
              <a:rPr lang="en-US" altLang="zh-Hant" dirty="0"/>
              <a:t>()</a:t>
            </a:r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735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3810000" cy="51054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Introduction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Overview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Python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Why use Python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Python 3 or Python 2 ?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Python data type</a:t>
            </a: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boolean</a:t>
            </a:r>
            <a:r>
              <a:rPr lang="en-US" altLang="zh-TW" dirty="0">
                <a:ea typeface="新細明體" panose="02020500000000000000" pitchFamily="18" charset="-120"/>
              </a:rPr>
              <a:t>, </a:t>
            </a:r>
            <a:r>
              <a:rPr lang="en-US" altLang="zh-TW" dirty="0" err="1">
                <a:ea typeface="新細明體" panose="02020500000000000000" pitchFamily="18" charset="-120"/>
              </a:rPr>
              <a:t>int</a:t>
            </a:r>
            <a:r>
              <a:rPr lang="en-US" altLang="zh-TW" dirty="0">
                <a:ea typeface="新細明體" panose="02020500000000000000" pitchFamily="18" charset="-120"/>
              </a:rPr>
              <a:t>, float, </a:t>
            </a:r>
            <a:r>
              <a:rPr lang="en-US" altLang="zh-TW" dirty="0" err="1">
                <a:ea typeface="新細明體" panose="02020500000000000000" pitchFamily="18" charset="-120"/>
              </a:rPr>
              <a:t>str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list, tuple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dictionary, set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Python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for, if, while, try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function, class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B4FA70-4CB5-F147-B28A-5F20C4657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447800"/>
            <a:ext cx="381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/>
            <a:r>
              <a:rPr lang="en-US" altLang="zh-TW" kern="0" dirty="0">
                <a:ea typeface="新細明體" panose="02020500000000000000" pitchFamily="18" charset="-120"/>
              </a:rPr>
              <a:t>Python class</a:t>
            </a:r>
          </a:p>
          <a:p>
            <a:pPr lvl="1" eaLnBrk="1" hangingPunct="1"/>
            <a:r>
              <a:rPr lang="en-US" altLang="zh-TW" kern="0" dirty="0">
                <a:ea typeface="新細明體" panose="02020500000000000000" pitchFamily="18" charset="-120"/>
              </a:rPr>
              <a:t>super()</a:t>
            </a:r>
          </a:p>
          <a:p>
            <a:pPr lvl="1" eaLnBrk="1" hangingPunct="1"/>
            <a:r>
              <a:rPr lang="en-US" altLang="zh-TW" kern="0" dirty="0">
                <a:ea typeface="新細明體" panose="02020500000000000000" pitchFamily="18" charset="-120"/>
              </a:rPr>
              <a:t>self</a:t>
            </a:r>
          </a:p>
          <a:p>
            <a:pPr lvl="1" eaLnBrk="1" hangingPunct="1"/>
            <a:r>
              <a:rPr lang="en-US" altLang="zh-TW" kern="0" dirty="0">
                <a:ea typeface="新細明體" panose="02020500000000000000" pitchFamily="18" charset="-120"/>
              </a:rPr>
              <a:t>property</a:t>
            </a:r>
          </a:p>
          <a:p>
            <a:pPr lvl="1" eaLnBrk="1" hangingPunct="1"/>
            <a:r>
              <a:rPr lang="en-US" altLang="zh-TW" kern="0" dirty="0">
                <a:ea typeface="新細明體" panose="02020500000000000000" pitchFamily="18" charset="-120"/>
              </a:rPr>
              <a:t>__</a:t>
            </a:r>
            <a:r>
              <a:rPr lang="en-US" altLang="zh-TW" kern="0" dirty="0" err="1">
                <a:ea typeface="新細明體" panose="02020500000000000000" pitchFamily="18" charset="-120"/>
              </a:rPr>
              <a:t>init</a:t>
            </a:r>
            <a:r>
              <a:rPr lang="en-US" altLang="zh-TW" kern="0" dirty="0">
                <a:ea typeface="新細明體" panose="02020500000000000000" pitchFamily="18" charset="-120"/>
              </a:rPr>
              <a:t>__</a:t>
            </a:r>
          </a:p>
          <a:p>
            <a:pPr eaLnBrk="1" hangingPunct="1"/>
            <a:r>
              <a:rPr lang="en-US" altLang="zh-TW" kern="0" dirty="0">
                <a:ea typeface="新細明體" panose="02020500000000000000" pitchFamily="18" charset="-120"/>
              </a:rPr>
              <a:t>Generator &amp; Decorator</a:t>
            </a:r>
          </a:p>
          <a:p>
            <a:pPr eaLnBrk="1" hangingPunct="1"/>
            <a:r>
              <a:rPr lang="en-US" altLang="zh-TW" kern="0" dirty="0">
                <a:ea typeface="新細明體" panose="02020500000000000000" pitchFamily="18" charset="-120"/>
              </a:rPr>
              <a:t>Python with PEP8</a:t>
            </a:r>
          </a:p>
          <a:p>
            <a:pPr lvl="1" eaLnBrk="1" hangingPunct="1"/>
            <a:r>
              <a:rPr lang="en-US" altLang="zh-TW" kern="0" dirty="0">
                <a:ea typeface="新細明體" panose="02020500000000000000" pitchFamily="18" charset="-120"/>
              </a:rPr>
              <a:t>What is PEP8</a:t>
            </a:r>
          </a:p>
          <a:p>
            <a:pPr lvl="1" eaLnBrk="1" hangingPunct="1"/>
            <a:r>
              <a:rPr lang="en-US" altLang="zh-TW" kern="0" dirty="0">
                <a:ea typeface="新細明體" panose="02020500000000000000" pitchFamily="18" charset="-120"/>
              </a:rPr>
              <a:t>How use</a:t>
            </a:r>
          </a:p>
          <a:p>
            <a:pPr eaLnBrk="1" hangingPunct="1"/>
            <a:endParaRPr lang="en-US" altLang="zh-TW" kern="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kern="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3EC5D6-69BF-7D4E-93E5-ACBEE057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Python Data type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F057E-C5C6-0347-B20E-FBCE90EB2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tuple</a:t>
            </a:r>
            <a:endParaRPr kumimoji="1" lang="en-US" altLang="zh-TW" dirty="0"/>
          </a:p>
          <a:p>
            <a:pPr lvl="1"/>
            <a:r>
              <a:rPr lang="en-US" altLang="zh-Hant" dirty="0"/>
              <a:t>(‘pen’, ‘pineapple’, ‘apple’)</a:t>
            </a:r>
          </a:p>
          <a:p>
            <a:pPr lvl="2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無法任意修改內容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</a:t>
            </a:r>
            <a:r>
              <a:rPr lang="en-US" altLang="zh-Hant" dirty="0"/>
              <a:t> append, insert</a:t>
            </a: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內容保存完整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佔用空間小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7340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3EC5D6-69BF-7D4E-93E5-ACBEE057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Python Data type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F057E-C5C6-0347-B20E-FBCE90EB2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ea typeface="新細明體" panose="02020500000000000000" pitchFamily="18" charset="-120"/>
              </a:rPr>
              <a:t>dict</a:t>
            </a:r>
            <a:endParaRPr kumimoji="1" lang="en-US" altLang="zh-TW" dirty="0"/>
          </a:p>
          <a:p>
            <a:pPr lvl="1"/>
            <a:r>
              <a:rPr lang="en-US" altLang="zh-Hant" dirty="0"/>
              <a:t>{‘a’: ‘</a:t>
            </a:r>
            <a:r>
              <a:rPr lang="en-US" altLang="zh-Hant" dirty="0" err="1"/>
              <a:t>aaa</a:t>
            </a:r>
            <a:r>
              <a:rPr lang="en-US" altLang="zh-Hant" dirty="0"/>
              <a:t>’, ‘b’: ‘</a:t>
            </a:r>
            <a:r>
              <a:rPr lang="en-US" altLang="zh-Hant" dirty="0" err="1"/>
              <a:t>bbb</a:t>
            </a:r>
            <a:r>
              <a:rPr lang="en-US" altLang="zh-Hant" dirty="0"/>
              <a:t>’, ‘c’: ‘ccc’}</a:t>
            </a:r>
          </a:p>
          <a:p>
            <a:pPr lvl="2"/>
            <a:r>
              <a:rPr lang="en-US" altLang="zh-Hant" dirty="0"/>
              <a:t>keys()</a:t>
            </a:r>
          </a:p>
          <a:p>
            <a:pPr lvl="2"/>
            <a:r>
              <a:rPr lang="en-US" altLang="zh-Hant" dirty="0"/>
              <a:t>values()</a:t>
            </a:r>
          </a:p>
          <a:p>
            <a:pPr lvl="2"/>
            <a:r>
              <a:rPr lang="en-US" altLang="zh-Hant" dirty="0"/>
              <a:t>items()</a:t>
            </a: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一般</a:t>
            </a:r>
            <a:r>
              <a:rPr lang="zh-Hant" altLang="en-US" dirty="0"/>
              <a:t> </a:t>
            </a:r>
            <a:r>
              <a:rPr lang="en-US" altLang="zh-Hant" dirty="0" err="1"/>
              <a:t>json</a:t>
            </a:r>
            <a:r>
              <a:rPr lang="zh-Hant" altLang="en-US" dirty="0"/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會從這個形態轉錄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/>
            <a:endParaRPr lang="en-US" altLang="zh-Hant" dirty="0"/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72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3EC5D6-69BF-7D4E-93E5-ACBEE057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Python Data type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F057E-C5C6-0347-B20E-FBCE90EB2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set</a:t>
            </a:r>
            <a:endParaRPr kumimoji="1" lang="en-US" altLang="zh-TW" dirty="0"/>
          </a:p>
          <a:p>
            <a:pPr lvl="1"/>
            <a:r>
              <a:rPr lang="en-US" altLang="zh-Hant" dirty="0"/>
              <a:t>{‘pen’, ‘pineapple’, ‘apple’}</a:t>
            </a:r>
          </a:p>
          <a:p>
            <a:pPr lvl="1"/>
            <a:r>
              <a:rPr lang="en-US" altLang="zh-Hant" dirty="0"/>
              <a:t>in</a:t>
            </a:r>
          </a:p>
          <a:p>
            <a:pPr lvl="2"/>
            <a:r>
              <a:rPr lang="en-US" altLang="zh-Hant" dirty="0"/>
              <a:t>‘pen’ in </a:t>
            </a:r>
            <a:r>
              <a:rPr lang="en-US" altLang="zh-Hant" dirty="0" err="1"/>
              <a:t>demoSet</a:t>
            </a:r>
            <a:endParaRPr lang="en-US" altLang="zh-Hant" dirty="0"/>
          </a:p>
          <a:p>
            <a:pPr lvl="3"/>
            <a:r>
              <a:rPr lang="en-US" altLang="zh-Hant" dirty="0"/>
              <a:t>True</a:t>
            </a:r>
          </a:p>
          <a:p>
            <a:pPr lvl="2"/>
            <a:r>
              <a:rPr lang="en-US" altLang="zh-Hant" dirty="0"/>
              <a:t>‘</a:t>
            </a:r>
            <a:r>
              <a:rPr lang="en-US" altLang="zh-Hant" dirty="0" err="1"/>
              <a:t>kevin</a:t>
            </a:r>
            <a:r>
              <a:rPr lang="en-US" altLang="zh-Hant" dirty="0"/>
              <a:t>’ in </a:t>
            </a:r>
            <a:r>
              <a:rPr lang="en-US" altLang="zh-Hant" dirty="0" err="1"/>
              <a:t>demoSet</a:t>
            </a:r>
            <a:endParaRPr lang="en-US" altLang="zh-Hant" dirty="0"/>
          </a:p>
          <a:p>
            <a:pPr lvl="3"/>
            <a:r>
              <a:rPr lang="en-US" altLang="zh-Hant" dirty="0"/>
              <a:t>False</a:t>
            </a: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基本運算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交集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&amp; intersection()</a:t>
            </a:r>
          </a:p>
          <a:p>
            <a:pPr lvl="2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聯集</a:t>
            </a:r>
            <a:r>
              <a:rPr lang="zh-Hant" altLang="en-US" dirty="0"/>
              <a:t> </a:t>
            </a:r>
            <a:r>
              <a:rPr lang="en-US" altLang="zh-Hant" dirty="0"/>
              <a:t> |  union()</a:t>
            </a:r>
          </a:p>
          <a:p>
            <a:pPr lvl="2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差集</a:t>
            </a:r>
            <a:r>
              <a:rPr lang="zh-Hant" altLang="en-US" dirty="0"/>
              <a:t> </a:t>
            </a:r>
            <a:r>
              <a:rPr lang="en-US" altLang="zh-Hant" dirty="0"/>
              <a:t> -  difference()</a:t>
            </a:r>
          </a:p>
          <a:p>
            <a:pPr lvl="2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互斥</a:t>
            </a:r>
            <a:r>
              <a:rPr lang="zh-Hant" altLang="en-US" dirty="0"/>
              <a:t> </a:t>
            </a:r>
            <a:r>
              <a:rPr lang="en-US" altLang="zh-Hant" dirty="0"/>
              <a:t> ^  </a:t>
            </a:r>
            <a:r>
              <a:rPr lang="en-US" altLang="zh-Hant" dirty="0" err="1"/>
              <a:t>symmetric_difference</a:t>
            </a:r>
            <a:r>
              <a:rPr lang="en-US" altLang="zh-Hant" dirty="0"/>
              <a:t>()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4013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F34BFF-0D25-4A4B-A0DA-F0602128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operator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279D33-FDB1-1744-92EE-F03100849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941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48DAE7-0630-E84D-B18E-177722B88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if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is</a:t>
            </a:r>
            <a:r>
              <a:rPr lang="zh-Hant" altLang="en-US" dirty="0">
                <a:ea typeface="新細明體" panose="02020500000000000000" pitchFamily="18" charset="-120"/>
              </a:rPr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左右兩邊變數指向相同物件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==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左右兩邊變數內容是否相等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D24DFD2-723D-5F44-92A4-E465D431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operator</a:t>
            </a:r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F970726-B7BC-E148-92FE-B5793C6FB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743200"/>
            <a:ext cx="84836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72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832CF5-4772-B34B-BB78-6F4D50C6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operator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864E62-C678-6B4B-9B1E-525497AC9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for</a:t>
            </a:r>
          </a:p>
          <a:p>
            <a:pPr lvl="1"/>
            <a:r>
              <a:rPr lang="en-US" altLang="zh-TW" dirty="0">
                <a:ea typeface="+mn-ea"/>
              </a:rPr>
              <a:t>break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跳出迴圈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dirty="0">
                <a:ea typeface="+mn-ea"/>
              </a:rPr>
              <a:t>continue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跳過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5B81BB4-6EE5-0D4A-A938-0763D5221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57500"/>
            <a:ext cx="5054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40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C70734-E015-504F-9D2F-0A3E59F21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while</a:t>
            </a:r>
            <a:endParaRPr kumimoji="1"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933E2CF-999B-FF4B-AE29-360A1A4F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operator</a:t>
            </a:r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D9063E9-4C38-7F44-8E92-35DD9681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5" y="1600200"/>
            <a:ext cx="3587750" cy="455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33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8689A3-6C5F-BD44-9277-4C063A5F2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try</a:t>
            </a:r>
          </a:p>
          <a:p>
            <a:endParaRPr kumimoji="1"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F76496C-F26D-3545-9927-371A5BCD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operator</a:t>
            </a:r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13A1BB5-4903-5941-82C8-520A4F52B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2044700"/>
            <a:ext cx="59309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87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C6273F-D4AD-2141-A117-4B481B6F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operator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5B0673-E6EB-7B4C-8182-A91F51578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try</a:t>
            </a:r>
          </a:p>
          <a:p>
            <a:pPr lvl="1"/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</a:t>
            </a:r>
            <a:br>
              <a:rPr kumimoji="1"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「要就好好做，要不然就不要做」</a:t>
            </a:r>
            <a:endParaRPr kumimoji="1"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en-US" altLang="zh-TW" dirty="0"/>
              <a:t>try </a:t>
            </a: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開頭</a:t>
            </a:r>
            <a:endParaRPr kumimoji="1"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dirty="0"/>
              <a:t>except</a:t>
            </a:r>
            <a:r>
              <a:rPr lang="zh-Hant" altLang="en-US" dirty="0"/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判別例外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dirty="0"/>
              <a:t>raise</a:t>
            </a:r>
          </a:p>
          <a:p>
            <a:pPr lvl="2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不在</a:t>
            </a:r>
            <a:r>
              <a:rPr lang="zh-Hant" altLang="en-US" dirty="0"/>
              <a:t> </a:t>
            </a:r>
            <a:r>
              <a:rPr lang="en-US" altLang="zh-Hant" dirty="0"/>
              <a:t>except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 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&gt;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出現以下例外</a:t>
            </a:r>
            <a:br>
              <a:rPr lang="en-US" altLang="zh-TW" dirty="0"/>
            </a:br>
            <a:r>
              <a:rPr lang="en-US" altLang="zh-TW" dirty="0" err="1"/>
              <a:t>NameError</a:t>
            </a:r>
            <a:r>
              <a:rPr lang="en-US" altLang="zh-TW" dirty="0"/>
              <a:t>, </a:t>
            </a:r>
            <a:r>
              <a:rPr lang="en-US" altLang="zh-TW" dirty="0" err="1"/>
              <a:t>TypeError</a:t>
            </a:r>
            <a:br>
              <a:rPr lang="en-US" altLang="zh-TW" dirty="0"/>
            </a:br>
            <a:r>
              <a:rPr lang="en-US" altLang="zh-TW" dirty="0">
                <a:hlinkClick r:id="rId2"/>
              </a:rPr>
              <a:t>Concrete exceptions</a:t>
            </a:r>
            <a:endParaRPr lang="en-US" altLang="zh-TW" dirty="0"/>
          </a:p>
          <a:p>
            <a:pPr lvl="2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</a:t>
            </a:r>
            <a:r>
              <a:rPr lang="zh-Hant" altLang="en-US" dirty="0"/>
              <a:t> </a:t>
            </a:r>
            <a:r>
              <a:rPr lang="en-US" altLang="zh-Hant" dirty="0"/>
              <a:t>except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 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&gt;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以例外回傳</a:t>
            </a:r>
            <a:endPara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2407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7952F1-56C3-004E-88F4-0C44CAB18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ea typeface="新細明體" panose="02020500000000000000" pitchFamily="18" charset="-120"/>
              </a:rPr>
              <a:t>func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/>
            <a:r>
              <a:rPr lang="en-US" altLang="zh-TW" dirty="0" err="1">
                <a:ea typeface="+mn-ea"/>
              </a:rPr>
              <a:t>def</a:t>
            </a:r>
            <a:r>
              <a:rPr lang="en-US" altLang="zh-TW" dirty="0">
                <a:ea typeface="+mn-ea"/>
              </a:rPr>
              <a:t> </a:t>
            </a:r>
            <a:r>
              <a:rPr lang="en-US" altLang="zh-TW" dirty="0" err="1">
                <a:ea typeface="+mn-ea"/>
              </a:rPr>
              <a:t>demoFunc</a:t>
            </a:r>
            <a:r>
              <a:rPr lang="en-US" altLang="zh-TW" dirty="0">
                <a:ea typeface="+mn-ea"/>
              </a:rPr>
              <a:t>(arg1=‘</a:t>
            </a:r>
            <a:r>
              <a:rPr lang="en-US" altLang="zh-TW" dirty="0" err="1">
                <a:ea typeface="+mn-ea"/>
              </a:rPr>
              <a:t>kevin</a:t>
            </a:r>
            <a:r>
              <a:rPr lang="en-US" altLang="zh-TW" dirty="0">
                <a:ea typeface="+mn-ea"/>
              </a:rPr>
              <a:t>’, arg2):</a:t>
            </a:r>
          </a:p>
          <a:p>
            <a:pPr lvl="1"/>
            <a:r>
              <a:rPr lang="en-US" altLang="zh-TW" dirty="0">
                <a:ea typeface="+mn-ea"/>
              </a:rPr>
              <a:t>*</a:t>
            </a:r>
            <a:r>
              <a:rPr lang="en-US" altLang="zh-TW" dirty="0" err="1">
                <a:ea typeface="+mn-ea"/>
              </a:rPr>
              <a:t>args</a:t>
            </a:r>
            <a:r>
              <a:rPr lang="en-US" altLang="zh-TW" dirty="0">
                <a:ea typeface="+mn-ea"/>
              </a:rPr>
              <a:t> tuple</a:t>
            </a:r>
          </a:p>
          <a:p>
            <a:pPr lvl="1"/>
            <a:r>
              <a:rPr lang="en-US" altLang="zh-TW" dirty="0">
                <a:ea typeface="+mn-ea"/>
              </a:rPr>
              <a:t>**</a:t>
            </a:r>
            <a:r>
              <a:rPr lang="en-US" altLang="zh-TW" dirty="0" err="1">
                <a:ea typeface="+mn-ea"/>
              </a:rPr>
              <a:t>kwargs</a:t>
            </a:r>
            <a:r>
              <a:rPr lang="en-US" altLang="zh-TW" dirty="0">
                <a:ea typeface="+mn-ea"/>
              </a:rPr>
              <a:t> dictionary</a:t>
            </a: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內部函示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endParaRPr lang="zh-TW" altLang="en-US" dirty="0">
              <a:latin typeface="Inconsolata Medium" panose="020B0609030003000000" pitchFamily="49" charset="0"/>
              <a:ea typeface="新細明體" panose="02020500000000000000" pitchFamily="18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92A0E67-6C0E-5843-981D-6BF63793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operator</a:t>
            </a:r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489841-98A7-D642-A2C8-7A8D26AB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06800"/>
            <a:ext cx="42037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直譯式語言</a:t>
            </a:r>
            <a:endParaRPr kumimoji="1"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dirty="0"/>
              <a:t>Python, JavaScript, Perl, Ruby, PHP</a:t>
            </a:r>
          </a:p>
          <a:p>
            <a:pPr lvl="1"/>
            <a:r>
              <a:rPr lang="en-US" altLang="zh-TW" dirty="0"/>
              <a:t>But not: Go, C, C++, JAVA</a:t>
            </a:r>
            <a:endParaRPr kumimoji="1" lang="en-US" altLang="zh-TW" dirty="0"/>
          </a:p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自動記憶體管理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dirty="0"/>
              <a:t>Python, JavaScript</a:t>
            </a:r>
          </a:p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具有大量函式庫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dirty="0"/>
              <a:t>sys, </a:t>
            </a:r>
            <a:r>
              <a:rPr lang="en-US" altLang="zh-TW" dirty="0" err="1"/>
              <a:t>os</a:t>
            </a:r>
            <a:r>
              <a:rPr lang="en-US" altLang="zh-TW" dirty="0"/>
              <a:t>, </a:t>
            </a:r>
            <a:r>
              <a:rPr lang="en-US" altLang="zh-TW" dirty="0" err="1"/>
              <a:t>ftplib</a:t>
            </a:r>
            <a:r>
              <a:rPr lang="en-US" altLang="zh-TW" dirty="0"/>
              <a:t>, </a:t>
            </a:r>
            <a:r>
              <a:rPr lang="en-US" altLang="zh-TW" dirty="0" err="1"/>
              <a:t>smtp</a:t>
            </a:r>
            <a:endParaRPr lang="en-US" altLang="zh-TW" dirty="0"/>
          </a:p>
          <a:p>
            <a:pPr lvl="1"/>
            <a:r>
              <a:rPr lang="en-US" altLang="zh-TW" dirty="0"/>
              <a:t>requests,</a:t>
            </a:r>
            <a:r>
              <a:rPr lang="zh-TW" altLang="en-US" dirty="0"/>
              <a:t> </a:t>
            </a:r>
            <a:r>
              <a:rPr lang="en-US" altLang="zh-TW" dirty="0"/>
              <a:t>ldap3, </a:t>
            </a:r>
            <a:r>
              <a:rPr lang="en-US" altLang="zh-TW" dirty="0" err="1"/>
              <a:t>NumPy</a:t>
            </a:r>
            <a:r>
              <a:rPr lang="en-US" altLang="zh-TW" dirty="0"/>
              <a:t>, Pandas, </a:t>
            </a:r>
            <a:r>
              <a:rPr lang="en-US" altLang="zh-TW" dirty="0" err="1"/>
              <a:t>matplotlib</a:t>
            </a:r>
            <a:endParaRPr lang="en-US" altLang="zh-TW" dirty="0"/>
          </a:p>
          <a:p>
            <a:pPr lvl="1"/>
            <a:r>
              <a:rPr lang="en-US" altLang="zh-TW" dirty="0" err="1"/>
              <a:t>PyPy</a:t>
            </a:r>
            <a:r>
              <a:rPr lang="en-US" altLang="zh-TW" dirty="0"/>
              <a:t>, </a:t>
            </a:r>
            <a:r>
              <a:rPr lang="en-US" altLang="zh-TW" dirty="0" err="1"/>
              <a:t>Cpython</a:t>
            </a:r>
            <a:endParaRPr lang="en-US" altLang="zh-TW" dirty="0"/>
          </a:p>
          <a:p>
            <a:pPr lvl="1"/>
            <a:r>
              <a:rPr lang="en-US" altLang="zh-TW" dirty="0"/>
              <a:t>Django (framework)</a:t>
            </a:r>
          </a:p>
          <a:p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膠水程式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97586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7087CB-A718-404C-BB55-93029C16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Python class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E3197A6-ADA2-4D49-9510-82F60AD1A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Python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是類別語言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Hant" dirty="0" err="1"/>
              <a:t>num</a:t>
            </a:r>
            <a:r>
              <a:rPr lang="en-US" altLang="zh-Hant" dirty="0"/>
              <a:t> = 7</a:t>
            </a: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建立一整數類別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物件分兩部分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變數 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屬性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 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5432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7087CB-A718-404C-BB55-93029C16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Python class</a:t>
            </a:r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F87EAD4-1E42-CB4E-80ED-08C6F31DD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5" b="3953"/>
          <a:stretch/>
        </p:blipFill>
        <p:spPr>
          <a:xfrm>
            <a:off x="1257300" y="2590800"/>
            <a:ext cx="7239000" cy="24384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447056C-CC04-854F-8E3B-56FB127EE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73600"/>
            <a:ext cx="2628900" cy="711200"/>
          </a:xfrm>
          <a:prstGeom prst="rect">
            <a:avLst/>
          </a:prstGeom>
          <a:ln w="2222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11812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7087CB-A718-404C-BB55-93029C16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Python class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E3197A6-ADA2-4D49-9510-82F60AD1A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繼承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A41864F-E02F-3E45-ACD8-1B1C045D4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51998"/>
            <a:ext cx="6870510" cy="45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13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7087CB-A718-404C-BB55-93029C16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Python class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E3197A6-ADA2-4D49-9510-82F60AD1A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複寫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63A3669-CCD9-5744-971A-BE66FE94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"/>
          <a:stretch/>
        </p:blipFill>
        <p:spPr>
          <a:xfrm>
            <a:off x="2209800" y="1459832"/>
            <a:ext cx="64262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70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7087CB-A718-404C-BB55-93029C16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Python class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E3197A6-ADA2-4D49-9510-82F60AD1A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添加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7CF6467-3FB3-1C48-BDCB-639BCFD81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66" y="2057400"/>
            <a:ext cx="6943859" cy="46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80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7087CB-A718-404C-BB55-93029C16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Python class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E3197A6-ADA2-4D49-9510-82F60AD1A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super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27FDEB-91B4-BE4C-9B33-1671FC80B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6593607" cy="46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57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9A8CA4-13CE-854C-A01D-9627954E6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特殊使用</a:t>
            </a:r>
            <a:endParaRPr kumimoji="1"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en-US" altLang="zh-TW" dirty="0"/>
              <a:t>__</a:t>
            </a:r>
            <a:r>
              <a:rPr kumimoji="1" lang="en-US" altLang="zh-TW" dirty="0" err="1"/>
              <a:t>eq</a:t>
            </a:r>
            <a:r>
              <a:rPr kumimoji="1" lang="en-US" altLang="zh-TW" dirty="0"/>
              <a:t>__():</a:t>
            </a:r>
          </a:p>
          <a:p>
            <a:pPr lvl="1"/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官方文件</a:t>
            </a:r>
            <a:endParaRPr kumimoji="1"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endParaRPr kumimoji="1"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C350A0E-9E03-0040-87C2-A9FAEEA3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Python class</a:t>
            </a:r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7070553-1039-0D4F-9486-BBCBB7D0E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6032500" cy="38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98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491B9F-31E7-0748-914C-A97B9D77A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特殊用法</a:t>
            </a:r>
            <a:endParaRPr kumimoji="1"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en-US" altLang="zh-TW" dirty="0"/>
              <a:t>__ne__  !=</a:t>
            </a:r>
          </a:p>
          <a:p>
            <a:pPr lvl="1"/>
            <a:r>
              <a:rPr lang="en-US" altLang="zh-TW" dirty="0"/>
              <a:t>__</a:t>
            </a:r>
            <a:r>
              <a:rPr lang="en-US" altLang="zh-TW" dirty="0" err="1"/>
              <a:t>lt</a:t>
            </a:r>
            <a:r>
              <a:rPr lang="en-US" altLang="zh-TW" dirty="0"/>
              <a:t>__  &lt;</a:t>
            </a:r>
          </a:p>
          <a:p>
            <a:pPr lvl="1"/>
            <a:r>
              <a:rPr kumimoji="1" lang="en-US" altLang="zh-TW" dirty="0"/>
              <a:t>__</a:t>
            </a:r>
            <a:r>
              <a:rPr kumimoji="1" lang="en-US" altLang="zh-TW" dirty="0" err="1"/>
              <a:t>gt</a:t>
            </a:r>
            <a:r>
              <a:rPr kumimoji="1" lang="en-US" altLang="zh-TW" dirty="0"/>
              <a:t>__ &gt;</a:t>
            </a:r>
          </a:p>
          <a:p>
            <a:pPr lvl="1"/>
            <a:r>
              <a:rPr lang="en-US" altLang="zh-TW" dirty="0"/>
              <a:t>__le__ &lt;=</a:t>
            </a:r>
          </a:p>
          <a:p>
            <a:pPr lvl="1"/>
            <a:r>
              <a:rPr kumimoji="1" lang="en-US" altLang="zh-TW" dirty="0"/>
              <a:t>__</a:t>
            </a:r>
            <a:r>
              <a:rPr kumimoji="1" lang="en-US" altLang="zh-TW" dirty="0" err="1"/>
              <a:t>ge</a:t>
            </a:r>
            <a:r>
              <a:rPr kumimoji="1" lang="en-US" altLang="zh-TW" dirty="0"/>
              <a:t>__ &gt;=</a:t>
            </a:r>
            <a:endParaRPr kumimoji="1"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4F5C510E-DE32-D848-B2BE-CAB5B54B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Python class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7336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7087CB-A718-404C-BB55-93029C16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Python class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E3197A6-ADA2-4D49-9510-82F60AD1A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Property</a:t>
            </a:r>
          </a:p>
          <a:p>
            <a:pPr lvl="1"/>
            <a:r>
              <a:rPr lang="en-US" altLang="zh-TW" dirty="0">
                <a:ea typeface="Microsoft JhengHei" panose="020B0604030504040204" pitchFamily="34" charset="-120"/>
              </a:rPr>
              <a:t>Python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無需使用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Hant" dirty="0">
                <a:ea typeface="Microsoft JhengHei" panose="020B0604030504040204" pitchFamily="34" charset="-120"/>
              </a:rPr>
              <a:t>getter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以及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Hant" dirty="0">
                <a:ea typeface="Microsoft JhengHei" panose="020B0604030504040204" pitchFamily="34" charset="-120"/>
              </a:rPr>
              <a:t>setter</a:t>
            </a: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不過仍可以達成相同功能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dirty="0">
                <a:ea typeface="Microsoft JhengHei" panose="020B0604030504040204" pitchFamily="34" charset="-120"/>
              </a:rPr>
              <a:t>@ property</a:t>
            </a:r>
          </a:p>
          <a:p>
            <a:pPr lvl="1"/>
            <a:r>
              <a:rPr lang="en-US" altLang="zh-TW" dirty="0">
                <a:ea typeface="Microsoft JhengHei" panose="020B0604030504040204" pitchFamily="34" charset="-120"/>
              </a:rPr>
              <a:t>@&lt;</a:t>
            </a:r>
            <a:r>
              <a:rPr lang="en-US" altLang="zh-TW" dirty="0" err="1">
                <a:ea typeface="Microsoft JhengHei" panose="020B0604030504040204" pitchFamily="34" charset="-120"/>
              </a:rPr>
              <a:t>func</a:t>
            </a:r>
            <a:r>
              <a:rPr lang="en-US" altLang="zh-TW" dirty="0">
                <a:ea typeface="Microsoft JhengHei" panose="020B0604030504040204" pitchFamily="34" charset="-120"/>
              </a:rPr>
              <a:t>&gt;.setter</a:t>
            </a: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可以達成唯讀效果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7689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BE79DB3-9A69-6647-854A-E6E444A6D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6265558" cy="48768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0D94071-F096-2946-82E1-06F87AB29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/>
          <a:stretch/>
        </p:blipFill>
        <p:spPr>
          <a:xfrm>
            <a:off x="4114800" y="5543493"/>
            <a:ext cx="4865427" cy="1211921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8047C00C-6BA8-C742-A76F-4242FEFE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Python class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191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20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0C7647D-5B5B-9F44-A806-03FBC88D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Python class</a:t>
            </a:r>
            <a:endParaRPr kumimoji="1" lang="zh-TW" altLang="en-US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873CDDAC-DF6E-7F43-A395-F5D815F2B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568450"/>
            <a:ext cx="7277100" cy="4406900"/>
          </a:xfrm>
        </p:spPr>
      </p:pic>
    </p:spTree>
    <p:extLst>
      <p:ext uri="{BB962C8B-B14F-4D97-AF65-F5344CB8AC3E}">
        <p14:creationId xmlns:p14="http://schemas.microsoft.com/office/powerpoint/2010/main" val="2897273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49B7731-BDF9-FC44-A0B8-017B36492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2724150"/>
            <a:ext cx="7251700" cy="2095500"/>
          </a:xfr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EC202169-A93E-A14E-9A01-AC878A84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Python class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8566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737F71-F151-C242-ABDC-CBA8FCBC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Generator &amp; Decorator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323AAD-9DFC-F34B-845C-9DC9211D7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Python tool for special case</a:t>
            </a:r>
            <a:endParaRPr lang="en-US" altLang="zh-TW" dirty="0"/>
          </a:p>
          <a:p>
            <a:r>
              <a:rPr lang="en-US" altLang="zh-TW" dirty="0">
                <a:ea typeface="新細明體" panose="02020500000000000000" pitchFamily="18" charset="-120"/>
              </a:rPr>
              <a:t>Generator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產生器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Hant" dirty="0">
                <a:ea typeface="新細明體" panose="02020500000000000000" pitchFamily="18" charset="-120"/>
              </a:rPr>
              <a:t>Python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序列建立物件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Hant" dirty="0">
                <a:ea typeface="新細明體" panose="02020500000000000000" pitchFamily="18" charset="-120"/>
              </a:rPr>
              <a:t>range()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Decorator</a:t>
            </a:r>
            <a:r>
              <a:rPr lang="zh-Hant" altLang="en-US" dirty="0">
                <a:ea typeface="新細明體" panose="02020500000000000000" pitchFamily="18" charset="-120"/>
              </a:rPr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裝飾器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接收一個函式，並回傳另一個函式</a:t>
            </a:r>
            <a:endParaRPr kumimoji="1"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0897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F86BD1-7ABE-0E4B-BC40-B9C7991B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Generator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C08BD48-CFBD-9B4A-975D-4F00D522F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用途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dirty="0">
                <a:ea typeface="Microsoft JhengHei" panose="020B0604030504040204" pitchFamily="34" charset="-120"/>
              </a:rPr>
              <a:t>Function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重複呼叫，紀錄上一次動作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減少記憶體用量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不使用 </a:t>
            </a:r>
            <a:r>
              <a:rPr lang="en-US" altLang="zh-Hant" dirty="0">
                <a:ea typeface="Microsoft JhengHei" panose="020B0604030504040204" pitchFamily="34" charset="-120"/>
              </a:rPr>
              <a:t>return</a:t>
            </a: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利用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Hant" dirty="0">
                <a:ea typeface="Microsoft JhengHei" panose="020B0604030504040204" pitchFamily="34" charset="-120"/>
              </a:rPr>
              <a:t>yield</a:t>
            </a:r>
            <a:b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參考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en-US" altLang="zh-TW" b="1" dirty="0">
                <a:ea typeface="Microsoft JhengHei" panose="020B0604030504040204" pitchFamily="34" charset="-120"/>
                <a:hlinkClick r:id="rId2"/>
              </a:rPr>
              <a:t>What does the “yield” keyword do?</a:t>
            </a:r>
            <a:endParaRPr lang="en-US" altLang="zh-TW" b="1" dirty="0">
              <a:ea typeface="Microsoft JhengHei" panose="020B0604030504040204" pitchFamily="34" charset="-120"/>
            </a:endParaRPr>
          </a:p>
          <a:p>
            <a:pPr lvl="1"/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4106734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F86BD1-7ABE-0E4B-BC40-B9C7991B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Generator</a:t>
            </a:r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BFA071A-86E1-194A-A3F0-1C09D6BB7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59" y="1447800"/>
            <a:ext cx="7308682" cy="4648200"/>
          </a:xfrm>
        </p:spPr>
      </p:pic>
    </p:spTree>
    <p:extLst>
      <p:ext uri="{BB962C8B-B14F-4D97-AF65-F5344CB8AC3E}">
        <p14:creationId xmlns:p14="http://schemas.microsoft.com/office/powerpoint/2010/main" val="783705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6407FA-198D-2344-A321-114A2798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Decorator</a:t>
            </a:r>
            <a:endParaRPr kumimoji="1" lang="zh-TW" altLang="en-US" dirty="0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8565DDA7-F05B-3643-92C6-99D3BEB1E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Microsoft JhengHei" panose="020B0604030504040204" pitchFamily="34" charset="-120"/>
              </a:rPr>
              <a:t>Decorator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可以是 </a:t>
            </a:r>
            <a:r>
              <a:rPr lang="en-US" altLang="zh-Hant" dirty="0">
                <a:ea typeface="Microsoft JhengHei" panose="020B0604030504040204" pitchFamily="34" charset="-120"/>
              </a:rPr>
              <a:t>Function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也可以是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Hant" dirty="0">
                <a:ea typeface="Microsoft JhengHei" panose="020B0604030504040204" pitchFamily="34" charset="-120"/>
              </a:rPr>
              <a:t>Class</a:t>
            </a:r>
          </a:p>
          <a:p>
            <a:r>
              <a:rPr lang="en-US" altLang="zh-TW" dirty="0">
                <a:ea typeface="Microsoft JhengHei" panose="020B0604030504040204" pitchFamily="34" charset="-120"/>
              </a:rPr>
              <a:t>Decorator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可以帶入參數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可以參考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dirty="0">
                <a:ea typeface="Microsoft JhengHei" panose="020B0604030504040204" pitchFamily="34" charset="-120"/>
                <a:hlinkClick r:id="rId2"/>
              </a:rPr>
              <a:t>Python Decorator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四種寫法範例 </a:t>
            </a:r>
            <a:r>
              <a:rPr lang="en-US" altLang="zh-TW" dirty="0">
                <a:ea typeface="Microsoft JhengHei" panose="020B0604030504040204" pitchFamily="34" charset="-120"/>
                <a:hlinkClick r:id="rId2"/>
              </a:rPr>
              <a:t>Code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 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做 </a:t>
            </a:r>
            <a:r>
              <a:rPr lang="en-US" altLang="zh-Hant" dirty="0">
                <a:ea typeface="Microsoft JhengHei" panose="020B0604030504040204" pitchFamily="34" charset="-120"/>
              </a:rPr>
              <a:t>Function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的修飾用途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預先處理函式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以及後續處理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包裝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Hant" dirty="0">
                <a:ea typeface="Microsoft JhengHei" panose="020B0604030504040204" pitchFamily="34" charset="-120"/>
              </a:rPr>
              <a:t>Python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2411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6407FA-198D-2344-A321-114A2798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Decorator</a:t>
            </a:r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E0495A4-02AE-CF41-87F6-080B2ECA6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39667"/>
            <a:ext cx="7772400" cy="4064466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AB6636C-1E34-604D-BABB-E2B931B87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800600"/>
            <a:ext cx="4165600" cy="147320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26137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6DFBCC-D404-7B44-A451-0F756352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PEP8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F76B1E-9F0D-9943-8ED5-FF42DF377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Coding style in Python</a:t>
            </a:r>
          </a:p>
          <a:p>
            <a:r>
              <a:rPr lang="en-US" altLang="zh-TW" dirty="0"/>
              <a:t>PEP 8 is set that contains rules of best coding practices that needs to be followed. If those practices and conventions are not followed, PEP 8 gives errors</a:t>
            </a:r>
            <a:br>
              <a:rPr lang="en-US" altLang="zh-TW" dirty="0"/>
            </a:br>
            <a:r>
              <a:rPr lang="en-US" altLang="zh-TW" dirty="0"/>
              <a:t>- Quora</a:t>
            </a:r>
          </a:p>
          <a:p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程式的閱讀次數遠高於撰寫次數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因此程式更應該專注於閱讀容易度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51894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2B2E4B7-C57C-E84C-B893-79AC0100B4CD}"/>
              </a:ext>
            </a:extLst>
          </p:cNvPr>
          <p:cNvSpPr txBox="1"/>
          <p:nvPr/>
        </p:nvSpPr>
        <p:spPr>
          <a:xfrm>
            <a:off x="2642914" y="3044280"/>
            <a:ext cx="3858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400" dirty="0">
                <a:latin typeface="+mn-lt"/>
              </a:rPr>
              <a:t>PEP8 is SHIT !!</a:t>
            </a:r>
            <a:endParaRPr kumimoji="1" lang="zh-TW" altLang="en-US" sz="4400" dirty="0">
              <a:latin typeface="+mn-lt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7D6B16F-B262-904B-BB0C-71AD2A7F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What is PEP8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3834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E5D357-8AD0-0744-B41C-A670FEB8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What is PEP8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C9D3C0-772B-0341-A8C4-88ECBF10A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繁瑣且要求高</a:t>
            </a:r>
            <a:endParaRPr kumimoji="1"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空行 空白</a:t>
            </a:r>
            <a:endParaRPr kumimoji="1"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斷行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一行字數限制</a:t>
            </a:r>
            <a:endParaRPr kumimoji="1"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en-US" altLang="zh-TW" dirty="0"/>
              <a:t>import </a:t>
            </a: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規格</a:t>
            </a:r>
            <a:endPara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394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Python</a:t>
            </a:r>
          </a:p>
          <a:p>
            <a:pPr lvl="1"/>
            <a:r>
              <a:rPr lang="en-US" altLang="zh-TW" dirty="0"/>
              <a:t>Beautiful, Explicit, Simple</a:t>
            </a:r>
          </a:p>
          <a:p>
            <a:pPr lvl="1"/>
            <a:r>
              <a:rPr lang="en-US" altLang="zh-TW" dirty="0"/>
              <a:t>Complex, Flat, Sparse</a:t>
            </a:r>
          </a:p>
          <a:p>
            <a:pPr lvl="1"/>
            <a:r>
              <a:rPr lang="en-US" altLang="zh-TW" dirty="0"/>
              <a:t>Readability</a:t>
            </a:r>
          </a:p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創作者</a:t>
            </a:r>
            <a:r>
              <a:rPr lang="zh-TW" altLang="en-US" dirty="0"/>
              <a:t> </a:t>
            </a:r>
            <a:r>
              <a:rPr lang="en-US" altLang="zh-TW" dirty="0"/>
              <a:t>Guido van Rossum</a:t>
            </a:r>
          </a:p>
          <a:p>
            <a:pPr lvl="1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仁慈的獨裁者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dirty="0"/>
              <a:t>ABC (programming language)</a:t>
            </a:r>
            <a:r>
              <a:rPr lang="zh-TW" altLang="en-US" dirty="0"/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的繼承</a:t>
            </a:r>
          </a:p>
        </p:txBody>
      </p:sp>
    </p:spTree>
    <p:extLst>
      <p:ext uri="{BB962C8B-B14F-4D97-AF65-F5344CB8AC3E}">
        <p14:creationId xmlns:p14="http://schemas.microsoft.com/office/powerpoint/2010/main" val="1736771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6DFBCC-D404-7B44-A451-0F756352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How use PEP8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F76B1E-9F0D-9943-8ED5-FF42DF377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</a:t>
            </a:r>
            <a:r>
              <a:rPr kumimoji="1" lang="en-US" altLang="zh-TW" dirty="0"/>
              <a:t>ip3 install </a:t>
            </a:r>
            <a:r>
              <a:rPr lang="en-US" altLang="zh-TW" dirty="0" err="1"/>
              <a:t>pycodestyle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err="1"/>
              <a:t>pycodestyle</a:t>
            </a:r>
            <a:r>
              <a:rPr lang="en-US" altLang="zh-TW" dirty="0"/>
              <a:t> &lt;&lt; python file &gt;&gt;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9377135-1BF0-F749-AA1D-3BDD7472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329"/>
            <a:ext cx="9144000" cy="139947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97CDEA3-426B-9040-89FB-0F0F18FCB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1981200"/>
            <a:ext cx="9144000" cy="158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121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C59671-0553-334C-9ED2-A583580DA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空行</a:t>
            </a:r>
            <a:endParaRPr kumimoji="1"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兩行</a:t>
            </a:r>
            <a:endParaRPr kumimoji="1"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頂層物件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/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頂層函式</a:t>
            </a:r>
            <a:endParaRPr kumimoji="1"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一行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分隔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類別內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 </a:t>
            </a:r>
            <a:r>
              <a:rPr lang="en-US" altLang="zh-TW" dirty="0">
                <a:ea typeface="Microsoft JhengHei" panose="020B0604030504040204" pitchFamily="34" charset="-120"/>
              </a:rPr>
              <a:t>method</a:t>
            </a:r>
            <a:endParaRPr lang="en-US" altLang="zh-Hant" dirty="0">
              <a:ea typeface="Microsoft JhengHei" panose="020B0604030504040204" pitchFamily="34" charset="-120"/>
            </a:endParaRPr>
          </a:p>
          <a:p>
            <a:r>
              <a:rPr kumimoji="1" lang="en-US" altLang="zh-TW" dirty="0">
                <a:ea typeface="Microsoft JhengHei" panose="020B0604030504040204" pitchFamily="34" charset="-120"/>
              </a:rPr>
              <a:t>Import</a:t>
            </a:r>
          </a:p>
          <a:p>
            <a:pPr lvl="1"/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應該分開寫</a:t>
            </a:r>
            <a:endParaRPr kumimoji="1"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官方函式庫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&gt;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第三方函式庫 </a:t>
            </a:r>
            <a:r>
              <a:rPr lang="en-US" altLang="zh-Hant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&gt;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專案內函式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BE8A676-2560-AE48-A7EE-B36FA7B5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How use PEP8</a:t>
            </a:r>
          </a:p>
        </p:txBody>
      </p:sp>
    </p:spTree>
    <p:extLst>
      <p:ext uri="{BB962C8B-B14F-4D97-AF65-F5344CB8AC3E}">
        <p14:creationId xmlns:p14="http://schemas.microsoft.com/office/powerpoint/2010/main" val="12826767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C59671-0553-334C-9ED2-A583580DA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每行最大長度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限制 </a:t>
            </a:r>
            <a:r>
              <a:rPr lang="en-US" altLang="zh-TW" dirty="0">
                <a:ea typeface="Microsoft JhengHei" panose="020B0604030504040204" pitchFamily="34" charset="-120"/>
              </a:rPr>
              <a:t>79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個字符長度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文檔字符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 註解 限制 </a:t>
            </a:r>
            <a:r>
              <a:rPr lang="en-US" altLang="zh-TW" dirty="0">
                <a:ea typeface="Microsoft JhengHei" panose="020B0604030504040204" pitchFamily="34" charset="-120"/>
              </a:rPr>
              <a:t>72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個字符長度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換行方式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利用 </a:t>
            </a:r>
            <a:r>
              <a:rPr lang="en-US" altLang="zh-TW" dirty="0">
                <a:ea typeface="Microsoft JhengHei" panose="020B0604030504040204" pitchFamily="34" charset="-120"/>
              </a:rPr>
              <a:t>Python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括號、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括號和</a:t>
            </a:r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括號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使用反斜槓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BE8A676-2560-AE48-A7EE-B36FA7B5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How use PEP8</a:t>
            </a:r>
          </a:p>
        </p:txBody>
      </p:sp>
    </p:spTree>
    <p:extLst>
      <p:ext uri="{BB962C8B-B14F-4D97-AF65-F5344CB8AC3E}">
        <p14:creationId xmlns:p14="http://schemas.microsoft.com/office/powerpoint/2010/main" val="12644081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Library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Standard Library</a:t>
            </a:r>
          </a:p>
          <a:p>
            <a:pPr lvl="1"/>
            <a:r>
              <a:rPr lang="en-US" altLang="zh-TW" dirty="0">
                <a:hlinkClick r:id="rId2"/>
              </a:rPr>
              <a:t>https://docs.python.org/3/library/</a:t>
            </a:r>
            <a:r>
              <a:rPr lang="en-US" altLang="zh-TW" dirty="0"/>
              <a:t> (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英文</a:t>
            </a:r>
            <a:r>
              <a:rPr lang="zh-TW" altLang="en-US" dirty="0"/>
              <a:t> </a:t>
            </a:r>
            <a:r>
              <a:rPr lang="en-US" altLang="zh-TW" dirty="0"/>
              <a:t>3.6.4)</a:t>
            </a:r>
          </a:p>
          <a:p>
            <a:pPr lvl="1"/>
            <a:r>
              <a:rPr lang="en-US" altLang="zh-TW" dirty="0">
                <a:hlinkClick r:id="rId3"/>
              </a:rPr>
              <a:t>https://docs.python.org.tw/3/library/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中文</a:t>
            </a:r>
            <a:r>
              <a:rPr lang="zh-TW" altLang="en-US" dirty="0"/>
              <a:t> </a:t>
            </a:r>
            <a:r>
              <a:rPr lang="en-US" altLang="zh-TW" dirty="0"/>
              <a:t>3.5.2)</a:t>
            </a:r>
          </a:p>
          <a:p>
            <a:r>
              <a:rPr lang="en-US" altLang="zh-TW" dirty="0"/>
              <a:t>Standard library</a:t>
            </a:r>
          </a:p>
          <a:p>
            <a:pPr lvl="1"/>
            <a:r>
              <a:rPr lang="en-US" altLang="zh-TW" dirty="0" err="1"/>
              <a:t>os</a:t>
            </a:r>
            <a:r>
              <a:rPr lang="en-US" altLang="zh-TW" dirty="0"/>
              <a:t>, sys, </a:t>
            </a:r>
            <a:r>
              <a:rPr lang="en-US" altLang="zh-TW" dirty="0" err="1"/>
              <a:t>configparser</a:t>
            </a:r>
            <a:r>
              <a:rPr lang="en-US" altLang="zh-TW" dirty="0"/>
              <a:t>, logging, </a:t>
            </a:r>
            <a:r>
              <a:rPr lang="en-US" altLang="zh-TW" dirty="0" err="1"/>
              <a:t>getopt</a:t>
            </a:r>
            <a:r>
              <a:rPr lang="en-US" altLang="zh-TW" dirty="0"/>
              <a:t>, </a:t>
            </a:r>
            <a:r>
              <a:rPr lang="en-US" altLang="zh-TW" dirty="0" err="1"/>
              <a:t>json</a:t>
            </a:r>
            <a:r>
              <a:rPr lang="en-US" altLang="zh-TW" dirty="0"/>
              <a:t>, </a:t>
            </a:r>
            <a:r>
              <a:rPr lang="en-US" altLang="zh-TW" dirty="0" err="1"/>
              <a:t>unittest</a:t>
            </a:r>
            <a:endParaRPr lang="en-US" altLang="zh-TW" dirty="0"/>
          </a:p>
          <a:p>
            <a:r>
              <a:rPr lang="en-US" altLang="zh-TW" dirty="0"/>
              <a:t>The third part library</a:t>
            </a:r>
          </a:p>
          <a:p>
            <a:pPr lvl="1"/>
            <a:r>
              <a:rPr lang="en-US" altLang="zh-TW" dirty="0"/>
              <a:t>requests, </a:t>
            </a:r>
            <a:r>
              <a:rPr lang="en-US" altLang="zh-TW" dirty="0" err="1"/>
              <a:t>numpy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4194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Library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4008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890D7779-F470-5A42-855B-F1380CB2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Python3 -v</a:t>
            </a:r>
            <a:endParaRPr kumimoji="1"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2471039-95FF-A642-92C4-0BDB7A956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Hant" altLang="en-US" dirty="0"/>
              <a:t>詳細模式</a:t>
            </a:r>
            <a:endParaRPr kumimoji="1" lang="en-US" altLang="zh-Hant" dirty="0"/>
          </a:p>
          <a:p>
            <a:r>
              <a:rPr kumimoji="1" lang="en-US" altLang="zh-TW" dirty="0"/>
              <a:t>demo</a:t>
            </a:r>
          </a:p>
          <a:p>
            <a:pPr lvl="1"/>
            <a:r>
              <a:rPr kumimoji="1" lang="zh-Hant" altLang="en-US" dirty="0"/>
              <a:t>找</a:t>
            </a:r>
            <a:r>
              <a:rPr kumimoji="1" lang="en-US" altLang="zh-Hant" dirty="0"/>
              <a:t> </a:t>
            </a:r>
            <a:r>
              <a:rPr lang="en-US" altLang="zh-Hant" dirty="0"/>
              <a:t>this module</a:t>
            </a:r>
          </a:p>
          <a:p>
            <a:pPr lvl="1"/>
            <a:r>
              <a:rPr kumimoji="1" lang="en-US" altLang="zh-TW" dirty="0"/>
              <a:t>python3 –v</a:t>
            </a:r>
          </a:p>
          <a:p>
            <a:pPr lvl="1"/>
            <a:r>
              <a:rPr lang="en-US" altLang="zh-TW" dirty="0"/>
              <a:t>import this</a:t>
            </a:r>
          </a:p>
          <a:p>
            <a:pPr lvl="1"/>
            <a:r>
              <a:rPr kumimoji="1" lang="en-US" altLang="zh-TW" dirty="0"/>
              <a:t>Find</a:t>
            </a:r>
            <a:br>
              <a:rPr kumimoji="1" lang="en-US" altLang="zh-TW" dirty="0"/>
            </a:br>
            <a:r>
              <a:rPr lang="en-US" altLang="zh-TW" sz="1400" dirty="0"/>
              <a:t># /Library/Frameworks/</a:t>
            </a:r>
            <a:r>
              <a:rPr lang="en-US" altLang="zh-TW" sz="1400" dirty="0" err="1"/>
              <a:t>Python.framework</a:t>
            </a:r>
            <a:r>
              <a:rPr lang="en-US" altLang="zh-TW" sz="1400" dirty="0"/>
              <a:t>/Versions/3.6/lib/python3.6/__</a:t>
            </a:r>
            <a:r>
              <a:rPr lang="en-US" altLang="zh-TW" sz="1400" dirty="0" err="1"/>
              <a:t>pycache</a:t>
            </a:r>
            <a:r>
              <a:rPr lang="en-US" altLang="zh-TW" sz="1400" dirty="0"/>
              <a:t>__/this.cpython-36.pyc matches /Library/Frameworks/</a:t>
            </a:r>
            <a:r>
              <a:rPr lang="en-US" altLang="zh-TW" sz="1400" dirty="0" err="1"/>
              <a:t>Python.framework</a:t>
            </a:r>
            <a:r>
              <a:rPr lang="en-US" altLang="zh-TW" sz="1400" dirty="0"/>
              <a:t>/Versions/3.6/lib/python3.6/</a:t>
            </a:r>
            <a:r>
              <a:rPr lang="en-US" altLang="zh-TW" sz="1400" dirty="0" err="1"/>
              <a:t>this.py</a:t>
            </a:r>
            <a:endParaRPr lang="en-US" altLang="zh-TW" sz="1400" dirty="0"/>
          </a:p>
          <a:p>
            <a:pPr lvl="1"/>
            <a:r>
              <a:rPr kumimoji="1" lang="en-US" altLang="zh-TW" dirty="0"/>
              <a:t>Cat</a:t>
            </a:r>
            <a:br>
              <a:rPr kumimoji="1" lang="en-US" altLang="zh-TW" dirty="0"/>
            </a:br>
            <a:r>
              <a:rPr lang="en-US" altLang="zh-TW" sz="1400" dirty="0"/>
              <a:t>/Library/Frameworks/</a:t>
            </a:r>
            <a:r>
              <a:rPr lang="en-US" altLang="zh-TW" sz="1400" dirty="0" err="1"/>
              <a:t>Python.framework</a:t>
            </a:r>
            <a:r>
              <a:rPr lang="en-US" altLang="zh-TW" sz="1400" dirty="0"/>
              <a:t>/Versions/3.6/lib/python3.6/</a:t>
            </a:r>
            <a:r>
              <a:rPr lang="en-US" altLang="zh-TW" sz="1400" dirty="0" err="1"/>
              <a:t>this.py</a:t>
            </a:r>
            <a:endParaRPr lang="en-US" altLang="zh-TW" sz="1400" dirty="0"/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35814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1F012F3-46D6-7040-91C0-BCE9136A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Zen of Python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D760FC5-FC08-5343-932C-A741951EA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0388"/>
            <a:ext cx="7772400" cy="3903023"/>
          </a:xfrm>
        </p:spPr>
      </p:pic>
    </p:spTree>
    <p:extLst>
      <p:ext uri="{BB962C8B-B14F-4D97-AF65-F5344CB8AC3E}">
        <p14:creationId xmlns:p14="http://schemas.microsoft.com/office/powerpoint/2010/main" val="5291866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3810000" cy="5105400"/>
          </a:xfrm>
        </p:spPr>
        <p:txBody>
          <a:bodyPr/>
          <a:lstStyle/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os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err="1"/>
              <a:t>configparser</a:t>
            </a:r>
            <a:endParaRPr lang="en-US" altLang="zh-TW" dirty="0"/>
          </a:p>
          <a:p>
            <a:pPr eaLnBrk="1" hangingPunct="1"/>
            <a:r>
              <a:rPr lang="en-US" altLang="zh-TW" dirty="0"/>
              <a:t>logging</a:t>
            </a:r>
          </a:p>
          <a:p>
            <a:pPr eaLnBrk="1" hangingPunct="1"/>
            <a:r>
              <a:rPr lang="en-US" altLang="zh-TW" dirty="0" err="1"/>
              <a:t>getopt</a:t>
            </a:r>
            <a:endParaRPr lang="en-US" altLang="zh-TW" dirty="0"/>
          </a:p>
          <a:p>
            <a:pPr eaLnBrk="1" hangingPunct="1"/>
            <a:r>
              <a:rPr lang="en-US" altLang="zh-TW" dirty="0" err="1"/>
              <a:t>json</a:t>
            </a:r>
            <a:endParaRPr lang="en-US" altLang="zh-TW" dirty="0"/>
          </a:p>
          <a:p>
            <a:pPr eaLnBrk="1" hangingPunct="1"/>
            <a:r>
              <a:rPr lang="en-US" altLang="zh-TW" dirty="0"/>
              <a:t>requests</a:t>
            </a:r>
          </a:p>
          <a:p>
            <a:pPr eaLnBrk="1" hangingPunct="1"/>
            <a:r>
              <a:rPr lang="en-US" altLang="zh-TW" dirty="0" err="1"/>
              <a:t>numpy</a:t>
            </a:r>
            <a:endParaRPr lang="en-US" altLang="zh-TW"/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B4FA70-4CB5-F147-B28A-5F20C4657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447800"/>
            <a:ext cx="381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/>
            <a:r>
              <a:rPr lang="en-US" altLang="zh-TW" kern="0" dirty="0">
                <a:ea typeface="新細明體" panose="02020500000000000000" pitchFamily="18" charset="-120"/>
              </a:rPr>
              <a:t>Install python3</a:t>
            </a:r>
          </a:p>
          <a:p>
            <a:pPr eaLnBrk="1" hangingPunct="1"/>
            <a:r>
              <a:rPr lang="en-US" altLang="zh-TW" kern="0" dirty="0" err="1">
                <a:ea typeface="新細明體" panose="02020500000000000000" pitchFamily="18" charset="-120"/>
              </a:rPr>
              <a:t>pipenv</a:t>
            </a:r>
            <a:endParaRPr lang="en-US" altLang="zh-TW" kern="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15629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os.path.exists</a:t>
            </a:r>
            <a:r>
              <a:rPr lang="en-US" altLang="zh-TW" dirty="0"/>
              <a:t>(</a:t>
            </a:r>
            <a:r>
              <a:rPr lang="en-US" altLang="zh-TW" i="1" dirty="0"/>
              <a:t>path</a:t>
            </a:r>
            <a:r>
              <a:rPr lang="en-US" altLang="zh-TW" dirty="0"/>
              <a:t>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確認檔案或目錄是否存在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其可以是相對或絕對路徑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官方文件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/>
              <a:t>os.path.isfile</a:t>
            </a:r>
            <a:r>
              <a:rPr lang="en-US" altLang="zh-TW" dirty="0"/>
              <a:t>(</a:t>
            </a:r>
            <a:r>
              <a:rPr lang="en-US" altLang="zh-TW" i="1" dirty="0"/>
              <a:t>path</a:t>
            </a:r>
            <a:r>
              <a:rPr lang="en-US" altLang="zh-TW" dirty="0"/>
              <a:t>)</a:t>
            </a:r>
          </a:p>
          <a:p>
            <a:r>
              <a:rPr lang="en-US" altLang="zh-TW" dirty="0" err="1"/>
              <a:t>os.path.isdir</a:t>
            </a:r>
            <a:r>
              <a:rPr lang="en-US" altLang="zh-TW" dirty="0"/>
              <a:t>(</a:t>
            </a:r>
            <a:r>
              <a:rPr lang="en-US" altLang="zh-TW" i="1" dirty="0"/>
              <a:t>path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檢查 </a:t>
            </a:r>
            <a:r>
              <a:rPr lang="en-US" altLang="zh-TW" dirty="0"/>
              <a:t>path </a:t>
            </a:r>
            <a:r>
              <a:rPr lang="zh-TW" altLang="en-US" dirty="0"/>
              <a:t>下是否是檔案或是目錄</a:t>
            </a:r>
            <a:endParaRPr lang="en-US" altLang="zh-TW" dirty="0"/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其可以是相對或絕對路徑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官方文件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936724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os.rename</a:t>
            </a:r>
            <a:r>
              <a:rPr lang="en-US" altLang="zh-TW" dirty="0"/>
              <a:t>(</a:t>
            </a:r>
            <a:r>
              <a:rPr lang="en-US" altLang="zh-TW" i="1" dirty="0" err="1"/>
              <a:t>src</a:t>
            </a:r>
            <a:r>
              <a:rPr lang="en-US" altLang="zh-TW" i="1" dirty="0"/>
              <a:t>, </a:t>
            </a:r>
            <a:r>
              <a:rPr lang="en-US" altLang="zh-TW" i="1" dirty="0" err="1"/>
              <a:t>dst</a:t>
            </a:r>
            <a:r>
              <a:rPr lang="en-US" altLang="zh-TW" dirty="0"/>
              <a:t>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en-US" dirty="0"/>
              <a:t> </a:t>
            </a:r>
            <a:r>
              <a:rPr lang="en-US" altLang="zh-TW" dirty="0" err="1"/>
              <a:t>src</a:t>
            </a:r>
            <a:r>
              <a:rPr lang="en-US" altLang="zh-TW" dirty="0"/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改名為</a:t>
            </a:r>
            <a:r>
              <a:rPr lang="zh-TW" altLang="en-US" dirty="0"/>
              <a:t> </a:t>
            </a:r>
            <a:r>
              <a:rPr lang="en-US" altLang="zh-TW" dirty="0" err="1"/>
              <a:t>dst</a:t>
            </a:r>
            <a:endParaRPr lang="en-US" altLang="zh-TW" dirty="0"/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官方文件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>
                <a:ea typeface="微軟正黑體" panose="020B0604030504040204" pitchFamily="34" charset="-120"/>
              </a:rPr>
              <a:t>os.remove</a:t>
            </a:r>
            <a:r>
              <a:rPr lang="en-US" altLang="zh-TW" dirty="0">
                <a:ea typeface="微軟正黑體" panose="020B0604030504040204" pitchFamily="34" charset="-120"/>
              </a:rPr>
              <a:t>(</a:t>
            </a:r>
            <a:r>
              <a:rPr lang="en-US" altLang="zh-TW" i="1" dirty="0"/>
              <a:t>path</a:t>
            </a:r>
            <a:r>
              <a:rPr lang="en-US" altLang="zh-TW" dirty="0"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刪除檔案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官方文件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os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289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181100" y="2090172"/>
            <a:ext cx="678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HOW TO RETURN words document:</a:t>
            </a:r>
          </a:p>
          <a:p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   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   PUT {} IN collection</a:t>
            </a:r>
          </a:p>
          <a:p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   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   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FOR line IN document:</a:t>
            </a:r>
          </a:p>
          <a:p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   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     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   FOR word IN split line:</a:t>
            </a:r>
          </a:p>
          <a:p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   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       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      IF word not.in collection:</a:t>
            </a:r>
          </a:p>
          <a:p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         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        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   INSERT word IN collection</a:t>
            </a:r>
          </a:p>
          <a:p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   </a:t>
            </a:r>
            <a:r>
              <a:rPr lang="zh-TW" altLang="en-US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    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  <a:cs typeface="Calibri Light" panose="020F0302020204030204" pitchFamily="34" charset="0"/>
              </a:rPr>
              <a:t>RETURN collection</a:t>
            </a:r>
            <a:endParaRPr lang="zh-TW" altLang="en-US" sz="2400" dirty="0">
              <a:latin typeface="+mn-lt"/>
              <a:ea typeface="微軟正黑體" panose="020B0604030504040204" pitchFamily="34" charset="-12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927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os.chmod</a:t>
            </a:r>
            <a:r>
              <a:rPr lang="en-US" altLang="zh-TW" dirty="0"/>
              <a:t>(</a:t>
            </a:r>
            <a:r>
              <a:rPr lang="en-US" altLang="zh-TW" i="1" dirty="0"/>
              <a:t>path, mode</a:t>
            </a:r>
            <a:r>
              <a:rPr lang="en-US" altLang="zh-TW" dirty="0"/>
              <a:t>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變更權限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400" i="1" dirty="0">
                <a:ea typeface="+mn-ea"/>
                <a:cs typeface="+mn-cs"/>
              </a:rPr>
              <a:t>mode</a:t>
            </a:r>
            <a:r>
              <a:rPr lang="en-US" altLang="zh-TW" dirty="0"/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八進</a:t>
            </a:r>
            <a:r>
              <a:rPr lang="zh-Hant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dirty="0">
                <a:ea typeface="微軟正黑體" panose="020B0604030504040204" pitchFamily="34" charset="-120"/>
              </a:rPr>
              <a:t>(0o400)</a:t>
            </a:r>
            <a:r>
              <a:rPr lang="zh-TW" altLang="en-US" dirty="0">
                <a:ea typeface="微軟正黑體" panose="020B0604030504040204" pitchFamily="34" charset="-120"/>
              </a:rPr>
              <a:t>，或是 </a:t>
            </a:r>
            <a:r>
              <a:rPr lang="en-US" altLang="zh-TW" dirty="0" err="1">
                <a:ea typeface="微軟正黑體" panose="020B0604030504040204" pitchFamily="34" charset="-120"/>
              </a:rPr>
              <a:t>stat.S_IRUSR</a:t>
            </a:r>
            <a:endParaRPr lang="en-US" altLang="zh-TW" dirty="0"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ea typeface="微軟正黑體" panose="020B0604030504040204" pitchFamily="34" charset="-120"/>
                <a:hlinkClick r:id="rId2"/>
              </a:rPr>
              <a:t>官方文件</a:t>
            </a:r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 err="1"/>
              <a:t>os</a:t>
            </a:r>
            <a:r>
              <a:rPr lang="en-US" altLang="zh-TW" dirty="0"/>
              <a:t>. </a:t>
            </a:r>
            <a:r>
              <a:rPr lang="en-US" altLang="zh-TW" dirty="0" err="1"/>
              <a:t>chown</a:t>
            </a:r>
            <a:r>
              <a:rPr lang="en-US" altLang="zh-TW" dirty="0"/>
              <a:t>(</a:t>
            </a:r>
            <a:r>
              <a:rPr lang="en-US" altLang="zh-TW" i="1" dirty="0"/>
              <a:t>path, </a:t>
            </a:r>
            <a:r>
              <a:rPr lang="en-US" altLang="zh-TW" i="1" dirty="0" err="1"/>
              <a:t>uid</a:t>
            </a:r>
            <a:r>
              <a:rPr lang="en-US" altLang="zh-TW" i="1" dirty="0"/>
              <a:t>, </a:t>
            </a:r>
            <a:r>
              <a:rPr lang="en-US" altLang="zh-TW" i="1" dirty="0" err="1"/>
              <a:t>gid</a:t>
            </a:r>
            <a:r>
              <a:rPr lang="en-US" altLang="zh-TW" dirty="0"/>
              <a:t>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變更擁有者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/>
              <a:t>Unix/Linux/Mac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i="1" dirty="0" err="1"/>
              <a:t>uid</a:t>
            </a:r>
            <a:r>
              <a:rPr lang="en-US" altLang="zh-TW" i="1" dirty="0"/>
              <a:t>, </a:t>
            </a:r>
            <a:r>
              <a:rPr lang="en-US" altLang="zh-TW" i="1" dirty="0" err="1"/>
              <a:t>gid</a:t>
            </a:r>
            <a:r>
              <a:rPr lang="en-US" altLang="zh-TW" i="1" dirty="0"/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數字，群組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官方文件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25321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os.mkdir</a:t>
            </a:r>
            <a:r>
              <a:rPr lang="en-US" altLang="zh-TW" dirty="0"/>
              <a:t>(</a:t>
            </a:r>
            <a:r>
              <a:rPr lang="en-US" altLang="zh-TW" i="1" dirty="0"/>
              <a:t>path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建立目錄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/>
              <a:t>os.rmdir</a:t>
            </a:r>
            <a:r>
              <a:rPr lang="en-US" altLang="zh-TW" dirty="0"/>
              <a:t>(</a:t>
            </a:r>
            <a:r>
              <a:rPr lang="en-US" altLang="zh-TW" i="1" dirty="0"/>
              <a:t>path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刪除目錄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/>
              <a:t>os.listdir</a:t>
            </a:r>
            <a:r>
              <a:rPr lang="en-US" altLang="zh-TW" dirty="0"/>
              <a:t>(</a:t>
            </a:r>
            <a:r>
              <a:rPr lang="en-US" altLang="zh-TW" i="1" dirty="0"/>
              <a:t>path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列出所有目錄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/>
              <a:t>os.chdir</a:t>
            </a:r>
            <a:r>
              <a:rPr lang="en-US" altLang="zh-TW" dirty="0"/>
              <a:t>(</a:t>
            </a:r>
            <a:r>
              <a:rPr lang="en-US" altLang="zh-TW" i="1" dirty="0"/>
              <a:t>path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變更目前目錄</a:t>
            </a:r>
          </a:p>
        </p:txBody>
      </p:sp>
    </p:spTree>
    <p:extLst>
      <p:ext uri="{BB962C8B-B14F-4D97-AF65-F5344CB8AC3E}">
        <p14:creationId xmlns:p14="http://schemas.microsoft.com/office/powerpoint/2010/main" val="595108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configparser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</a:t>
            </a:r>
            <a:r>
              <a:rPr lang="zh-TW" altLang="en-US" dirty="0"/>
              <a:t> </a:t>
            </a:r>
            <a:r>
              <a:rPr lang="en-US" altLang="zh-TW" dirty="0"/>
              <a:t>INI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ea typeface="微軟正黑體" panose="020B0604030504040204" pitchFamily="34" charset="-120"/>
              </a:rPr>
              <a:t>INI file</a:t>
            </a:r>
            <a:br>
              <a:rPr lang="en-US" altLang="zh-TW" dirty="0">
                <a:ea typeface="微軟正黑體" panose="020B0604030504040204" pitchFamily="34" charset="-120"/>
              </a:rPr>
            </a:br>
            <a:r>
              <a:rPr lang="en-US" altLang="zh-TW" dirty="0">
                <a:ea typeface="微軟正黑體" panose="020B0604030504040204" pitchFamily="34" charset="-120"/>
              </a:rPr>
              <a:t>Informal standard for configuration files</a:t>
            </a:r>
            <a:br>
              <a:rPr lang="en-US" altLang="zh-TW" dirty="0">
                <a:ea typeface="微軟正黑體" panose="020B0604030504040204" pitchFamily="34" charset="-120"/>
              </a:rPr>
            </a:br>
            <a:r>
              <a:rPr lang="en-US" altLang="zh-TW" dirty="0">
                <a:ea typeface="微軟正黑體" panose="020B0604030504040204" pitchFamily="34" charset="-120"/>
              </a:rPr>
              <a:t>Simple text files with</a:t>
            </a:r>
            <a:r>
              <a:rPr lang="zh-TW" altLang="en-US" dirty="0"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ea typeface="微軟正黑體" panose="020B0604030504040204" pitchFamily="34" charset="-120"/>
              </a:rPr>
              <a:t>sections, properties, and values</a:t>
            </a:r>
          </a:p>
          <a:p>
            <a:pPr lvl="1"/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內建函式庫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ant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官方文件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87842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configparser</a:t>
            </a:r>
            <a:endParaRPr lang="zh-TW" altLang="en-US" dirty="0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29EF637A-7D88-0A43-92E5-21E235512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11919"/>
            <a:ext cx="7772400" cy="3519961"/>
          </a:xfrm>
        </p:spPr>
      </p:pic>
    </p:spTree>
    <p:extLst>
      <p:ext uri="{BB962C8B-B14F-4D97-AF65-F5344CB8AC3E}">
        <p14:creationId xmlns:p14="http://schemas.microsoft.com/office/powerpoint/2010/main" val="9132735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0601FE4-716D-6748-9913-DDF3B0E49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03350"/>
            <a:ext cx="6223000" cy="3086100"/>
          </a:xfr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C132E465-B85B-A241-B2E7-7861EEF5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configparser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11FF478-CB71-EC46-9B0A-28B6D365C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0"/>
            <a:ext cx="69977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427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FED44A-0610-884C-854F-D9683191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logging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2D027E-18A5-0A49-B4AC-E6A0808D7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不要使用</a:t>
            </a:r>
            <a:r>
              <a:rPr lang="en-US" altLang="zh-Hant" dirty="0"/>
              <a:t> print()</a:t>
            </a:r>
          </a:p>
          <a:p>
            <a:r>
              <a:rPr lang="en-US" altLang="zh-TW" dirty="0"/>
              <a:t>Logging Level</a:t>
            </a:r>
          </a:p>
          <a:p>
            <a:pPr lvl="1"/>
            <a:r>
              <a:rPr lang="en-US" altLang="zh-TW" dirty="0"/>
              <a:t>CRITICAL</a:t>
            </a:r>
          </a:p>
          <a:p>
            <a:pPr lvl="1"/>
            <a:r>
              <a:rPr lang="en-US" altLang="zh-TW" dirty="0"/>
              <a:t>ERROR</a:t>
            </a:r>
          </a:p>
          <a:p>
            <a:pPr lvl="1"/>
            <a:r>
              <a:rPr lang="en-US" altLang="zh-TW" dirty="0"/>
              <a:t>WARNING</a:t>
            </a:r>
          </a:p>
          <a:p>
            <a:pPr lvl="1"/>
            <a:r>
              <a:rPr lang="en-US" altLang="zh-TW" dirty="0"/>
              <a:t>INFO</a:t>
            </a:r>
          </a:p>
          <a:p>
            <a:pPr lvl="1"/>
            <a:r>
              <a:rPr lang="en-US" altLang="zh-TW" dirty="0"/>
              <a:t>DEBUG</a:t>
            </a:r>
          </a:p>
          <a:p>
            <a:pPr lvl="1"/>
            <a:r>
              <a:rPr lang="en-US" altLang="zh-TW" dirty="0"/>
              <a:t>NOTSET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88115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561E317D-1F3C-0144-AA76-290BD7C5B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0508"/>
            <a:ext cx="7772400" cy="3902784"/>
          </a:xfr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1F8A050D-D5CB-8046-BB28-F98D2633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logging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657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BD9630-1DDD-5742-9B6E-A529CA06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getopt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3C13705-AFF5-C046-AFFA-2ACFE9304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外部參數</a:t>
            </a:r>
            <a:endParaRPr lang="en-US" altLang="zh-Hant" dirty="0"/>
          </a:p>
          <a:p>
            <a:pPr lvl="1"/>
            <a:r>
              <a:rPr lang="zh-Hant" altLang="en-US" dirty="0"/>
              <a:t>可以用 </a:t>
            </a:r>
            <a:r>
              <a:rPr lang="en-US" altLang="zh-Hant" dirty="0"/>
              <a:t>sys</a:t>
            </a:r>
            <a:r>
              <a:rPr lang="zh-Hant" altLang="en-US" dirty="0"/>
              <a:t> 處理</a:t>
            </a:r>
            <a:endParaRPr lang="en-US" altLang="zh-Hant" dirty="0"/>
          </a:p>
          <a:p>
            <a:pPr lvl="1"/>
            <a:r>
              <a:rPr lang="en-US" altLang="zh-TW" dirty="0" err="1"/>
              <a:t>getopt</a:t>
            </a:r>
            <a:r>
              <a:rPr lang="en-US" altLang="zh-TW" dirty="0"/>
              <a:t> </a:t>
            </a:r>
            <a:r>
              <a:rPr lang="zh-Hant" altLang="en-US" dirty="0"/>
              <a:t>表現更好</a:t>
            </a:r>
            <a:endParaRPr lang="en-US" altLang="zh-Hant" dirty="0"/>
          </a:p>
          <a:p>
            <a:r>
              <a:rPr lang="zh-Hant" altLang="en-US" dirty="0"/>
              <a:t>內建函式庫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6D80300-528E-E24D-9366-A09415793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4170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145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BD9630-1DDD-5742-9B6E-A529CA06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getopt</a:t>
            </a:r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3594CC1-99E4-C448-B494-B595084AA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2216150"/>
            <a:ext cx="7048500" cy="3111500"/>
          </a:xfrm>
        </p:spPr>
      </p:pic>
    </p:spTree>
    <p:extLst>
      <p:ext uri="{BB962C8B-B14F-4D97-AF65-F5344CB8AC3E}">
        <p14:creationId xmlns:p14="http://schemas.microsoft.com/office/powerpoint/2010/main" val="4532115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json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JavaScript Object Notation</a:t>
            </a:r>
          </a:p>
          <a:p>
            <a:pPr lvl="1"/>
            <a:r>
              <a:rPr lang="en-US" altLang="zh-TW" dirty="0"/>
              <a:t>human-readable text</a:t>
            </a:r>
          </a:p>
          <a:p>
            <a:r>
              <a:rPr lang="en-US" altLang="zh-TW" dirty="0" err="1"/>
              <a:t>json</a:t>
            </a:r>
            <a:r>
              <a:rPr lang="en-US" altLang="zh-TW" dirty="0"/>
              <a:t> and </a:t>
            </a:r>
            <a:r>
              <a:rPr lang="en-US" altLang="zh-TW" dirty="0" err="1"/>
              <a:t>simplejson</a:t>
            </a:r>
            <a:endParaRPr lang="en-US" altLang="zh-TW" dirty="0"/>
          </a:p>
          <a:p>
            <a:pPr lvl="1"/>
            <a:r>
              <a:rPr lang="en-US" altLang="zh-TW" dirty="0" err="1"/>
              <a:t>json</a:t>
            </a:r>
            <a:r>
              <a:rPr lang="en-US" altLang="zh-TW" dirty="0"/>
              <a:t> was added in 2.6</a:t>
            </a:r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88312" y="831850"/>
            <a:ext cx="415568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{ 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firstName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"John",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lastName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"Smith",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age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25,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600" dirty="0">
                <a:latin typeface="+mn-lt"/>
              </a:rPr>
              <a:t>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address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{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streetAddress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"21 2nd Street",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city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"New York",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state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"NY",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postalCode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"10021" 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},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phoneNumber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[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{</a:t>
            </a:r>
            <a:r>
              <a:rPr kumimoji="0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    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type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"home",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    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number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"212 555-1234“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},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{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    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type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"fax",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    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number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"646 555-4567“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</a:t>
            </a:r>
            <a:endParaRPr lang="en-US" altLang="zh-TW" sz="16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],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gender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{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type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"male“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latin typeface="+mn-lt"/>
              </a:rPr>
              <a:t>    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 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3174985-4AE5-9444-8D74-B12BA91D8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2" y="3163719"/>
            <a:ext cx="4146550" cy="13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4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Overview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微軟正黑體" panose="020B0604030504040204" pitchFamily="34" charset="-120"/>
              </a:rPr>
              <a:t>Python</a:t>
            </a:r>
          </a:p>
          <a:p>
            <a:pPr lvl="1"/>
            <a:r>
              <a:rPr lang="en-US" altLang="zh-TW" dirty="0">
                <a:ea typeface="微軟正黑體" panose="020B0604030504040204" pitchFamily="34" charset="-120"/>
              </a:rPr>
              <a:t>Beautiful, Explicit, Simple</a:t>
            </a:r>
          </a:p>
          <a:p>
            <a:pPr lvl="1"/>
            <a:r>
              <a:rPr lang="en-US" altLang="zh-TW" dirty="0">
                <a:ea typeface="微軟正黑體" panose="020B0604030504040204" pitchFamily="34" charset="-120"/>
              </a:rPr>
              <a:t>Complex, Flat, Sparse</a:t>
            </a:r>
          </a:p>
          <a:p>
            <a:pPr lvl="1"/>
            <a:r>
              <a:rPr lang="en-US" altLang="zh-TW" dirty="0">
                <a:ea typeface="微軟正黑體" panose="020B0604030504040204" pitchFamily="34" charset="-120"/>
              </a:rPr>
              <a:t>Readability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創作者 </a:t>
            </a:r>
            <a:r>
              <a:rPr lang="en-US" altLang="zh-TW" dirty="0">
                <a:ea typeface="微軟正黑體" panose="020B0604030504040204" pitchFamily="34" charset="-120"/>
              </a:rPr>
              <a:t>Guido van Rossum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仁慈的獨裁者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ea typeface="微軟正黑體" panose="020B0604030504040204" pitchFamily="34" charset="-120"/>
              </a:rPr>
              <a:t>ABC (programming language)</a:t>
            </a:r>
            <a:r>
              <a:rPr lang="zh-TW" altLang="en-US" dirty="0"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的繼承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開放語言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 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語言結合能力非常出色</a:t>
            </a:r>
          </a:p>
        </p:txBody>
      </p:sp>
    </p:spTree>
    <p:extLst>
      <p:ext uri="{BB962C8B-B14F-4D97-AF65-F5344CB8AC3E}">
        <p14:creationId xmlns:p14="http://schemas.microsoft.com/office/powerpoint/2010/main" val="36488393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json.dumps</a:t>
            </a: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json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68F7C6E-6EA6-4C4F-9613-279360211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47" y="976274"/>
            <a:ext cx="4678589" cy="36719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BE6D2E9-90F9-054A-8009-6F51A6F7A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692649"/>
            <a:ext cx="5426236" cy="16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90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BFE640-A6A2-3F41-A80D-BAC74976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json</a:t>
            </a:r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007C8D0-A6FE-454E-A6BC-A0FC15231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362200"/>
            <a:ext cx="7086600" cy="2295423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624534C-AA61-C343-99CC-998BC0E52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684204"/>
            <a:ext cx="6187263" cy="1060993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DE077C2E-2170-7340-BC28-0F213FD246EC}"/>
              </a:ext>
            </a:extLst>
          </p:cNvPr>
          <p:cNvSpPr txBox="1">
            <a:spLocks/>
          </p:cNvSpPr>
          <p:nvPr/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r>
              <a:rPr lang="en-US" altLang="zh-TW" kern="0" dirty="0" err="1"/>
              <a:t>json.loads</a:t>
            </a:r>
            <a:endParaRPr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38182083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json</a:t>
            </a:r>
            <a:r>
              <a:rPr lang="en-US" altLang="zh-TW" dirty="0"/>
              <a:t> and </a:t>
            </a:r>
            <a:r>
              <a:rPr lang="en-US" altLang="zh-TW" dirty="0" err="1"/>
              <a:t>yaml</a:t>
            </a: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json</a:t>
            </a:r>
            <a:endParaRPr lang="zh-TW" alt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43000" y="1817122"/>
            <a:ext cx="3505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{ 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firstName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"John",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lastName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"Smith",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age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25,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200" dirty="0"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address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{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streetAddress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"21 2nd Street",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city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"New York",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state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"NY",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postalCode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"10021" 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phoneNumber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[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{</a:t>
            </a: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type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"home",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number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"212 555-1234“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{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type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"fax",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number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"646 555-4567“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</a:t>
            </a:r>
            <a:endParaRPr lang="en-US" altLang="zh-TW" sz="12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],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gender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{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type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"male“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 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10464"/>
            <a:ext cx="4067743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542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json</a:t>
            </a:r>
            <a:r>
              <a:rPr lang="en-US" altLang="zh-TW" dirty="0"/>
              <a:t> and XML</a:t>
            </a: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json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55" y="1810464"/>
            <a:ext cx="4923346" cy="4209336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43000" y="1817122"/>
            <a:ext cx="3505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{ 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firstName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"John",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lastName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"Smith",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age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25,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200" dirty="0"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address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{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streetAddress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"21 2nd Street",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city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"New York",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state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"NY",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postalCode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"10021" 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phoneNumber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[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{</a:t>
            </a: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type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"home",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number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"212 555-1234“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{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type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"fax",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number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"646 555-4567“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</a:t>
            </a:r>
            <a:endParaRPr lang="en-US" altLang="zh-TW" sz="12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],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gender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{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type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": "male“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>
                <a:latin typeface="+mn-lt"/>
              </a:rPr>
              <a:t>   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2875447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requests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 protocol</a:t>
            </a:r>
          </a:p>
          <a:p>
            <a:pPr lvl="1"/>
            <a:r>
              <a:rPr lang="en-US" altLang="zh-TW" dirty="0"/>
              <a:t>get, post, put, delete</a:t>
            </a:r>
          </a:p>
          <a:p>
            <a:pPr lvl="1"/>
            <a:r>
              <a:rPr lang="en-US" altLang="zh-TW" dirty="0"/>
              <a:t>Document example: </a:t>
            </a:r>
            <a:r>
              <a:rPr lang="en-US" altLang="zh-TW" dirty="0">
                <a:hlinkClick r:id="rId2"/>
              </a:rPr>
              <a:t>OpenStack Identity API</a:t>
            </a:r>
            <a:endParaRPr lang="en-US" altLang="zh-TW" dirty="0"/>
          </a:p>
          <a:p>
            <a:r>
              <a:rPr lang="en-US" altLang="zh-TW" dirty="0"/>
              <a:t>Google docs API</a:t>
            </a:r>
          </a:p>
          <a:p>
            <a:pPr lvl="1"/>
            <a:r>
              <a:rPr lang="en-US" altLang="zh-TW" dirty="0">
                <a:hlinkClick r:id="rId3"/>
              </a:rPr>
              <a:t>Document</a:t>
            </a:r>
            <a:endParaRPr lang="en-US" altLang="zh-TW" dirty="0"/>
          </a:p>
          <a:p>
            <a:r>
              <a:rPr lang="zh-TW" altLang="en-US" dirty="0">
                <a:hlinkClick r:id="rId4"/>
              </a:rPr>
              <a:t>官方文件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11101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51781"/>
            <a:ext cx="7772400" cy="4640238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requests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78678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28" y="1447800"/>
            <a:ext cx="6731144" cy="4648200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requests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00552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Code sample</a:t>
            </a:r>
          </a:p>
          <a:p>
            <a:r>
              <a:rPr lang="en-US" altLang="zh-TW" dirty="0">
                <a:hlinkClick r:id="rId2"/>
              </a:rPr>
              <a:t>Github code</a:t>
            </a:r>
            <a:endParaRPr lang="en-US" altLang="zh-TW" dirty="0"/>
          </a:p>
          <a:p>
            <a:pPr lvl="1"/>
            <a:r>
              <a:rPr lang="en-US" altLang="zh-TW" dirty="0"/>
              <a:t>import </a:t>
            </a:r>
            <a:r>
              <a:rPr lang="en-US" altLang="zh-TW" dirty="0" err="1"/>
              <a:t>json</a:t>
            </a:r>
            <a:endParaRPr lang="en-US" altLang="zh-TW" dirty="0"/>
          </a:p>
          <a:p>
            <a:pPr lvl="1"/>
            <a:r>
              <a:rPr lang="en-US" altLang="zh-TW" dirty="0"/>
              <a:t>import requests</a:t>
            </a:r>
          </a:p>
          <a:p>
            <a:pPr lvl="1"/>
            <a:r>
              <a:rPr lang="en-US" altLang="zh-TW" dirty="0"/>
              <a:t>from </a:t>
            </a:r>
            <a:r>
              <a:rPr lang="en-US" altLang="zh-TW" dirty="0" err="1"/>
              <a:t>lxml</a:t>
            </a:r>
            <a:r>
              <a:rPr lang="en-US" altLang="zh-TW" dirty="0"/>
              <a:t> import </a:t>
            </a:r>
            <a:r>
              <a:rPr lang="en-US" altLang="zh-TW" dirty="0" err="1"/>
              <a:t>etree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requests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68972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numpy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mathematical functions library</a:t>
            </a:r>
          </a:p>
          <a:p>
            <a:pPr lvl="1"/>
            <a:r>
              <a:rPr lang="en-US" altLang="zh-TW" dirty="0"/>
              <a:t>for large, multi-dimensional arrays and matrices</a:t>
            </a:r>
          </a:p>
          <a:p>
            <a:pPr lvl="1"/>
            <a:r>
              <a:rPr lang="en-US" altLang="zh-TW" dirty="0"/>
              <a:t>with a large collection of high-level mathematical functions</a:t>
            </a:r>
          </a:p>
          <a:p>
            <a:r>
              <a:rPr lang="en-US" altLang="zh-TW" dirty="0" err="1"/>
              <a:t>ndarray</a:t>
            </a:r>
            <a:r>
              <a:rPr lang="en-US" altLang="zh-TW" dirty="0"/>
              <a:t> data</a:t>
            </a:r>
          </a:p>
          <a:p>
            <a:pPr lvl="1"/>
            <a:r>
              <a:rPr lang="en-US" altLang="zh-TW" dirty="0"/>
              <a:t>n-dimensional array</a:t>
            </a:r>
          </a:p>
          <a:p>
            <a:pPr lvl="1"/>
            <a:r>
              <a:rPr lang="en-US" altLang="zh-TW" dirty="0" err="1"/>
              <a:t>ndim</a:t>
            </a:r>
            <a:r>
              <a:rPr lang="en-US" altLang="zh-TW" dirty="0"/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維度</a:t>
            </a:r>
            <a:r>
              <a:rPr lang="en-US" altLang="zh-TW" dirty="0"/>
              <a:t>), shape(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形狀</a:t>
            </a:r>
            <a:r>
              <a:rPr lang="en-US" altLang="zh-TW" dirty="0"/>
              <a:t>), </a:t>
            </a:r>
            <a:r>
              <a:rPr lang="en-US" altLang="zh-TW" dirty="0" err="1"/>
              <a:t>dtype</a:t>
            </a:r>
            <a:r>
              <a:rPr lang="en-US" altLang="zh-TW" dirty="0"/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數值類型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86" y="5321397"/>
            <a:ext cx="2285714" cy="7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603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1C17980-F673-3947-BF7A-2D0AE0553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1758950"/>
            <a:ext cx="6565900" cy="4025900"/>
          </a:xfr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356A4BF1-13C0-2744-ABF7-8DAC3402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numpy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777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&gt;&gt;&gt; import this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200" dirty="0"/>
              <a:t>&gt;&gt;&gt; import this</a:t>
            </a:r>
          </a:p>
          <a:p>
            <a:pPr marL="0" indent="0">
              <a:buNone/>
            </a:pPr>
            <a:r>
              <a:rPr lang="en-US" altLang="zh-TW" sz="1200" dirty="0"/>
              <a:t>The Zen of Python, by Tim Peters</a:t>
            </a:r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en-US" altLang="zh-TW" sz="1200" dirty="0"/>
              <a:t>Beautiful is better than ugly.</a:t>
            </a:r>
          </a:p>
          <a:p>
            <a:pPr marL="0" indent="0">
              <a:buNone/>
            </a:pPr>
            <a:r>
              <a:rPr lang="en-US" altLang="zh-TW" sz="1200" dirty="0"/>
              <a:t>Explicit is better than implicit.</a:t>
            </a:r>
          </a:p>
          <a:p>
            <a:pPr marL="0" indent="0">
              <a:buNone/>
            </a:pPr>
            <a:r>
              <a:rPr lang="en-US" altLang="zh-TW" sz="1200" dirty="0"/>
              <a:t>Simple is better than complex.</a:t>
            </a:r>
          </a:p>
          <a:p>
            <a:pPr marL="0" indent="0">
              <a:buNone/>
            </a:pPr>
            <a:r>
              <a:rPr lang="en-US" altLang="zh-TW" sz="1200" dirty="0"/>
              <a:t>Complex is better than complicated.</a:t>
            </a:r>
          </a:p>
          <a:p>
            <a:pPr marL="0" indent="0">
              <a:buNone/>
            </a:pPr>
            <a:r>
              <a:rPr lang="en-US" altLang="zh-TW" sz="1200" dirty="0"/>
              <a:t>Flat is better than nested.</a:t>
            </a:r>
          </a:p>
          <a:p>
            <a:pPr marL="0" indent="0">
              <a:buNone/>
            </a:pPr>
            <a:r>
              <a:rPr lang="en-US" altLang="zh-TW" sz="1200" dirty="0"/>
              <a:t>Sparse is better than dense.</a:t>
            </a:r>
          </a:p>
          <a:p>
            <a:pPr marL="0" indent="0">
              <a:buNone/>
            </a:pPr>
            <a:r>
              <a:rPr lang="en-US" altLang="zh-TW" sz="1200" dirty="0"/>
              <a:t>Readability counts.</a:t>
            </a:r>
          </a:p>
          <a:p>
            <a:pPr marL="0" indent="0">
              <a:buNone/>
            </a:pPr>
            <a:r>
              <a:rPr lang="en-US" altLang="zh-TW" sz="1200" dirty="0"/>
              <a:t>Special cases aren't special enough to break the rules.</a:t>
            </a:r>
          </a:p>
          <a:p>
            <a:pPr marL="0" indent="0">
              <a:buNone/>
            </a:pPr>
            <a:r>
              <a:rPr lang="en-US" altLang="zh-TW" sz="1200" dirty="0"/>
              <a:t>Although practicality beats purity.</a:t>
            </a:r>
          </a:p>
          <a:p>
            <a:pPr marL="0" indent="0">
              <a:buNone/>
            </a:pPr>
            <a:r>
              <a:rPr lang="en-US" altLang="zh-TW" sz="1200" dirty="0"/>
              <a:t>Errors should never pass silently.</a:t>
            </a:r>
          </a:p>
          <a:p>
            <a:pPr marL="0" indent="0">
              <a:buNone/>
            </a:pPr>
            <a:r>
              <a:rPr lang="en-US" altLang="zh-TW" sz="1200" dirty="0"/>
              <a:t>Unless explicitly silenced.</a:t>
            </a:r>
          </a:p>
          <a:p>
            <a:pPr marL="0" indent="0">
              <a:buNone/>
            </a:pPr>
            <a:r>
              <a:rPr lang="en-US" altLang="zh-TW" sz="1200" dirty="0"/>
              <a:t>In the face of ambiguity, refuse the temptation to guess.</a:t>
            </a:r>
          </a:p>
          <a:p>
            <a:pPr marL="0" indent="0">
              <a:buNone/>
            </a:pPr>
            <a:r>
              <a:rPr lang="en-US" altLang="zh-TW" sz="1200" dirty="0"/>
              <a:t>There should be one-- and preferably only one --obvious way to do it.</a:t>
            </a:r>
          </a:p>
          <a:p>
            <a:pPr marL="0" indent="0">
              <a:buNone/>
            </a:pPr>
            <a:r>
              <a:rPr lang="en-US" altLang="zh-TW" sz="1200" dirty="0"/>
              <a:t>Although that way may not be obvious at first unless you're Dutch.</a:t>
            </a:r>
          </a:p>
          <a:p>
            <a:pPr marL="0" indent="0">
              <a:buNone/>
            </a:pPr>
            <a:r>
              <a:rPr lang="en-US" altLang="zh-TW" sz="1200" dirty="0"/>
              <a:t>Now is better than never.</a:t>
            </a:r>
          </a:p>
          <a:p>
            <a:pPr marL="0" indent="0">
              <a:buNone/>
            </a:pPr>
            <a:r>
              <a:rPr lang="en-US" altLang="zh-TW" sz="1200" dirty="0"/>
              <a:t>Although never is often better than *right* now.</a:t>
            </a:r>
          </a:p>
          <a:p>
            <a:pPr marL="0" indent="0">
              <a:buNone/>
            </a:pPr>
            <a:r>
              <a:rPr lang="en-US" altLang="zh-TW" sz="1200" dirty="0"/>
              <a:t>If the implementation is hard to explain, it's a bad idea.</a:t>
            </a:r>
          </a:p>
          <a:p>
            <a:pPr marL="0" indent="0">
              <a:buNone/>
            </a:pPr>
            <a:r>
              <a:rPr lang="en-US" altLang="zh-TW" sz="1200" dirty="0"/>
              <a:t>If the implementation is easy to explain, it may be a good idea.</a:t>
            </a:r>
          </a:p>
          <a:p>
            <a:pPr marL="0" indent="0">
              <a:buNone/>
            </a:pPr>
            <a:r>
              <a:rPr lang="en-US" altLang="zh-TW" sz="1200" dirty="0"/>
              <a:t>Namespaces are one honking great idea -- let's do more of those!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465929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479DE6-59CD-D949-A46C-2C625012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numpy</a:t>
            </a:r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9DC9D33-AA37-F24C-A35E-EBD40B0EF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13" y="1447800"/>
            <a:ext cx="5399774" cy="4648200"/>
          </a:xfrm>
        </p:spPr>
      </p:pic>
    </p:spTree>
    <p:extLst>
      <p:ext uri="{BB962C8B-B14F-4D97-AF65-F5344CB8AC3E}">
        <p14:creationId xmlns:p14="http://schemas.microsoft.com/office/powerpoint/2010/main" val="20069290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F35B9E-08BB-064D-B1A3-B625F309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numpy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95F56E-46D1-4E4E-8FDD-DEBCEC446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/>
              <a:t>numpy</a:t>
            </a:r>
            <a:r>
              <a:rPr kumimoji="1" lang="en-US" altLang="zh-TW" dirty="0"/>
              <a:t> and pandas and </a:t>
            </a:r>
            <a:r>
              <a:rPr lang="en-US" altLang="zh-TW" dirty="0" err="1"/>
              <a:t>matplotlib</a:t>
            </a:r>
            <a:endParaRPr lang="en-US" altLang="zh-TW" dirty="0"/>
          </a:p>
          <a:p>
            <a:r>
              <a:rPr lang="en-US" altLang="zh-TW" dirty="0"/>
              <a:t>Pandas</a:t>
            </a:r>
          </a:p>
          <a:p>
            <a:pPr lvl="1"/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3993368-887D-F448-B26A-187B09AAD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01900"/>
            <a:ext cx="4445000" cy="1270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97D0324-FF87-F244-B968-31D5160D1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14800"/>
            <a:ext cx="68199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186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F35B9E-08BB-064D-B1A3-B625F309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numpy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95F56E-46D1-4E4E-8FDD-DEBCEC446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/>
              <a:t>Numpy</a:t>
            </a:r>
            <a:r>
              <a:rPr kumimoji="1" lang="en-US" altLang="zh-TW" dirty="0"/>
              <a:t> and Pandas and </a:t>
            </a:r>
            <a:r>
              <a:rPr lang="en-US" altLang="zh-TW" dirty="0" err="1"/>
              <a:t>matplotlib</a:t>
            </a:r>
            <a:endParaRPr lang="en-US" altLang="zh-TW" dirty="0"/>
          </a:p>
          <a:p>
            <a:r>
              <a:rPr lang="en-US" altLang="zh-TW" dirty="0" err="1"/>
              <a:t>matplotlib</a:t>
            </a:r>
            <a:endParaRPr lang="en-US" altLang="zh-TW" dirty="0"/>
          </a:p>
          <a:p>
            <a:pPr lvl="1"/>
            <a:endParaRPr kumimoji="1"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29C3367-A8C5-1744-AC22-69DA9A948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40000"/>
            <a:ext cx="4406900" cy="12319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58C11BF-7D72-3A46-99F4-CE33F388E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0"/>
            <a:ext cx="3886200" cy="32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34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3B8DF16-D0B1-534F-8214-74F52020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Install python3</a:t>
            </a:r>
            <a:endParaRPr kumimoji="1"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4EF3850-3D6E-2F46-BF74-86C74F77A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On FreeBSD11.1</a:t>
            </a:r>
          </a:p>
          <a:p>
            <a:pPr lvl="1"/>
            <a:r>
              <a:rPr lang="en-US" altLang="zh-TW" dirty="0" err="1"/>
              <a:t>pkg</a:t>
            </a:r>
            <a:r>
              <a:rPr lang="en-US" altLang="zh-TW" dirty="0"/>
              <a:t> install python36</a:t>
            </a:r>
          </a:p>
          <a:p>
            <a:pPr lvl="1"/>
            <a:r>
              <a:rPr kumimoji="1" lang="en-US" altLang="zh-TW" dirty="0" err="1"/>
              <a:t>pkg</a:t>
            </a:r>
            <a:r>
              <a:rPr kumimoji="1" lang="en-US" altLang="zh-TW" dirty="0"/>
              <a:t> install py36-pip</a:t>
            </a:r>
          </a:p>
          <a:p>
            <a:pPr lvl="1"/>
            <a:r>
              <a:rPr lang="en-US" altLang="zh-TW" dirty="0"/>
              <a:t>pip-3.6 install &lt;library&gt;</a:t>
            </a:r>
          </a:p>
          <a:p>
            <a:r>
              <a:rPr kumimoji="1" lang="en-US" altLang="zh-TW" dirty="0"/>
              <a:t>On Linux (Ubuntu, CentOS)</a:t>
            </a:r>
          </a:p>
          <a:p>
            <a:pPr lvl="1"/>
            <a:r>
              <a:rPr lang="en-US" altLang="zh-TW" dirty="0"/>
              <a:t>apt install python3 (default: 3.5.2)</a:t>
            </a:r>
          </a:p>
          <a:p>
            <a:pPr lvl="1"/>
            <a:r>
              <a:rPr lang="en-US" altLang="zh-TW" dirty="0"/>
              <a:t>pip3 install &lt;library&gt;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 err="1"/>
              <a:t>sudo</a:t>
            </a:r>
            <a:r>
              <a:rPr lang="en-US" altLang="zh-TW" dirty="0"/>
              <a:t> yum -y install </a:t>
            </a:r>
            <a:r>
              <a:rPr lang="en-US" altLang="zh-TW" dirty="0">
                <a:hlinkClick r:id="rId2"/>
              </a:rPr>
              <a:t>https://centos7.iuscommunity.org/ius-release.rpm</a:t>
            </a:r>
            <a:endParaRPr lang="en-US" altLang="zh-TW" dirty="0"/>
          </a:p>
          <a:p>
            <a:pPr lvl="1"/>
            <a:r>
              <a:rPr kumimoji="1" lang="en-US" altLang="zh-TW" dirty="0"/>
              <a:t>IUS mean </a:t>
            </a:r>
            <a:r>
              <a:rPr lang="en-US" altLang="zh-TW" dirty="0"/>
              <a:t>Inline with Upstream Stable</a:t>
            </a:r>
          </a:p>
          <a:p>
            <a:pPr lvl="1"/>
            <a:r>
              <a:rPr lang="en-US" altLang="zh-TW" dirty="0" err="1"/>
              <a:t>sudo</a:t>
            </a:r>
            <a:r>
              <a:rPr lang="en-US" altLang="zh-TW" dirty="0"/>
              <a:t> yum -y install python36u</a:t>
            </a:r>
          </a:p>
          <a:p>
            <a:pPr lvl="1"/>
            <a:r>
              <a:rPr lang="en-US" altLang="zh-TW" dirty="0" err="1"/>
              <a:t>sudo</a:t>
            </a:r>
            <a:r>
              <a:rPr lang="en-US" altLang="zh-TW" dirty="0"/>
              <a:t> yum -y install python36u-pip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620121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640569-2B60-F744-9FB4-81DB2CE4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pipenv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BFC36D-E35E-CF4B-AE27-FCDE1D903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Python </a:t>
            </a:r>
            <a:r>
              <a:rPr lang="en-US" altLang="zh-TW" dirty="0" err="1"/>
              <a:t>virtualenv</a:t>
            </a:r>
            <a:endParaRPr lang="en-US" altLang="zh-TW" dirty="0"/>
          </a:p>
          <a:p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過多專案，不同環境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套件版本差異</a:t>
            </a:r>
            <a:endParaRPr kumimoji="1"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套件亂裝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dirty="0"/>
              <a:t>brew install, anaconda</a:t>
            </a:r>
          </a:p>
          <a:p>
            <a:pPr lvl="1"/>
            <a:r>
              <a:rPr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版本釋出的時候不知道裝了哪些套件</a:t>
            </a:r>
            <a:endParaRPr lang="en-US" altLang="zh-Hant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虛擬環境可以開出一個乾淨的 </a:t>
            </a:r>
            <a:r>
              <a:rPr kumimoji="1" lang="en-US" altLang="zh-Hant" dirty="0"/>
              <a:t>Python</a:t>
            </a:r>
            <a:r>
              <a:rPr kumimoji="1" lang="zh-Hant" altLang="en-US" dirty="0"/>
              <a:t> </a:t>
            </a: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環境</a:t>
            </a:r>
            <a:endPara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82858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7B5FE-CEEA-3F4B-BC3B-0D86987D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pipenv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5A36D9-1648-B54F-9422-4B6C98A72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 Linux, FreeBSD</a:t>
            </a:r>
          </a:p>
          <a:p>
            <a:pPr lvl="1"/>
            <a:r>
              <a:rPr lang="en-US" altLang="zh-TW" dirty="0"/>
              <a:t>pip3 install </a:t>
            </a:r>
            <a:r>
              <a:rPr lang="en-US" altLang="zh-TW" dirty="0" err="1"/>
              <a:t>pipenv</a:t>
            </a:r>
            <a:r>
              <a:rPr lang="en-US" altLang="zh-TW" dirty="0"/>
              <a:t> (Linux)</a:t>
            </a:r>
          </a:p>
          <a:p>
            <a:pPr lvl="1"/>
            <a:r>
              <a:rPr lang="en-US" altLang="zh-TW" dirty="0"/>
              <a:t>pip-3.6 install </a:t>
            </a:r>
            <a:r>
              <a:rPr lang="en-US" altLang="zh-TW" dirty="0" err="1"/>
              <a:t>pipenv</a:t>
            </a:r>
            <a:r>
              <a:rPr lang="en-US" altLang="zh-TW" dirty="0"/>
              <a:t> (FreeBSD)</a:t>
            </a:r>
          </a:p>
          <a:p>
            <a:r>
              <a:rPr kumimoji="1" lang="en-US" altLang="zh-TW" dirty="0"/>
              <a:t>On </a:t>
            </a:r>
            <a:r>
              <a:rPr kumimoji="1" lang="en-US" altLang="zh-TW" dirty="0" err="1"/>
              <a:t>MacOS</a:t>
            </a:r>
            <a:endParaRPr kumimoji="1" lang="en-US" altLang="zh-TW" dirty="0"/>
          </a:p>
          <a:p>
            <a:pPr lvl="1"/>
            <a:r>
              <a:rPr lang="en-US" altLang="zh-TW" dirty="0"/>
              <a:t>brew install </a:t>
            </a:r>
            <a:r>
              <a:rPr lang="en-US" altLang="zh-TW" dirty="0" err="1"/>
              <a:t>pipenv</a:t>
            </a:r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Create a new project</a:t>
            </a:r>
          </a:p>
          <a:p>
            <a:pPr lvl="1"/>
            <a:r>
              <a:rPr kumimoji="1" lang="en-US" altLang="zh-TW" dirty="0" err="1"/>
              <a:t>mkdir</a:t>
            </a:r>
            <a:r>
              <a:rPr lang="en-US" altLang="zh-TW" dirty="0"/>
              <a:t> &lt;</a:t>
            </a:r>
            <a:r>
              <a:rPr lang="en-US" altLang="zh-TW" dirty="0" err="1"/>
              <a:t>demoproject</a:t>
            </a:r>
            <a:r>
              <a:rPr lang="en-US" altLang="zh-TW" dirty="0"/>
              <a:t>&gt;</a:t>
            </a:r>
          </a:p>
          <a:p>
            <a:pPr lvl="1"/>
            <a:r>
              <a:rPr kumimoji="1" lang="en-US" altLang="zh-TW" dirty="0"/>
              <a:t>cd</a:t>
            </a:r>
            <a:r>
              <a:rPr lang="en-US" altLang="zh-TW" dirty="0"/>
              <a:t> &lt;</a:t>
            </a:r>
            <a:r>
              <a:rPr lang="en-US" altLang="zh-TW" dirty="0" err="1"/>
              <a:t>demoproject</a:t>
            </a:r>
            <a:r>
              <a:rPr lang="en-US" altLang="zh-TW" dirty="0"/>
              <a:t>&gt;</a:t>
            </a:r>
          </a:p>
          <a:p>
            <a:pPr lvl="1"/>
            <a:r>
              <a:rPr kumimoji="1" lang="en-US" altLang="zh-TW" dirty="0" err="1"/>
              <a:t>pipenv</a:t>
            </a:r>
            <a:r>
              <a:rPr kumimoji="1" lang="en-US" altLang="zh-TW" dirty="0"/>
              <a:t> install &lt;library&gt;</a:t>
            </a:r>
          </a:p>
          <a:p>
            <a:pPr lvl="1"/>
            <a:r>
              <a:rPr lang="en-US" altLang="zh-TW" dirty="0" err="1"/>
              <a:t>pipenv</a:t>
            </a:r>
            <a:r>
              <a:rPr lang="en-US" altLang="zh-TW" dirty="0"/>
              <a:t> run python3 &lt;file&gt;.</a:t>
            </a:r>
            <a:r>
              <a:rPr lang="en-US" altLang="zh-TW" dirty="0" err="1"/>
              <a:t>py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544858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D3B5F4-BB20-2448-AA57-0CA15761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pipenv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CD97F7-F2E6-4C41-AF86-E1EB9AE74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/>
              <a:t>Pipfile</a:t>
            </a:r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3A859C-E23C-9E40-9E1B-DC89EA661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9800"/>
            <a:ext cx="73152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604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D3B5F4-BB20-2448-AA57-0CA15761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pipenv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CD97F7-F2E6-4C41-AF86-E1EB9AE74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/>
              <a:t>Pipfile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0009519-8ED8-5842-B73E-121B491C2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09600"/>
            <a:ext cx="5016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767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4B5BAD-5DC7-984F-8EE1-D91CF53B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pipenv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CE83CA-A61D-E74D-8930-DCC847467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/>
              <a:t>pipenv</a:t>
            </a:r>
            <a:r>
              <a:rPr kumimoji="1" lang="en-US" altLang="zh-TW" dirty="0"/>
              <a:t> run</a:t>
            </a:r>
          </a:p>
          <a:p>
            <a:pPr marL="0" indent="0">
              <a:buNone/>
            </a:pPr>
            <a:endParaRPr lang="en-US" altLang="zh-TW" dirty="0"/>
          </a:p>
          <a:p>
            <a:endParaRPr kumimoji="1" lang="en-US" altLang="zh-TW" dirty="0"/>
          </a:p>
          <a:p>
            <a:r>
              <a:rPr lang="en-US" altLang="zh-TW" dirty="0" err="1"/>
              <a:t>pipenv</a:t>
            </a:r>
            <a:r>
              <a:rPr lang="en-US" altLang="zh-TW" dirty="0"/>
              <a:t> install</a:t>
            </a:r>
          </a:p>
          <a:p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692B226-95D5-C041-BC5D-7D5A64ED5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23" y="1403350"/>
            <a:ext cx="4572000" cy="141514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AEA07CD-C4C3-514A-A0FF-29AB91EB0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23" y="2862943"/>
            <a:ext cx="6096000" cy="376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842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A028CB7-CEC2-1246-8328-912D8F53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Thank you !</a:t>
            </a:r>
            <a:endParaRPr kumimoji="1"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4FD0DF3-D550-7240-B38C-A9CC60DBA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197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use Python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誰在使用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2590800" cy="8763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77" y="2286000"/>
            <a:ext cx="3657600" cy="7689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7" b="18369"/>
          <a:stretch/>
        </p:blipFill>
        <p:spPr>
          <a:xfrm>
            <a:off x="5429434" y="3286124"/>
            <a:ext cx="2712243" cy="11334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4913" r="6841" b="24561"/>
          <a:stretch/>
        </p:blipFill>
        <p:spPr>
          <a:xfrm>
            <a:off x="1447799" y="3234592"/>
            <a:ext cx="3669323" cy="122310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9156" r="16096" b="6633"/>
          <a:stretch/>
        </p:blipFill>
        <p:spPr>
          <a:xfrm>
            <a:off x="4409923" y="4419599"/>
            <a:ext cx="1295401" cy="16002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0" b="20323"/>
          <a:stretch/>
        </p:blipFill>
        <p:spPr>
          <a:xfrm>
            <a:off x="1584663" y="4712677"/>
            <a:ext cx="2533599" cy="91440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5" b="24834"/>
          <a:stretch/>
        </p:blipFill>
        <p:spPr>
          <a:xfrm>
            <a:off x="5926654" y="4644958"/>
            <a:ext cx="2215023" cy="11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77289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ComputerCenter</Template>
  <TotalTime>20629</TotalTime>
  <Words>2453</Words>
  <Application>Microsoft Macintosh PowerPoint</Application>
  <PresentationFormat>如螢幕大小 (4:3)</PresentationFormat>
  <Paragraphs>595</Paragraphs>
  <Slides>89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89</vt:i4>
      </vt:variant>
    </vt:vector>
  </HeadingPairs>
  <TitlesOfParts>
    <vt:vector size="102" baseType="lpstr">
      <vt:lpstr>華康標楷體(P)</vt:lpstr>
      <vt:lpstr>華康儷中黑(P)</vt:lpstr>
      <vt:lpstr>華康儷粗黑(P)</vt:lpstr>
      <vt:lpstr>微軟正黑體</vt:lpstr>
      <vt:lpstr>微軟正黑體</vt:lpstr>
      <vt:lpstr>新細明體</vt:lpstr>
      <vt:lpstr>Arial</vt:lpstr>
      <vt:lpstr>Calibri Light</vt:lpstr>
      <vt:lpstr>Futura Md BT</vt:lpstr>
      <vt:lpstr>Inconsolata Medium</vt:lpstr>
      <vt:lpstr>Times New Roman</vt:lpstr>
      <vt:lpstr>Wingdings</vt:lpstr>
      <vt:lpstr>Computer Center</vt:lpstr>
      <vt:lpstr>Python Programming</vt:lpstr>
      <vt:lpstr>Outline</vt:lpstr>
      <vt:lpstr>Introduction</vt:lpstr>
      <vt:lpstr>PowerPoint 簡報</vt:lpstr>
      <vt:lpstr>Overview</vt:lpstr>
      <vt:lpstr>PowerPoint 簡報</vt:lpstr>
      <vt:lpstr>Overview</vt:lpstr>
      <vt:lpstr>Python &gt;&gt;&gt; import this</vt:lpstr>
      <vt:lpstr>Why use Python</vt:lpstr>
      <vt:lpstr>Why use Python</vt:lpstr>
      <vt:lpstr>Python2 or Python3</vt:lpstr>
      <vt:lpstr>Python2 or Python3</vt:lpstr>
      <vt:lpstr>Python2 or Python3</vt:lpstr>
      <vt:lpstr>How to use Python</vt:lpstr>
      <vt:lpstr>Python Data type</vt:lpstr>
      <vt:lpstr>Python Data type</vt:lpstr>
      <vt:lpstr>Python Data type</vt:lpstr>
      <vt:lpstr>Python Data type</vt:lpstr>
      <vt:lpstr>Python Data type</vt:lpstr>
      <vt:lpstr>Python Data type</vt:lpstr>
      <vt:lpstr>Python Data type</vt:lpstr>
      <vt:lpstr>Python Data type</vt:lpstr>
      <vt:lpstr>Python operator</vt:lpstr>
      <vt:lpstr>Python operator</vt:lpstr>
      <vt:lpstr>Python operator</vt:lpstr>
      <vt:lpstr>Python operator</vt:lpstr>
      <vt:lpstr>Python operator</vt:lpstr>
      <vt:lpstr>Python operator</vt:lpstr>
      <vt:lpstr>Python operator</vt:lpstr>
      <vt:lpstr>Python class</vt:lpstr>
      <vt:lpstr>Python class</vt:lpstr>
      <vt:lpstr>Python class</vt:lpstr>
      <vt:lpstr>Python class</vt:lpstr>
      <vt:lpstr>Python class</vt:lpstr>
      <vt:lpstr>Python class</vt:lpstr>
      <vt:lpstr>Python class</vt:lpstr>
      <vt:lpstr>Python class</vt:lpstr>
      <vt:lpstr>Python class</vt:lpstr>
      <vt:lpstr>Python class</vt:lpstr>
      <vt:lpstr>Python class</vt:lpstr>
      <vt:lpstr>Python class</vt:lpstr>
      <vt:lpstr>Generator &amp; Decorator</vt:lpstr>
      <vt:lpstr>Generator</vt:lpstr>
      <vt:lpstr>Generator</vt:lpstr>
      <vt:lpstr>Decorator</vt:lpstr>
      <vt:lpstr>Decorator</vt:lpstr>
      <vt:lpstr>Python PEP8</vt:lpstr>
      <vt:lpstr>What is PEP8</vt:lpstr>
      <vt:lpstr>What is PEP8</vt:lpstr>
      <vt:lpstr>How use PEP8</vt:lpstr>
      <vt:lpstr>How use PEP8</vt:lpstr>
      <vt:lpstr>How use PEP8</vt:lpstr>
      <vt:lpstr>Python Library</vt:lpstr>
      <vt:lpstr>Python Library</vt:lpstr>
      <vt:lpstr>Python3 -v</vt:lpstr>
      <vt:lpstr>The Zen of Python</vt:lpstr>
      <vt:lpstr>Outline</vt:lpstr>
      <vt:lpstr>os</vt:lpstr>
      <vt:lpstr>os</vt:lpstr>
      <vt:lpstr>os</vt:lpstr>
      <vt:lpstr>os</vt:lpstr>
      <vt:lpstr>configparser</vt:lpstr>
      <vt:lpstr>configparser</vt:lpstr>
      <vt:lpstr>configparser</vt:lpstr>
      <vt:lpstr>logging</vt:lpstr>
      <vt:lpstr>logging</vt:lpstr>
      <vt:lpstr>getopt</vt:lpstr>
      <vt:lpstr>getopt</vt:lpstr>
      <vt:lpstr>json</vt:lpstr>
      <vt:lpstr>json</vt:lpstr>
      <vt:lpstr>json</vt:lpstr>
      <vt:lpstr>json</vt:lpstr>
      <vt:lpstr>json</vt:lpstr>
      <vt:lpstr>requests</vt:lpstr>
      <vt:lpstr>requests</vt:lpstr>
      <vt:lpstr>requests</vt:lpstr>
      <vt:lpstr>requests</vt:lpstr>
      <vt:lpstr>numpy</vt:lpstr>
      <vt:lpstr>numpy</vt:lpstr>
      <vt:lpstr>numpy</vt:lpstr>
      <vt:lpstr>numpy</vt:lpstr>
      <vt:lpstr>numpy</vt:lpstr>
      <vt:lpstr>Install python3</vt:lpstr>
      <vt:lpstr>pipenv</vt:lpstr>
      <vt:lpstr>pipenv</vt:lpstr>
      <vt:lpstr>pipenv</vt:lpstr>
      <vt:lpstr>pipenv</vt:lpstr>
      <vt:lpstr>pipenv</vt:lpstr>
      <vt:lpstr>Thank you !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FAMP</dc:title>
  <dc:creator>Tse-Han Wang</dc:creator>
  <cp:lastModifiedBy>Kevin Wei</cp:lastModifiedBy>
  <cp:revision>1190</cp:revision>
  <cp:lastPrinted>2012-12-11T13:59:23Z</cp:lastPrinted>
  <dcterms:created xsi:type="dcterms:W3CDTF">1601-01-01T00:00:00Z</dcterms:created>
  <dcterms:modified xsi:type="dcterms:W3CDTF">2018-03-09T09:26:22Z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