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4"/>
  </p:notesMasterIdLst>
  <p:sldIdLst>
    <p:sldId id="256" r:id="rId2"/>
    <p:sldId id="263" r:id="rId3"/>
    <p:sldId id="257" r:id="rId4"/>
    <p:sldId id="260" r:id="rId5"/>
    <p:sldId id="269" r:id="rId6"/>
    <p:sldId id="270" r:id="rId7"/>
    <p:sldId id="271" r:id="rId8"/>
    <p:sldId id="262" r:id="rId9"/>
    <p:sldId id="261" r:id="rId10"/>
    <p:sldId id="268" r:id="rId11"/>
    <p:sldId id="266" r:id="rId12"/>
    <p:sldId id="265" r:id="rId13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202" autoAdjust="0"/>
  </p:normalViewPr>
  <p:slideViewPr>
    <p:cSldViewPr>
      <p:cViewPr varScale="1">
        <p:scale>
          <a:sx n="106" d="100"/>
          <a:sy n="106" d="100"/>
        </p:scale>
        <p:origin x="176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4952811-E12F-45AA-B360-27A0176A6469}" type="datetimeFigureOut">
              <a:rPr lang="zh-TW" altLang="en-US"/>
              <a:pPr>
                <a:defRPr/>
              </a:pPr>
              <a:t>2018/2/22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 smtClean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3EB5F3F-843D-4E3B-A413-21F50E0E2098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86641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EB5F3F-843D-4E3B-A413-21F50E0E2098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34469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zh-TW" altLang="en-US" smtClean="0"/>
              <a:t>中文授課，考試題目</a:t>
            </a:r>
          </a:p>
        </p:txBody>
      </p:sp>
      <p:sp>
        <p:nvSpPr>
          <p:cNvPr id="13316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5AB40AE8-15A7-4A98-8CF4-C3967A714330}" type="slidenum">
              <a:rPr lang="zh-TW" altLang="en-US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2320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DC028E4B-A5C2-46AE-AD50-5D57BDBBBFD7}" type="slidenum">
              <a:rPr lang="zh-TW" altLang="en-US"/>
              <a:pPr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20453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TW" altLang="en-US" dirty="0" smtClean="0"/>
          </a:p>
        </p:txBody>
      </p:sp>
      <p:sp>
        <p:nvSpPr>
          <p:cNvPr id="1536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CE287476-395B-4D6A-A3B4-CDD08B124385}" type="slidenum">
              <a:rPr lang="zh-TW" altLang="en-US"/>
              <a:pPr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11345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6388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56CF46FE-0B34-4257-858F-B7B6BBDD1386}" type="slidenum">
              <a:rPr lang="zh-TW" altLang="en-US">
                <a:latin typeface="Times" panose="02020603050405020304" pitchFamily="18" charset="0"/>
              </a:rPr>
              <a:pPr/>
              <a:t>10</a:t>
            </a:fld>
            <a:endParaRPr lang="en-US" altLang="zh-TW"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433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2946458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4552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9008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2393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027759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8569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7292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0505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9110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322666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884889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fld id="{60E4BDB1-FC37-407D-8A01-63262F13446A}" type="slidenum">
              <a:rPr lang="en-US" altLang="zh-TW" sz="1400">
                <a:solidFill>
                  <a:schemeClr val="bg1"/>
                </a:solidFill>
                <a:latin typeface="Futura Md BT" pitchFamily="34" charset="0"/>
              </a:rPr>
              <a:pPr algn="ctr" eaLnBrk="1" hangingPunct="1"/>
              <a:t>‹#›</a:t>
            </a:fld>
            <a:endParaRPr lang="en-US" altLang="zh-TW" sz="140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people.cs.nctu.edu.tw/~wangth/course/sysadm" TargetMode="External"/><Relationship Id="rId2" Type="http://schemas.openxmlformats.org/officeDocument/2006/relationships/hyperlink" Target="http://people.cs.nctu.edu.tw/~wangth/course/sysadm/slides/01_Install_FreeBSD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eople.cs.nctu.edu.tw/~wangth/course/sysadm/slides/02_Installing_Applications.pd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people.cs.nctu.edu.tw/~wangth/course/netad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ta@nasa.cs.nctu.edu.tw" TargetMode="External"/><Relationship Id="rId4" Type="http://schemas.openxmlformats.org/officeDocument/2006/relationships/hyperlink" Target="mailto:wangth@cs.nctu.edu.tw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200" dirty="0" smtClean="0">
                <a:ea typeface="新細明體" pitchFamily="18" charset="-120"/>
              </a:rPr>
              <a:t>Network Administration Practice</a:t>
            </a:r>
            <a:br>
              <a:rPr lang="en-US" altLang="zh-TW" sz="3200" dirty="0" smtClean="0">
                <a:ea typeface="新細明體" pitchFamily="18" charset="-120"/>
              </a:rPr>
            </a:br>
            <a:r>
              <a:rPr lang="en-US" altLang="zh-TW" sz="2500" dirty="0" smtClean="0">
                <a:ea typeface="新細明體" pitchFamily="18" charset="-120"/>
              </a:rPr>
              <a:t>	</a:t>
            </a:r>
            <a:endParaRPr lang="zh-TW" altLang="en-US" sz="2500" dirty="0" smtClean="0">
              <a:ea typeface="新細明體" pitchFamily="18" charset="-12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zh-TW" altLang="zh-TW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charset="-120"/>
              </a:rPr>
              <a:t>Attitude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620000" cy="4267200"/>
          </a:xfrm>
        </p:spPr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Attend every class</a:t>
            </a:r>
          </a:p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Do every exercise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As </a:t>
            </a:r>
            <a:r>
              <a:rPr lang="en-US" altLang="zh-TW" dirty="0">
                <a:ea typeface="新細明體" panose="02020500000000000000" pitchFamily="18" charset="-120"/>
              </a:rPr>
              <a:t>early</a:t>
            </a:r>
            <a:r>
              <a:rPr lang="en-US" altLang="zh-TW" dirty="0" smtClean="0">
                <a:ea typeface="新細明體" panose="02020500000000000000" pitchFamily="18" charset="-120"/>
              </a:rPr>
              <a:t> as possible</a:t>
            </a:r>
          </a:p>
          <a:p>
            <a:pPr lvl="1" eaLnBrk="1" hangingPunct="1"/>
            <a:r>
              <a:rPr lang="en-US" altLang="zh-TW" dirty="0" smtClean="0">
                <a:solidFill>
                  <a:schemeClr val="hlink"/>
                </a:solidFill>
                <a:ea typeface="新細明體" panose="02020500000000000000" pitchFamily="18" charset="-120"/>
              </a:rPr>
              <a:t>On your own</a:t>
            </a:r>
          </a:p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Read book and practice at least 6 hours every week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Use Unix-like environment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Recommend: more than 1.5 hours/day averagely</a:t>
            </a:r>
          </a:p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Collect information on the Internet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The newer, the better.</a:t>
            </a:r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4838" y="333375"/>
            <a:ext cx="1720850" cy="255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charset="-120"/>
              </a:rPr>
              <a:t>When You Perform Any Changes…</a:t>
            </a:r>
          </a:p>
        </p:txBody>
      </p:sp>
      <p:sp>
        <p:nvSpPr>
          <p:cNvPr id="1024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Flow of Change</a:t>
            </a:r>
            <a:endParaRPr lang="zh-TW" altLang="en-US" smtClean="0">
              <a:ea typeface="新細明體" panose="02020500000000000000" pitchFamily="18" charset="-120"/>
            </a:endParaRPr>
          </a:p>
        </p:txBody>
      </p:sp>
      <p:pic>
        <p:nvPicPr>
          <p:cNvPr id="10244" name="Picture 4" descr="Changeflow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4738" y="1268413"/>
            <a:ext cx="4270375" cy="535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SA-NA Junction</a:t>
            </a:r>
            <a:endParaRPr lang="zh-TW" altLang="en-US" dirty="0"/>
          </a:p>
        </p:txBody>
      </p:sp>
      <p:sp>
        <p:nvSpPr>
          <p:cNvPr id="1126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FreeBSD</a:t>
            </a:r>
          </a:p>
          <a:p>
            <a:pPr lvl="1"/>
            <a:r>
              <a:rPr lang="en-US" altLang="zh-TW" dirty="0" smtClean="0"/>
              <a:t>11.1-RELEASE</a:t>
            </a:r>
          </a:p>
          <a:p>
            <a:pPr lvl="2"/>
            <a:r>
              <a:rPr lang="en-US" altLang="zh-TW" dirty="0" smtClean="0">
                <a:hlinkClick r:id="rId2"/>
              </a:rPr>
              <a:t>http://people.cs.nctu.edu.tw/~wangth/course/sysadm/slides/01_Install_FreeBSD.pdf</a:t>
            </a:r>
            <a:endParaRPr lang="en-US" altLang="zh-TW" dirty="0" smtClean="0"/>
          </a:p>
          <a:p>
            <a:pPr lvl="2"/>
            <a:endParaRPr lang="en-US" altLang="zh-TW" dirty="0" smtClean="0"/>
          </a:p>
          <a:p>
            <a:r>
              <a:rPr lang="en-US" altLang="zh-TW" dirty="0" smtClean="0"/>
              <a:t>Install OS and software (ports)</a:t>
            </a:r>
          </a:p>
          <a:p>
            <a:pPr lvl="1"/>
            <a:r>
              <a:rPr lang="en-US" altLang="zh-TW" dirty="0" smtClean="0">
                <a:hlinkClick r:id="rId3"/>
              </a:rPr>
              <a:t>http://people.cs.nctu.edu.tw/~wangth/course/sysadm</a:t>
            </a:r>
            <a:endParaRPr lang="en-US" altLang="zh-TW" dirty="0" smtClean="0"/>
          </a:p>
          <a:p>
            <a:pPr lvl="2"/>
            <a:r>
              <a:rPr lang="en-US" altLang="zh-TW" dirty="0" smtClean="0">
                <a:hlinkClick r:id="rId4"/>
              </a:rPr>
              <a:t>http://people.cs.nctu.edu.tw/~wangth/course/sysadm/slides/02_Installing_Applications.pdf</a:t>
            </a:r>
            <a:endParaRPr lang="en-US" altLang="zh-TW" dirty="0" smtClean="0"/>
          </a:p>
          <a:p>
            <a:pPr lvl="1"/>
            <a:endParaRPr lang="en-US" altLang="zh-TW" dirty="0" smtClean="0"/>
          </a:p>
          <a:p>
            <a:endParaRPr lang="zh-TW" alt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charset="-120"/>
              </a:rPr>
              <a:t>Syllabus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5181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Website: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  <a:hlinkClick r:id="rId3"/>
              </a:rPr>
              <a:t>http://people.cs.nctu.edu.tw/~wangth/course/netadm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Instructors: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1800" dirty="0" smtClean="0">
                <a:ea typeface="新細明體" panose="02020500000000000000" pitchFamily="18" charset="-120"/>
              </a:rPr>
              <a:t>王則涵 </a:t>
            </a:r>
            <a:r>
              <a:rPr lang="en-US" altLang="zh-TW" sz="1800" dirty="0" smtClean="0">
                <a:ea typeface="新細明體" panose="02020500000000000000" pitchFamily="18" charset="-120"/>
                <a:hlinkClick r:id="rId4"/>
              </a:rPr>
              <a:t>wangth@cs.nctu.edu.tw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Time: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Thu. IJK (PM 6:30 ~ 9:20)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Place: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EC122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TAs: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We might get about 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5~8 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TAs (TBA)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Email to TAs: </a:t>
            </a:r>
            <a:r>
              <a:rPr lang="en-US" altLang="zh-TW" sz="1800" u="sng" dirty="0" smtClean="0">
                <a:solidFill>
                  <a:srgbClr val="FF0000"/>
                </a:solidFill>
                <a:ea typeface="新細明體" panose="02020500000000000000" pitchFamily="18" charset="-120"/>
                <a:hlinkClick r:id="rId5"/>
              </a:rPr>
              <a:t>ta@nasa.cs.nctu.edu.tw</a:t>
            </a:r>
            <a:endParaRPr lang="en-US" altLang="zh-TW" sz="1800" u="sng" dirty="0" smtClean="0">
              <a:solidFill>
                <a:srgbClr val="FF0000"/>
              </a:solidFill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3GH every 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week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TW" sz="2200" dirty="0" smtClean="0">
                <a:ea typeface="新細明體" panose="02020500000000000000" pitchFamily="18" charset="-120"/>
              </a:rPr>
              <a:t>Textbook: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Unix and Linux System Administration Handbook (5th Edition)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467600" cy="5029200"/>
          </a:xfrm>
        </p:spPr>
        <p:txBody>
          <a:bodyPr/>
          <a:lstStyle/>
          <a:p>
            <a:pPr eaLnBrk="1" hangingPunct="1"/>
            <a:r>
              <a:rPr lang="en-US" altLang="zh-TW" sz="2200" dirty="0" smtClean="0">
                <a:ea typeface="新細明體" panose="02020500000000000000" pitchFamily="18" charset="-120"/>
              </a:rPr>
              <a:t>Main topics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Python Programming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Networking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TCP/IP Networking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Network Environment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NAT, DHCP, Firewall, FTP, VPN, Proxy, …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DNS – BIND (Berkeley Internet Name Domain)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Mail System - Postfix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SPF (Sender Policy Framework)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DKIM (</a:t>
            </a:r>
            <a:r>
              <a:rPr lang="en-US" altLang="zh-TW" dirty="0" err="1" smtClean="0">
                <a:ea typeface="新細明體" panose="02020500000000000000" pitchFamily="18" charset="-120"/>
              </a:rPr>
              <a:t>DomainKeys</a:t>
            </a:r>
            <a:r>
              <a:rPr lang="en-US" altLang="zh-TW" dirty="0" smtClean="0">
                <a:ea typeface="新細明體" panose="02020500000000000000" pitchFamily="18" charset="-120"/>
              </a:rPr>
              <a:t> Identified Mail)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DMARC (Domain-based Message Authentication, Reporting &amp; Conformance)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Network Management</a:t>
            </a:r>
          </a:p>
          <a:p>
            <a:pPr lvl="1" eaLnBrk="1" hangingPunct="1">
              <a:lnSpc>
                <a:spcPct val="80000"/>
              </a:lnSpc>
            </a:pPr>
            <a:endParaRPr lang="en-US" altLang="zh-TW" dirty="0" smtClean="0">
              <a:ea typeface="新細明體" panose="02020500000000000000" pitchFamily="18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Syllabus –	</a:t>
            </a:r>
            <a:r>
              <a:rPr lang="en-US" altLang="zh-TW" dirty="0">
                <a:ea typeface="新細明體" charset="-120"/>
              </a:rPr>
              <a:t> </a:t>
            </a:r>
            <a:r>
              <a:rPr lang="en-US" altLang="zh-TW" dirty="0" smtClean="0"/>
              <a:t>Course </a:t>
            </a:r>
            <a:r>
              <a:rPr lang="en-US" altLang="zh-TW" dirty="0" smtClean="0"/>
              <a:t>Overview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3652838"/>
          </a:xfrm>
        </p:spPr>
        <p:txBody>
          <a:bodyPr/>
          <a:lstStyle/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Textbook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Unix and Linux System Administration Handbook (5th Edition) 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Slides </a:t>
            </a: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Reference book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TCP/IP Illustrated Volume 1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Programming Perl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Postfix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DNS and BIND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SNMP, SNMPv2, SNMPv3 and RMON 1, 2</a:t>
            </a:r>
          </a:p>
        </p:txBody>
      </p:sp>
      <p:pic>
        <p:nvPicPr>
          <p:cNvPr id="5124" name="Picture 6" descr="059600027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9675" y="4953000"/>
            <a:ext cx="1096963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10" descr="ShowCov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4953000"/>
            <a:ext cx="1112838" cy="144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13" descr="059600212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4973638"/>
            <a:ext cx="1096963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15" descr="059600158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953000"/>
            <a:ext cx="1096963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16" descr="untitle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2963" y="4959350"/>
            <a:ext cx="1112837" cy="144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 descr="https://images-na.ssl-images-amazon.com/images/I/61iWkQ87uTL._SX381_BO1,204,203,200_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8818" y="4953000"/>
            <a:ext cx="1105782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Syllabus –	 Course Textbook and Reference</a:t>
            </a:r>
            <a:br>
              <a:rPr lang="en-US" altLang="zh-TW" dirty="0" smtClean="0"/>
            </a:b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charset="-120"/>
              </a:rPr>
              <a:t>Syllabus – Content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200" dirty="0" smtClean="0">
                <a:ea typeface="新細明體" panose="02020500000000000000" pitchFamily="18" charset="-120"/>
              </a:rPr>
              <a:t>We will cover the following chapters in this semester (</a:t>
            </a:r>
            <a:r>
              <a:rPr lang="en-US" altLang="zh-TW" sz="2200" dirty="0" err="1" smtClean="0">
                <a:ea typeface="新細明體" panose="02020500000000000000" pitchFamily="18" charset="-120"/>
              </a:rPr>
              <a:t>NetAdmPractice</a:t>
            </a:r>
            <a:r>
              <a:rPr lang="en-US" altLang="zh-TW" sz="2200" dirty="0" smtClean="0">
                <a:ea typeface="新細明體" panose="02020500000000000000" pitchFamily="18" charset="-120"/>
              </a:rPr>
              <a:t>):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Chapter 15 ~ 18, 21, 23 ~ 25, 30</a:t>
            </a:r>
            <a:r>
              <a:rPr lang="zh-TW" altLang="en-US" sz="18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~</a:t>
            </a:r>
            <a:r>
              <a:rPr lang="zh-TW" altLang="en-US" sz="18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32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NAT, DHCP, VPN, Proxy, …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Python Programming</a:t>
            </a:r>
          </a:p>
        </p:txBody>
      </p:sp>
      <p:pic>
        <p:nvPicPr>
          <p:cNvPr id="4" name="Picture 9" descr="https://images-na.ssl-images-amazon.com/images/I/61iWkQ87uTL._SX381_BO1,204,203,200_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6053" y="2362200"/>
            <a:ext cx="2543175" cy="331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806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Syllabus – Text book outline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3438" y="1231900"/>
            <a:ext cx="3810000" cy="5510213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1800" b="1" dirty="0" smtClean="0"/>
              <a:t>Part I. Basic Administration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 smtClean="0"/>
              <a:t>Chap   1 – Where to start.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 smtClean="0"/>
              <a:t>Chap   2 – Booting and Shutting Down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 smtClean="0"/>
              <a:t>Chap   3 – The Filesystem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 smtClean="0"/>
              <a:t>Chap   4 – Access control and </a:t>
            </a:r>
            <a:r>
              <a:rPr lang="en-US" altLang="zh-TW" sz="1800" dirty="0" err="1" smtClean="0"/>
              <a:t>rootly</a:t>
            </a:r>
            <a:r>
              <a:rPr lang="en-US" altLang="zh-TW" sz="1800" dirty="0" smtClean="0"/>
              <a:t/>
            </a:r>
            <a:br>
              <a:rPr lang="en-US" altLang="zh-TW" sz="1800" dirty="0" smtClean="0"/>
            </a:br>
            <a:r>
              <a:rPr lang="en-US" altLang="zh-TW" sz="1800" dirty="0" smtClean="0"/>
              <a:t>                     powers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 smtClean="0"/>
              <a:t>Chap   5 – Controlling processes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 smtClean="0"/>
              <a:t>Chap   6 – User Management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 smtClean="0"/>
              <a:t>Chap   7 – Storage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 smtClean="0"/>
              <a:t>Chap   8 – Periodic processes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 smtClean="0"/>
              <a:t>Chap   9 – Backups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 smtClean="0"/>
              <a:t>Chap 10 – Syslog and log files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 smtClean="0"/>
              <a:t>Chap 11 – Software installation and</a:t>
            </a:r>
            <a:br>
              <a:rPr lang="en-US" altLang="zh-TW" sz="1800" dirty="0" smtClean="0"/>
            </a:br>
            <a:r>
              <a:rPr lang="en-US" altLang="zh-TW" sz="1800" dirty="0" smtClean="0"/>
              <a:t>                     management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 smtClean="0"/>
              <a:t>Chap 12 – The Kernel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 smtClean="0"/>
              <a:t>Chap 13 – Scripting and the Shell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 smtClean="0"/>
              <a:t>Chap 14 – Configuration Management</a:t>
            </a:r>
          </a:p>
          <a:p>
            <a:pPr marL="0" indent="0" eaLnBrk="1" hangingPunct="1">
              <a:lnSpc>
                <a:spcPct val="90000"/>
              </a:lnSpc>
            </a:pPr>
            <a:endParaRPr lang="en-US" altLang="zh-TW" sz="1800" dirty="0" smtClean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14875" y="1231900"/>
            <a:ext cx="4249738" cy="5510213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1800" b="1" dirty="0" smtClean="0"/>
              <a:t>Part II. Networking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 smtClean="0"/>
              <a:t>Chap 15 – Physical Networking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 smtClean="0">
                <a:solidFill>
                  <a:schemeClr val="hlink"/>
                </a:solidFill>
              </a:rPr>
              <a:t>Chap 16 – TCP/IP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 smtClean="0">
                <a:solidFill>
                  <a:srgbClr val="FF0000"/>
                </a:solidFill>
              </a:rPr>
              <a:t>Chap 17 – Routing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 smtClean="0">
                <a:solidFill>
                  <a:srgbClr val="FF0000"/>
                </a:solidFill>
              </a:rPr>
              <a:t>Chap 18 – DNS: Domain Name System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 smtClean="0"/>
              <a:t>Chap 19 – NFS: Network File System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 smtClean="0"/>
              <a:t>Chap 20 – HTTP: Hypertext Transfer Protocol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 smtClean="0">
                <a:solidFill>
                  <a:srgbClr val="FF0000"/>
                </a:solidFill>
              </a:rPr>
              <a:t>Chap 21 – SMTP: Simple Mail Transfer Protocol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 smtClean="0"/>
              <a:t>Chap 22 – Directory Services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 smtClean="0">
                <a:solidFill>
                  <a:srgbClr val="FF0000"/>
                </a:solidFill>
              </a:rPr>
              <a:t>Chap 23 – Electronic Mail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 smtClean="0"/>
              <a:t>Chap 24 – Web Applications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 smtClean="0">
                <a:solidFill>
                  <a:srgbClr val="FF0000"/>
                </a:solidFill>
              </a:rPr>
              <a:t>Chap 25 – Network Management and Debugging</a:t>
            </a:r>
          </a:p>
        </p:txBody>
      </p:sp>
    </p:spTree>
    <p:extLst>
      <p:ext uri="{BB962C8B-B14F-4D97-AF65-F5344CB8AC3E}">
        <p14:creationId xmlns:p14="http://schemas.microsoft.com/office/powerpoint/2010/main" val="3441284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Syllabus – Text book outline (Cont.)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3438" y="1231900"/>
            <a:ext cx="4675187" cy="5510213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1800" b="1" dirty="0" smtClean="0"/>
              <a:t>Part III. Operations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 smtClean="0"/>
              <a:t>Chap 26 – Continuous Integration and Delivery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 smtClean="0"/>
              <a:t>Chap 27 – Security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 smtClean="0"/>
              <a:t>Chap 28 – Cloud Computing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 smtClean="0"/>
              <a:t>Chap 29 – Containers and Virtualization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 smtClean="0">
                <a:solidFill>
                  <a:srgbClr val="FF0000"/>
                </a:solidFill>
              </a:rPr>
              <a:t>Chap 30 – Monitoring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 smtClean="0"/>
              <a:t>Chap 31 – Performance Analysis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 smtClean="0"/>
              <a:t>Chap 32 – Policy and Politics</a:t>
            </a:r>
          </a:p>
        </p:txBody>
      </p:sp>
    </p:spTree>
    <p:extLst>
      <p:ext uri="{BB962C8B-B14F-4D97-AF65-F5344CB8AC3E}">
        <p14:creationId xmlns:p14="http://schemas.microsoft.com/office/powerpoint/2010/main" val="4107286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charset="-120"/>
              </a:rPr>
              <a:t>Syllabus – Grade Policy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200" dirty="0" smtClean="0">
                <a:ea typeface="新細明體" panose="02020500000000000000" pitchFamily="18" charset="-120"/>
              </a:rPr>
              <a:t>Mid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15 ~ 20%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z="2200" dirty="0" smtClean="0">
                <a:ea typeface="新細明體" panose="02020500000000000000" pitchFamily="18" charset="-120"/>
              </a:rPr>
              <a:t>Final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15 ~ 20%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z="2200" dirty="0" smtClean="0">
                <a:ea typeface="新細明體" panose="02020500000000000000" pitchFamily="18" charset="-120"/>
              </a:rPr>
              <a:t>Exercise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60 ~ 70%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sz="2000" dirty="0" smtClean="0">
                <a:solidFill>
                  <a:schemeClr val="hlink"/>
                </a:solidFill>
                <a:ea typeface="新細明體" panose="02020500000000000000" pitchFamily="18" charset="-120"/>
              </a:rPr>
              <a:t>No Delay Work</a:t>
            </a:r>
          </a:p>
          <a:p>
            <a:pPr lvl="2"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4 exercises</a:t>
            </a:r>
          </a:p>
          <a:p>
            <a:pPr lvl="2"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1 term project</a:t>
            </a:r>
            <a:endParaRPr lang="en-US" altLang="zh-TW" dirty="0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Background Knowledges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It is better to have taken</a:t>
            </a:r>
          </a:p>
          <a:p>
            <a:pPr lvl="2" eaLnBrk="1" hangingPunct="1"/>
            <a:r>
              <a:rPr lang="en-US" altLang="zh-TW" sz="1600" dirty="0" smtClean="0">
                <a:ea typeface="新細明體" panose="02020500000000000000" pitchFamily="18" charset="-120"/>
              </a:rPr>
              <a:t>“System Administration Practice” (</a:t>
            </a:r>
            <a:r>
              <a:rPr lang="zh-TW" altLang="en-US" sz="1600" dirty="0" smtClean="0">
                <a:ea typeface="新細明體" panose="02020500000000000000" pitchFamily="18" charset="-120"/>
              </a:rPr>
              <a:t>系統管理實務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)</a:t>
            </a:r>
          </a:p>
          <a:p>
            <a:pPr lvl="2" eaLnBrk="1" hangingPunct="1"/>
            <a:r>
              <a:rPr lang="en-US" altLang="zh-TW" sz="1600" dirty="0" smtClean="0">
                <a:ea typeface="新細明體" panose="02020500000000000000" pitchFamily="18" charset="-120"/>
              </a:rPr>
              <a:t>“Introduction to Networking” (</a:t>
            </a:r>
            <a:r>
              <a:rPr lang="zh-TW" altLang="en-US" sz="1600" dirty="0" smtClean="0">
                <a:ea typeface="新細明體" panose="02020500000000000000" pitchFamily="18" charset="-120"/>
              </a:rPr>
              <a:t>計算機網路概論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)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At least</a:t>
            </a:r>
          </a:p>
          <a:p>
            <a:pPr lvl="2" eaLnBrk="1" hangingPunct="1"/>
            <a:r>
              <a:rPr lang="en-US" altLang="zh-TW" sz="1600" dirty="0" smtClean="0">
                <a:ea typeface="新細明體" panose="02020500000000000000" pitchFamily="18" charset="-120"/>
              </a:rPr>
              <a:t>Experience of using Unix-like environment</a:t>
            </a:r>
          </a:p>
          <a:p>
            <a:pPr eaLnBrk="1" hangingPunct="1"/>
            <a:r>
              <a:rPr lang="en-US" altLang="zh-TW" sz="2000" dirty="0" smtClean="0"/>
              <a:t>Environment</a:t>
            </a:r>
          </a:p>
          <a:p>
            <a:pPr lvl="1" eaLnBrk="1" hangingPunct="1"/>
            <a:r>
              <a:rPr lang="en-US" altLang="zh-TW" sz="1800" dirty="0" smtClean="0"/>
              <a:t>One </a:t>
            </a:r>
            <a:r>
              <a:rPr lang="en-US" altLang="zh-TW" sz="1800" dirty="0" smtClean="0">
                <a:solidFill>
                  <a:schemeClr val="hlink"/>
                </a:solidFill>
              </a:rPr>
              <a:t>dedicated</a:t>
            </a:r>
            <a:r>
              <a:rPr lang="en-US" altLang="zh-TW" sz="1800" dirty="0" smtClean="0"/>
              <a:t> PC (Or dual OS in your PC, VM is also accepted.)</a:t>
            </a:r>
          </a:p>
          <a:p>
            <a:pPr lvl="2" eaLnBrk="1" hangingPunct="1"/>
            <a:r>
              <a:rPr lang="en-US" altLang="zh-TW" sz="1600" dirty="0" smtClean="0"/>
              <a:t>With </a:t>
            </a:r>
            <a:r>
              <a:rPr lang="en-US" altLang="zh-TW" sz="1600" dirty="0" smtClean="0">
                <a:solidFill>
                  <a:schemeClr val="hlink"/>
                </a:solidFill>
              </a:rPr>
              <a:t>Unix-like OS</a:t>
            </a:r>
            <a:r>
              <a:rPr lang="en-US" altLang="zh-TW" sz="1600" dirty="0" smtClean="0"/>
              <a:t> installed (e.g., FreeBSD, Linux, Solaris, …)</a:t>
            </a:r>
          </a:p>
          <a:p>
            <a:pPr lvl="2" eaLnBrk="1" hangingPunct="1"/>
            <a:r>
              <a:rPr lang="en-US" altLang="zh-TW" sz="1600" dirty="0" smtClean="0"/>
              <a:t>FreeBSD is recommended, for the reason TA supports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Syllabus – Prerequisite 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852</TotalTime>
  <Words>551</Words>
  <Application>Microsoft Office PowerPoint</Application>
  <PresentationFormat>如螢幕大小 (4:3)</PresentationFormat>
  <Paragraphs>129</Paragraphs>
  <Slides>12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23" baseType="lpstr">
      <vt:lpstr>Futura Md BT</vt:lpstr>
      <vt:lpstr>華康標楷體(P)</vt:lpstr>
      <vt:lpstr>華康儷中黑(P)</vt:lpstr>
      <vt:lpstr>華康儷粗黑(P)</vt:lpstr>
      <vt:lpstr>新細明體</vt:lpstr>
      <vt:lpstr>Arial</vt:lpstr>
      <vt:lpstr>Calibri</vt:lpstr>
      <vt:lpstr>Times</vt:lpstr>
      <vt:lpstr>Times New Roman</vt:lpstr>
      <vt:lpstr>Wingdings</vt:lpstr>
      <vt:lpstr>Computer Center</vt:lpstr>
      <vt:lpstr>Network Administration Practice  </vt:lpstr>
      <vt:lpstr>Syllabus</vt:lpstr>
      <vt:lpstr>Syllabus –  Course Overview</vt:lpstr>
      <vt:lpstr>Syllabus –  Course Textbook and Reference </vt:lpstr>
      <vt:lpstr>Syllabus – Content</vt:lpstr>
      <vt:lpstr>Syllabus – Text book outline</vt:lpstr>
      <vt:lpstr>Syllabus – Text book outline (Cont.)</vt:lpstr>
      <vt:lpstr>Syllabus – Grade Policy</vt:lpstr>
      <vt:lpstr>Syllabus – Prerequisite </vt:lpstr>
      <vt:lpstr>Attitude</vt:lpstr>
      <vt:lpstr>When You Perform Any Changes…</vt:lpstr>
      <vt:lpstr>SA-NA Junction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Syllabus</dc:title>
  <dc:creator>Tse-Han Wang</dc:creator>
  <cp:lastModifiedBy>Tse-Han Wang</cp:lastModifiedBy>
  <cp:revision>206</cp:revision>
  <cp:lastPrinted>1601-01-01T00:00:00Z</cp:lastPrinted>
  <dcterms:created xsi:type="dcterms:W3CDTF">1601-01-01T00:00:00Z</dcterms:created>
  <dcterms:modified xsi:type="dcterms:W3CDTF">2018-02-22T07:42:05Z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