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63" r:id="rId3"/>
    <p:sldId id="257" r:id="rId4"/>
    <p:sldId id="260" r:id="rId5"/>
    <p:sldId id="269" r:id="rId6"/>
    <p:sldId id="270" r:id="rId7"/>
    <p:sldId id="271" r:id="rId8"/>
    <p:sldId id="262" r:id="rId9"/>
    <p:sldId id="261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2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952811-E12F-45AA-B360-27A0176A6469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EB5F3F-843D-4E3B-A413-21F50E0E20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B5F3F-843D-4E3B-A413-21F50E0E209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44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32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C028E4B-A5C2-46AE-AD50-5D57BDBBBFD7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04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E287476-395B-4D6A-A3B4-CDD08B124385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3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CF46FE-0B34-4257-858F-B7B6BBDD1386}" type="slidenum">
              <a:rPr lang="zh-TW" altLang="en-US">
                <a:latin typeface="Times" panose="02020603050405020304" pitchFamily="18" charset="0"/>
              </a:rPr>
              <a:pPr/>
              <a:t>10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3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9464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5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0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39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2775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56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2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5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1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226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48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0E4BDB1-FC37-407D-8A01-63262F13446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.nctu.edu.tw/~wangth/course/sysadm" TargetMode="External"/><Relationship Id="rId2" Type="http://schemas.openxmlformats.org/officeDocument/2006/relationships/hyperlink" Target="http://people.cs.nctu.edu.tw/~wangth/course/sysadm/slides/01_Install_FreeBS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cs.nctu.edu.tw/~wangth/course/sysadm/slides/02_Installing_Application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.nctu.edu.tw/~wangth/course/netad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@nasa.cs.nctu.edu.tw" TargetMode="External"/><Relationship Id="rId4" Type="http://schemas.openxmlformats.org/officeDocument/2006/relationships/hyperlink" Target="mailto:wangth@cs.nctu.edu.t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 smtClean="0">
                <a:ea typeface="新細明體" pitchFamily="18" charset="-120"/>
              </a:rPr>
              <a:t>Network Administration Practice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2500" dirty="0" smtClean="0">
                <a:ea typeface="新細明體" pitchFamily="18" charset="-120"/>
              </a:rPr>
              <a:t>	</a:t>
            </a:r>
            <a:endParaRPr lang="zh-TW" altLang="en-US" sz="2500" dirty="0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Attitude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Attend every class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Do every exercise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As </a:t>
            </a:r>
            <a:r>
              <a:rPr lang="en-US" altLang="zh-TW" dirty="0">
                <a:ea typeface="新細明體" panose="02020500000000000000" pitchFamily="18" charset="-120"/>
              </a:rPr>
              <a:t>early</a:t>
            </a:r>
            <a:r>
              <a:rPr lang="en-US" altLang="zh-TW" dirty="0" smtClean="0">
                <a:ea typeface="新細明體" panose="02020500000000000000" pitchFamily="18" charset="-120"/>
              </a:rPr>
              <a:t> as possible</a:t>
            </a:r>
          </a:p>
          <a:p>
            <a:pPr lvl="1" eaLnBrk="1" hangingPunct="1"/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On your own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Read book and practice at least 6 hours every week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Unix-like environment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Recommend: more than 1.5 hours/day averagely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Collect information on the Internet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newer, the better.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33375"/>
            <a:ext cx="17208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When You Perform Any Changes…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Flow of Change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  <p:pic>
        <p:nvPicPr>
          <p:cNvPr id="10244" name="Picture 4" descr="Change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268413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SA-NA Junction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FreeBSD</a:t>
            </a:r>
          </a:p>
          <a:p>
            <a:pPr lvl="1"/>
            <a:r>
              <a:rPr lang="en-US" altLang="zh-TW" dirty="0" smtClean="0"/>
              <a:t>11.1-RELEASE</a:t>
            </a:r>
          </a:p>
          <a:p>
            <a:pPr lvl="2"/>
            <a:r>
              <a:rPr lang="en-US" altLang="zh-TW" dirty="0" smtClean="0">
                <a:hlinkClick r:id="rId2"/>
              </a:rPr>
              <a:t>http://people.cs.nctu.edu.tw/~wangth/course/sysadm/slides/01_Install_FreeBSD.pdf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Install OS and software (ports)</a:t>
            </a:r>
          </a:p>
          <a:p>
            <a:pPr lvl="1"/>
            <a:r>
              <a:rPr lang="en-US" altLang="zh-TW" dirty="0" smtClean="0">
                <a:hlinkClick r:id="rId3"/>
              </a:rPr>
              <a:t>http://people.cs.nctu.edu.tw/~wangth/course/sysadm</a:t>
            </a:r>
            <a:endParaRPr lang="en-US" altLang="zh-TW" dirty="0" smtClean="0"/>
          </a:p>
          <a:p>
            <a:pPr lvl="2"/>
            <a:r>
              <a:rPr lang="en-US" altLang="zh-TW" dirty="0" smtClean="0">
                <a:hlinkClick r:id="rId4"/>
              </a:rPr>
              <a:t>http://people.cs.nctu.edu.tw/~wangth/course/sysadm/slides/02_Installing_Applications.pdf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Syllabus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Website: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  <a:hlinkClick r:id="rId3"/>
              </a:rPr>
              <a:t>http://people.cs.nctu.edu.tw/~wangth/course/netadm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Instructors: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 smtClean="0">
                <a:ea typeface="新細明體" panose="02020500000000000000" pitchFamily="18" charset="-120"/>
              </a:rPr>
              <a:t>王則涵 </a:t>
            </a:r>
            <a:r>
              <a:rPr lang="en-US" altLang="zh-TW" sz="1800" dirty="0" smtClean="0">
                <a:ea typeface="新細明體" panose="02020500000000000000" pitchFamily="18" charset="-120"/>
                <a:hlinkClick r:id="rId4"/>
              </a:rPr>
              <a:t>wangth@cs.nctu.edu.tw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Time: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Thu. IJK (PM 6:30 ~ 9:20)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Place: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EC122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TAs: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We might get about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5~8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TAs (TBA)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Email to TAs: </a:t>
            </a:r>
            <a:r>
              <a:rPr lang="en-US" altLang="zh-TW" sz="1800" u="sng" dirty="0" smtClean="0">
                <a:solidFill>
                  <a:srgbClr val="FF0000"/>
                </a:solidFill>
                <a:ea typeface="新細明體" panose="02020500000000000000" pitchFamily="18" charset="-120"/>
                <a:hlinkClick r:id="rId5"/>
              </a:rPr>
              <a:t>ta@nasa.cs.nctu.edu.tw</a:t>
            </a:r>
            <a:endParaRPr lang="en-US" altLang="zh-TW" sz="1800" u="sng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3GH every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week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 smtClean="0">
                <a:ea typeface="新細明體" panose="02020500000000000000" pitchFamily="18" charset="-120"/>
              </a:rPr>
              <a:t>Textbook: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Unix and Linux System Administration Handbook (5th Edition)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5029200"/>
          </a:xfrm>
        </p:spPr>
        <p:txBody>
          <a:bodyPr/>
          <a:lstStyle/>
          <a:p>
            <a:pPr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Main topics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Python Programming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Networking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TCP/IP Networking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Network Environment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NAT, DHCP, Firewall, FTP, VPN, Proxy, …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DNS – BIND (Berkeley Internet Name Domain)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Mail System - Postfix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SPF (Sender Policy Framework)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DKIM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DomainKeys</a:t>
            </a:r>
            <a:r>
              <a:rPr lang="en-US" altLang="zh-TW" dirty="0" smtClean="0">
                <a:ea typeface="新細明體" panose="02020500000000000000" pitchFamily="18" charset="-120"/>
              </a:rPr>
              <a:t> Identified Mail)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DMARC (Domain-based Message Authentication, Reporting &amp; Conformance)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Network Management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Syllabus –	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smtClean="0"/>
              <a:t>Course </a:t>
            </a:r>
            <a:r>
              <a:rPr lang="en-US" altLang="zh-TW" dirty="0" smtClean="0"/>
              <a:t>Overview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2838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Textbook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Unix and Linux System Administration Handbook (5th Edition)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Slides 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Reference book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TCP/IP Illustrated Volume 1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Programming Perl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Postfix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DNS and BIND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SNMP, SNMPv2, SNMPv3 and RMON 1, 2</a:t>
            </a:r>
          </a:p>
        </p:txBody>
      </p:sp>
      <p:pic>
        <p:nvPicPr>
          <p:cNvPr id="5124" name="Picture 6" descr="05960002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4953000"/>
            <a:ext cx="10969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Show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953000"/>
            <a:ext cx="11128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05960021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73638"/>
            <a:ext cx="10969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05960015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0969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959350"/>
            <a:ext cx="11128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18" y="4953000"/>
            <a:ext cx="110578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Syllabus –	 Course Textbook and Reference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Syllabus – Content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We will cover the following chapters in this semester (</a:t>
            </a:r>
            <a:r>
              <a:rPr lang="en-US" altLang="zh-TW" sz="2200" dirty="0" err="1" smtClean="0">
                <a:ea typeface="新細明體" panose="02020500000000000000" pitchFamily="18" charset="-120"/>
              </a:rPr>
              <a:t>NetAdmPractice</a:t>
            </a:r>
            <a:r>
              <a:rPr lang="en-US" altLang="zh-TW" sz="2200" dirty="0" smtClean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Chapter 15 ~ 18, 21, 23 ~ 25, 30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~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32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NAT, DHCP, VPN, Proxy, …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Python Programming</a:t>
            </a:r>
          </a:p>
        </p:txBody>
      </p:sp>
      <p:pic>
        <p:nvPicPr>
          <p:cNvPr id="4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053" y="2362200"/>
            <a:ext cx="25431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0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Syllabus – Text book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3810000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 smtClean="0"/>
              <a:t>Part I. Basic Administration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1 – Where to start.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2 – Booting and Shutting Down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3 – The Filesystem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4 – Access control and </a:t>
            </a:r>
            <a:r>
              <a:rPr lang="en-US" altLang="zh-TW" sz="1800" dirty="0" err="1" smtClean="0"/>
              <a:t>rootly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                     powers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5 – Controlling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6 – User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7 – Storage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8 – Periodic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  9 – Backups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10 – Syslog and log files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11 – Software installation and</a:t>
            </a:r>
            <a:br>
              <a:rPr lang="en-US" altLang="zh-TW" sz="1800" dirty="0" smtClean="0"/>
            </a:br>
            <a:r>
              <a:rPr lang="en-US" altLang="zh-TW" sz="1800" dirty="0" smtClean="0"/>
              <a:t>                    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12 – The Kernel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13 – Scripting and the Shell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14 – Configuration Management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1800" dirty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231900"/>
            <a:ext cx="4249738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 smtClean="0"/>
              <a:t>Part II.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15 – Physical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hlink"/>
                </a:solidFill>
              </a:rPr>
              <a:t>Chap 16 – TCP/IP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17 – Routing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18 – DNS: Domain Name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19 – NFS: Network File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20 – HTTP: Hypertext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21 – SMTP: Simple Mail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22 – Directory Services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23 – Electronic Mail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24 – Web Applications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25 – Network Management and Debugging</a:t>
            </a:r>
          </a:p>
        </p:txBody>
      </p:sp>
    </p:spTree>
    <p:extLst>
      <p:ext uri="{BB962C8B-B14F-4D97-AF65-F5344CB8AC3E}">
        <p14:creationId xmlns:p14="http://schemas.microsoft.com/office/powerpoint/2010/main" val="34412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Syllabus – Text book outline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4675187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 smtClean="0"/>
              <a:t>Part III. Operations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26 – Continuous Integration and Delivery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27 – Security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28 – Cloud Computing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29 – Containers and Virtualization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</a:rPr>
              <a:t>Chap 30 – Monitoring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31 – Performance Analysis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/>
              <a:t>Chap 32 – Policy and Politics</a:t>
            </a:r>
          </a:p>
        </p:txBody>
      </p:sp>
    </p:spTree>
    <p:extLst>
      <p:ext uri="{BB962C8B-B14F-4D97-AF65-F5344CB8AC3E}">
        <p14:creationId xmlns:p14="http://schemas.microsoft.com/office/powerpoint/2010/main" val="41072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Syllabus – Grade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Mid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15 ~ 20%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Final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15 ~ 20%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Exercise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60 ~ 70%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2000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No Delay Work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4 exercises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1 term project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Background Knowledges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It is better to have taken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“System Administration Practice” (</a:t>
            </a:r>
            <a:r>
              <a:rPr lang="zh-TW" altLang="en-US" sz="1600" dirty="0" smtClean="0">
                <a:ea typeface="新細明體" panose="02020500000000000000" pitchFamily="18" charset="-120"/>
              </a:rPr>
              <a:t>系統管理實務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“Introduction to Networking” (</a:t>
            </a:r>
            <a:r>
              <a:rPr lang="zh-TW" altLang="en-US" sz="1600" dirty="0" smtClean="0">
                <a:ea typeface="新細明體" panose="02020500000000000000" pitchFamily="18" charset="-120"/>
              </a:rPr>
              <a:t>計算機網路概論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At least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Experience of using Unix-like environment</a:t>
            </a:r>
          </a:p>
          <a:p>
            <a:pPr eaLnBrk="1" hangingPunct="1"/>
            <a:r>
              <a:rPr lang="en-US" altLang="zh-TW" sz="2000" dirty="0" smtClean="0"/>
              <a:t>Environment</a:t>
            </a:r>
          </a:p>
          <a:p>
            <a:pPr lvl="1" eaLnBrk="1" hangingPunct="1"/>
            <a:r>
              <a:rPr lang="en-US" altLang="zh-TW" sz="1800" dirty="0" smtClean="0"/>
              <a:t>One </a:t>
            </a:r>
            <a:r>
              <a:rPr lang="en-US" altLang="zh-TW" sz="1800" dirty="0" smtClean="0">
                <a:solidFill>
                  <a:schemeClr val="hlink"/>
                </a:solidFill>
              </a:rPr>
              <a:t>dedicated</a:t>
            </a:r>
            <a:r>
              <a:rPr lang="en-US" altLang="zh-TW" sz="1800" dirty="0" smtClean="0"/>
              <a:t> PC (Or dual OS in your PC, VM is also accepted.)</a:t>
            </a:r>
          </a:p>
          <a:p>
            <a:pPr lvl="2" eaLnBrk="1" hangingPunct="1"/>
            <a:r>
              <a:rPr lang="en-US" altLang="zh-TW" sz="1600" dirty="0" smtClean="0"/>
              <a:t>With </a:t>
            </a:r>
            <a:r>
              <a:rPr lang="en-US" altLang="zh-TW" sz="1600" dirty="0" smtClean="0">
                <a:solidFill>
                  <a:schemeClr val="hlink"/>
                </a:solidFill>
              </a:rPr>
              <a:t>Unix-like OS</a:t>
            </a:r>
            <a:r>
              <a:rPr lang="en-US" altLang="zh-TW" sz="1600" dirty="0" smtClean="0"/>
              <a:t> installed (e.g., FreeBSD, Linux, Solaris, …)</a:t>
            </a:r>
          </a:p>
          <a:p>
            <a:pPr lvl="2" eaLnBrk="1" hangingPunct="1"/>
            <a:r>
              <a:rPr lang="en-US" altLang="zh-TW" sz="1600" dirty="0" smtClean="0"/>
              <a:t>FreeBSD is recommended, for the reason TA supports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Syllabus – Prerequisite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852</TotalTime>
  <Words>551</Words>
  <Application>Microsoft Office PowerPoint</Application>
  <PresentationFormat>如螢幕大小 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Wingdings</vt:lpstr>
      <vt:lpstr>Computer Center</vt:lpstr>
      <vt:lpstr>Network Administration Practice  </vt:lpstr>
      <vt:lpstr>Syllabus</vt:lpstr>
      <vt:lpstr>Syllabus –  Course Overview</vt:lpstr>
      <vt:lpstr>Syllabus –  Course Textbook and Reference </vt:lpstr>
      <vt:lpstr>Syllabus – Content</vt:lpstr>
      <vt:lpstr>Syllabus – Text book outline</vt:lpstr>
      <vt:lpstr>Syllabus – Text book outline (Cont.)</vt:lpstr>
      <vt:lpstr>Syllabus – Grade Policy</vt:lpstr>
      <vt:lpstr>Syllabus – Prerequisite </vt:lpstr>
      <vt:lpstr>Attitude</vt:lpstr>
      <vt:lpstr>When You Perform Any Changes…</vt:lpstr>
      <vt:lpstr>SA-NA Junction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</dc:title>
  <dc:creator>Tse-Han Wang</dc:creator>
  <cp:lastModifiedBy>Tse-Han Wang</cp:lastModifiedBy>
  <cp:revision>206</cp:revision>
  <cp:lastPrinted>1601-01-01T00:00:00Z</cp:lastPrinted>
  <dcterms:created xsi:type="dcterms:W3CDTF">1601-01-01T00:00:00Z</dcterms:created>
  <dcterms:modified xsi:type="dcterms:W3CDTF">2018-02-22T07:42:05Z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