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1" r:id="rId1"/>
  </p:sldMasterIdLst>
  <p:notesMasterIdLst>
    <p:notesMasterId r:id="rId20"/>
  </p:notesMasterIdLst>
  <p:handoutMasterIdLst>
    <p:handoutMasterId r:id="rId21"/>
  </p:handoutMasterIdLst>
  <p:sldIdLst>
    <p:sldId id="259" r:id="rId2"/>
    <p:sldId id="274" r:id="rId3"/>
    <p:sldId id="283" r:id="rId4"/>
    <p:sldId id="292" r:id="rId5"/>
    <p:sldId id="278" r:id="rId6"/>
    <p:sldId id="280" r:id="rId7"/>
    <p:sldId id="290" r:id="rId8"/>
    <p:sldId id="281" r:id="rId9"/>
    <p:sldId id="282" r:id="rId10"/>
    <p:sldId id="286" r:id="rId11"/>
    <p:sldId id="284" r:id="rId12"/>
    <p:sldId id="285" r:id="rId13"/>
    <p:sldId id="287" r:id="rId14"/>
    <p:sldId id="288" r:id="rId15"/>
    <p:sldId id="289" r:id="rId16"/>
    <p:sldId id="291" r:id="rId17"/>
    <p:sldId id="293" r:id="rId18"/>
    <p:sldId id="277" r:id="rId1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89095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B811C94-51AD-4045-AA33-767FC56E840C}" type="datetimeFigureOut">
              <a:rPr lang="zh-TW" altLang="en-US">
                <a:latin typeface="Courier New" panose="02070309020205020404" pitchFamily="49" charset="0"/>
              </a:rPr>
              <a:pPr>
                <a:defRPr/>
              </a:pPr>
              <a:t>2019/6/17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D37256-21B3-4DDF-88A9-7851CF84FF0A}" type="slidenum">
              <a:rPr lang="zh-TW" altLang="en-US">
                <a:latin typeface="Courier New" panose="02070309020205020404" pitchFamily="49" charset="0"/>
              </a:rPr>
              <a:pPr>
                <a:defRPr/>
              </a:pPr>
              <a:t>‹#›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488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50D5A7EA-9544-4AD0-86B4-F027E9144E94}" type="datetimeFigureOut">
              <a:rPr lang="zh-TW" altLang="en-US" smtClean="0"/>
              <a:pPr>
                <a:defRPr/>
              </a:pPr>
              <a:t>2019/6/17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/>
              <a:t>按一下以編輯母片文字樣式</a:t>
            </a:r>
          </a:p>
          <a:p>
            <a:pPr lvl="1"/>
            <a:r>
              <a:rPr lang="zh-TW" altLang="en-US" noProof="0" dirty="0"/>
              <a:t>第二層</a:t>
            </a:r>
          </a:p>
          <a:p>
            <a:pPr lvl="2"/>
            <a:r>
              <a:rPr lang="zh-TW" altLang="en-US" noProof="0" dirty="0"/>
              <a:t>第三層</a:t>
            </a:r>
          </a:p>
          <a:p>
            <a:pPr lvl="3"/>
            <a:r>
              <a:rPr lang="zh-TW" altLang="en-US" noProof="0" dirty="0"/>
              <a:t>第四層</a:t>
            </a:r>
          </a:p>
          <a:p>
            <a:pPr lvl="4"/>
            <a:r>
              <a:rPr lang="zh-TW" altLang="en-US" noProof="0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76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74678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60128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3413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5858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26542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4140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6853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881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0383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2771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8627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3614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8399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40565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4121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895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charset="-120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0886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1886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3994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+mj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  <a:lvl2pPr>
              <a:defRPr>
                <a:latin typeface="+mn-lt"/>
                <a:ea typeface="微軟正黑體" panose="020B0604030504040204" pitchFamily="34" charset="-120"/>
              </a:defRPr>
            </a:lvl2pPr>
            <a:lvl3pPr>
              <a:defRPr>
                <a:latin typeface="+mn-lt"/>
                <a:ea typeface="微軟正黑體" panose="020B0604030504040204" pitchFamily="34" charset="-120"/>
              </a:defRPr>
            </a:lvl3pPr>
            <a:lvl4pPr>
              <a:defRPr>
                <a:latin typeface="+mn-lt"/>
                <a:ea typeface="微軟正黑體" panose="020B0604030504040204" pitchFamily="34" charset="-120"/>
              </a:defRPr>
            </a:lvl4pPr>
            <a:lvl5pPr>
              <a:defRPr>
                <a:latin typeface="+mn-lt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7868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813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3459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02414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25176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29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4070" y="54868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0" y="5486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34070" y="171073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7074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27784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0488"/>
            <a:ext cx="7772400" cy="103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0731" y="90488"/>
            <a:ext cx="369332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itchFamily="18" charset="-120"/>
                <a:cs typeface="+mn-cs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4A80D2-5FC6-BA4A-B23A-B78171FAD59D}" type="slidenum">
              <a:rPr kumimoji="0" lang="en-US" altLang="zh-TW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anose="02020500000000000000" pitchFamily="18" charset="-12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tstream Vera Sans" panose="020B0603030804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5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微軟正黑體" panose="020B0604030504040204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charset="2"/>
        <a:buChar char="q"/>
        <a:defRPr kumimoji="1" sz="24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charset="2"/>
        <a:buChar char="Ø"/>
        <a:defRPr kumimoji="1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car.org/download/eicar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trailofbits/dmar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128838" y="1700808"/>
            <a:ext cx="6696397" cy="125499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Network Administration HW4</a:t>
            </a:r>
            <a:b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Checkpoints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tzute</a:t>
            </a:r>
            <a:endParaRPr lang="zh-TW" altLang="zh-TW" dirty="0"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C (2/2)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 marL="457200" indent="-457200">
              <a:buFont typeface="+mj-lt"/>
              <a:buAutoNum type="alphaLcParenR" startAt="3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mails for TA and TA2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mail to TA@ and log-in IMAP to check mail exists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mail to TA2@mail and log-in IMAP to check mail exists</a:t>
            </a:r>
          </a:p>
        </p:txBody>
      </p:sp>
    </p:spTree>
    <p:extLst>
      <p:ext uri="{BB962C8B-B14F-4D97-AF65-F5344CB8AC3E}">
        <p14:creationId xmlns:p14="http://schemas.microsoft.com/office/powerpoint/2010/main" val="1170449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D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new incoming mail server,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greylist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30 seconds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 reply 451 4.7.1 on first time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30 seconds, reply 250 to the same server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will use different IP to test your server to avoid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greylist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trusted cache</a:t>
            </a:r>
          </a:p>
        </p:txBody>
      </p:sp>
    </p:spTree>
    <p:extLst>
      <p:ext uri="{BB962C8B-B14F-4D97-AF65-F5344CB8AC3E}">
        <p14:creationId xmlns:p14="http://schemas.microsoft.com/office/powerpoint/2010/main" val="4205841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E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TA3@ to TA@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e-mail to TA3@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Login TA to check the mail exists</a:t>
            </a:r>
          </a:p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&gt;|&lt;user&gt;@ to &lt;user&gt;@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e-mail to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i-am-a|TA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@ and check mail exists in TA’s mailbox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e-mail to &lt;random-string&gt;|TA2@ and check mail exists in TA’2 mailbox</a:t>
            </a:r>
          </a:p>
        </p:txBody>
      </p:sp>
    </p:spTree>
    <p:extLst>
      <p:ext uri="{BB962C8B-B14F-4D97-AF65-F5344CB8AC3E}">
        <p14:creationId xmlns:p14="http://schemas.microsoft.com/office/powerpoint/2010/main" val="693329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F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"***SPAM***" in front of the subject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e-mail to TA@ contains eicar.com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if subject is prepended with "***SPAM***"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eicar.com from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http://www.eicar.org/download/eicar.com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SPF/DKIM/DMARC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mails with valid/invalid SPF/DKIM from variant domains with different DMARC policy (p=none or p=reject)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27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G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@mail to 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mail from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TA@mail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TA2@mail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the mail and check if sender is TA@ and TA2@</a:t>
            </a:r>
          </a:p>
        </p:txBody>
      </p:sp>
    </p:spTree>
    <p:extLst>
      <p:ext uri="{BB962C8B-B14F-4D97-AF65-F5344CB8AC3E}">
        <p14:creationId xmlns:p14="http://schemas.microsoft.com/office/powerpoint/2010/main" val="1203742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H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Sending e-mail from TA@ and check DKIM validation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opendkim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opendkim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-t mail.eml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should be like: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opendkim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mail.eml: verification (s=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&lt;selector&gt;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d=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&lt;any&gt;-bit key) succeeded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044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I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Sending mail from TA@ with subject-contained "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小熊維尼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 the mail</a:t>
            </a:r>
          </a:p>
        </p:txBody>
      </p:sp>
    </p:spTree>
    <p:extLst>
      <p:ext uri="{BB962C8B-B14F-4D97-AF65-F5344CB8AC3E}">
        <p14:creationId xmlns:p14="http://schemas.microsoft.com/office/powerpoint/2010/main" val="1671038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J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Sending mail to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is: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FROM: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other@tzute.nasa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TO: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another@mail.tzute.nasa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you have to reject it</a:t>
            </a:r>
          </a:p>
        </p:txBody>
      </p:sp>
    </p:spTree>
    <p:extLst>
      <p:ext uri="{BB962C8B-B14F-4D97-AF65-F5344CB8AC3E}">
        <p14:creationId xmlns:p14="http://schemas.microsoft.com/office/powerpoint/2010/main" val="3966359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Help!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to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ta@nasa.cs.nctu.edu.tw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send email by E3new 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 3F CSCC</a:t>
            </a: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 will be hold on 6/20 18:30</a:t>
            </a:r>
          </a:p>
        </p:txBody>
      </p:sp>
    </p:spTree>
    <p:extLst>
      <p:ext uri="{BB962C8B-B14F-4D97-AF65-F5344CB8AC3E}">
        <p14:creationId xmlns:p14="http://schemas.microsoft.com/office/powerpoint/2010/main" val="3221134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(1/3)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DNS record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(8%, 2% for each)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A record to mail.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MX record to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SPF/TXT record on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DMARC record on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connections with STARTTLS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(12%, 6% for each)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 to IMAP with STARTTLS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 to SMTP with STARTTLS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test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(12%, 4% for each)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Login as TA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Login as TA2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mails for TA and TA2</a:t>
            </a:r>
          </a:p>
          <a:p>
            <a:pPr marL="457200" indent="-457200">
              <a:buFont typeface="+mj-lt"/>
              <a:buAutoNum type="alphaUcPeriod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16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(2/3)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 startAt="4"/>
            </a:pP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Greylisting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(8%)</a:t>
            </a:r>
          </a:p>
          <a:p>
            <a:pPr marL="457200" indent="-457200">
              <a:buFont typeface="+mj-lt"/>
              <a:buAutoNum type="alphaUcPeriod" startAt="4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alias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TA3@ to TA@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(4%)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&gt;|&lt;user&gt;@ to &lt;user&gt;@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(8%)</a:t>
            </a:r>
          </a:p>
          <a:p>
            <a:pPr marL="457200" indent="-457200">
              <a:buFont typeface="+mj-lt"/>
              <a:buAutoNum type="alphaUcPeriod" startAt="4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Ingoing mail filter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"***SPAM***" in front of the subject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SPF/DKIM/DMARC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(8%)</a:t>
            </a:r>
          </a:p>
          <a:p>
            <a:pPr marL="457200" indent="-457200">
              <a:buFont typeface="+mj-lt"/>
              <a:buAutoNum type="alphaUcPeriod" startAt="4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Sender rewrite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(4%)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@mail to @</a:t>
            </a:r>
          </a:p>
          <a:p>
            <a:pPr marL="457200" indent="-457200">
              <a:buFont typeface="+mj-lt"/>
              <a:buAutoNum type="alphaUcPeriod" startAt="4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Signing with DKIM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(10%)</a:t>
            </a:r>
          </a:p>
          <a:p>
            <a:pPr marL="457200" indent="-457200">
              <a:buFont typeface="+mj-lt"/>
              <a:buAutoNum type="alphaUcPeriod" startAt="4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Outgoing mail filter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(8%)</a:t>
            </a:r>
          </a:p>
        </p:txBody>
      </p:sp>
    </p:spTree>
    <p:extLst>
      <p:ext uri="{BB962C8B-B14F-4D97-AF65-F5344CB8AC3E}">
        <p14:creationId xmlns:p14="http://schemas.microsoft.com/office/powerpoint/2010/main" val="364949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(3/3)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 startAt="10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open relay </a:t>
            </a:r>
            <a:r>
              <a:rPr lang="en-US" altLang="zh-TW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(10%)</a:t>
            </a:r>
          </a:p>
        </p:txBody>
      </p:sp>
    </p:spTree>
    <p:extLst>
      <p:ext uri="{BB962C8B-B14F-4D97-AF65-F5344CB8AC3E}">
        <p14:creationId xmlns:p14="http://schemas.microsoft.com/office/powerpoint/2010/main" val="165524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A (1/3)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A record to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dig A mail.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MX record to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dig MX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840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A (2/3)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 startAt="3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SPF/TXT record on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modified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spf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-tools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https://github.com/nctuna2018/spf-tools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./despf.sh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./despf.sh –x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should be: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ip4: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-address-of-mail&gt;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-all</a:t>
            </a:r>
          </a:p>
        </p:txBody>
      </p:sp>
    </p:spTree>
    <p:extLst>
      <p:ext uri="{BB962C8B-B14F-4D97-AF65-F5344CB8AC3E}">
        <p14:creationId xmlns:p14="http://schemas.microsoft.com/office/powerpoint/2010/main" val="230378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A (3/3)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 startAt="3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DMARC record on </a:t>
            </a:r>
            <a:r>
              <a:rPr lang="en-US" altLang="zh-TW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rubygem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(with Ruby 2.5.1)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https://github.com/trailofbits/dmarc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ruby -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rdmarc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-e "DMARC::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Record.query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')&amp;.tap { |r| puts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r.v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r.p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}"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should be: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DMARC1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B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4648200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 to IMAP with STARTTLS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openssl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-connect mail.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nasa:imap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starttls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imap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 to SMTP with STARTTLS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openssl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-connect mail.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nasa:smtp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starttls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smtp</a:t>
            </a:r>
          </a:p>
          <a:p>
            <a:pPr marL="857250" lvl="1" indent="-457200">
              <a:buFont typeface="+mj-lt"/>
              <a:buAutoNum type="alphaLcParenR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871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Checkpoint C (1/2)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5149552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Login as TA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Log-in to IMAP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LOGIN TA &lt;TAs-password&gt;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Log-in to SMTP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 LOGIN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VEE=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&lt;TAs-password-base64-encoded&gt;</a:t>
            </a:r>
          </a:p>
          <a:p>
            <a:pPr marL="457200" indent="-457200">
              <a:buFont typeface="+mj-lt"/>
              <a:buAutoNum type="alphaLcParenR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Login as TA2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Log-in to IMAP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LOGIN TA2 &lt;TA2s-password&gt;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Log-in to SMTP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 LOGIN</a:t>
            </a: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VEEy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457200">
              <a:buFont typeface="Wingdings" panose="05000000000000000000" pitchFamily="2" charset="2"/>
              <a:buChar char="Ø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&lt;TA2s-password-base64-encoded&gt;</a:t>
            </a:r>
          </a:p>
          <a:p>
            <a:pPr marL="857250" lvl="1" indent="-457200">
              <a:buFont typeface="+mj-lt"/>
              <a:buAutoNum type="alphaLcParenR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198127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JAL">
      <a:majorFont>
        <a:latin typeface="Bitstream Vera Sans"/>
        <a:ea typeface="微軟正黑體"/>
        <a:cs typeface=""/>
      </a:majorFont>
      <a:minorFont>
        <a:latin typeface="Bitstream Vera San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7003</TotalTime>
  <Words>815</Words>
  <Application>Microsoft Office PowerPoint</Application>
  <PresentationFormat>如螢幕大小 (4:3)</PresentationFormat>
  <Paragraphs>134</Paragraphs>
  <Slides>18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9" baseType="lpstr">
      <vt:lpstr>Bitstream Vera Sans</vt:lpstr>
      <vt:lpstr>華康標楷體(P)</vt:lpstr>
      <vt:lpstr>華康儷粗黑(P)</vt:lpstr>
      <vt:lpstr>微軟正黑體</vt:lpstr>
      <vt:lpstr>微軟正黑體 Light</vt:lpstr>
      <vt:lpstr>新細明體</vt:lpstr>
      <vt:lpstr>Arial</vt:lpstr>
      <vt:lpstr>Courier New</vt:lpstr>
      <vt:lpstr>Times New Roman</vt:lpstr>
      <vt:lpstr>Wingdings</vt:lpstr>
      <vt:lpstr>Computer Center</vt:lpstr>
      <vt:lpstr>Network Administration HW4 Checkpoints</vt:lpstr>
      <vt:lpstr>Overview (1/3)</vt:lpstr>
      <vt:lpstr>Overview (2/3)</vt:lpstr>
      <vt:lpstr>Overview (3/3)</vt:lpstr>
      <vt:lpstr>Checkpoint A (1/3)</vt:lpstr>
      <vt:lpstr>Checkpoint A (2/3)</vt:lpstr>
      <vt:lpstr>Checkpoint A (3/3)</vt:lpstr>
      <vt:lpstr>Checkpoint B</vt:lpstr>
      <vt:lpstr>Checkpoint C (1/2)</vt:lpstr>
      <vt:lpstr>Checkpoint C (2/2)</vt:lpstr>
      <vt:lpstr>Checkpoint D</vt:lpstr>
      <vt:lpstr>Checkpoint E</vt:lpstr>
      <vt:lpstr>Checkpoint F</vt:lpstr>
      <vt:lpstr>Checkpoint G</vt:lpstr>
      <vt:lpstr>Checkpoint H</vt:lpstr>
      <vt:lpstr>Checkpoint I</vt:lpstr>
      <vt:lpstr>Checkpoint J</vt:lpstr>
      <vt:lpstr>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hw4</dc:title>
  <dc:creator>Tse-Han Wang</dc:creator>
  <cp:keywords/>
  <cp:lastModifiedBy>David Kuo</cp:lastModifiedBy>
  <cp:revision>544</cp:revision>
  <cp:lastPrinted>2017-04-27T09:34:18Z</cp:lastPrinted>
  <dcterms:created xsi:type="dcterms:W3CDTF">2009-03-04T03:54:00Z</dcterms:created>
  <dcterms:modified xsi:type="dcterms:W3CDTF">2019-06-17T16:18:56Z</dcterms:modified>
</cp:coreProperties>
</file>