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1" r:id="rId1"/>
  </p:sldMasterIdLst>
  <p:notesMasterIdLst>
    <p:notesMasterId r:id="rId17"/>
  </p:notesMasterIdLst>
  <p:handoutMasterIdLst>
    <p:handoutMasterId r:id="rId18"/>
  </p:handoutMasterIdLst>
  <p:sldIdLst>
    <p:sldId id="259" r:id="rId2"/>
    <p:sldId id="271" r:id="rId3"/>
    <p:sldId id="273" r:id="rId4"/>
    <p:sldId id="261" r:id="rId5"/>
    <p:sldId id="274" r:id="rId6"/>
    <p:sldId id="272" r:id="rId7"/>
    <p:sldId id="265" r:id="rId8"/>
    <p:sldId id="266" r:id="rId9"/>
    <p:sldId id="267" r:id="rId10"/>
    <p:sldId id="275" r:id="rId11"/>
    <p:sldId id="269" r:id="rId12"/>
    <p:sldId id="276" r:id="rId13"/>
    <p:sldId id="262" r:id="rId14"/>
    <p:sldId id="270" r:id="rId15"/>
    <p:sldId id="277" r:id="rId1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89095" autoAdjust="0"/>
  </p:normalViewPr>
  <p:slideViewPr>
    <p:cSldViewPr>
      <p:cViewPr varScale="1">
        <p:scale>
          <a:sx n="103" d="100"/>
          <a:sy n="103" d="100"/>
        </p:scale>
        <p:origin x="185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78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9B811C94-51AD-4045-AA33-767FC56E840C}" type="datetimeFigureOut">
              <a:rPr lang="zh-TW" altLang="en-US">
                <a:latin typeface="Courier New" panose="02070309020205020404" pitchFamily="49" charset="0"/>
              </a:rPr>
              <a:pPr>
                <a:defRPr/>
              </a:pPr>
              <a:t>2019/5/26</a:t>
            </a:fld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16D37256-21B3-4DDF-88A9-7851CF84FF0A}" type="slidenum">
              <a:rPr lang="zh-TW" altLang="en-US">
                <a:latin typeface="Courier New" panose="02070309020205020404" pitchFamily="49" charset="0"/>
              </a:rPr>
              <a:pPr>
                <a:defRPr/>
              </a:pPr>
              <a:t>‹#›</a:t>
            </a:fld>
            <a:endParaRPr lang="zh-TW" altLang="en-US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0488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fld id="{50D5A7EA-9544-4AD0-86B4-F027E9144E94}" type="datetimeFigureOut">
              <a:rPr lang="zh-TW" altLang="en-US" smtClean="0"/>
              <a:pPr>
                <a:defRPr/>
              </a:pPr>
              <a:t>2019/5/26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dirty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dirty="0" smtClean="0"/>
              <a:t>按一下以編輯母片文字樣式</a:t>
            </a:r>
          </a:p>
          <a:p>
            <a:pPr lvl="1"/>
            <a:r>
              <a:rPr lang="zh-TW" altLang="en-US" noProof="0" dirty="0" smtClean="0"/>
              <a:t>第二層</a:t>
            </a:r>
          </a:p>
          <a:p>
            <a:pPr lvl="2"/>
            <a:r>
              <a:rPr lang="zh-TW" altLang="en-US" noProof="0" dirty="0" smtClean="0"/>
              <a:t>第三層</a:t>
            </a:r>
          </a:p>
          <a:p>
            <a:pPr lvl="3"/>
            <a:r>
              <a:rPr lang="zh-TW" altLang="en-US" noProof="0" dirty="0" smtClean="0"/>
              <a:t>第四層</a:t>
            </a:r>
          </a:p>
          <a:p>
            <a:pPr lvl="4"/>
            <a:r>
              <a:rPr lang="zh-TW" altLang="en-US" noProof="0" dirty="0" smtClean="0"/>
              <a:t>第五層</a:t>
            </a:r>
            <a:endParaRPr lang="zh-TW" altLang="en-US" noProof="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37683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1635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5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74678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TW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6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4398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TW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17408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TW" baseline="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8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116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9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7586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13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1527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charset="-120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>
                <a:latin typeface="+mn-lt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</a:lstStyle>
          <a:p>
            <a:r>
              <a:rPr lang="zh-TW" altLang="en-US" dirty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608860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86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9941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116632"/>
            <a:ext cx="7772400" cy="1008112"/>
          </a:xfrm>
        </p:spPr>
        <p:txBody>
          <a:bodyPr anchor="ctr"/>
          <a:lstStyle>
            <a:lvl1pPr>
              <a:defRPr>
                <a:latin typeface="+mj-lt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ea typeface="微軟正黑體" panose="020B0604030504040204" pitchFamily="34" charset="-120"/>
              </a:defRPr>
            </a:lvl1pPr>
            <a:lvl2pPr>
              <a:defRPr>
                <a:latin typeface="+mn-lt"/>
                <a:ea typeface="微軟正黑體" panose="020B0604030504040204" pitchFamily="34" charset="-120"/>
              </a:defRPr>
            </a:lvl2pPr>
            <a:lvl3pPr>
              <a:defRPr>
                <a:latin typeface="+mn-lt"/>
                <a:ea typeface="微軟正黑體" panose="020B0604030504040204" pitchFamily="34" charset="-120"/>
              </a:defRPr>
            </a:lvl3pPr>
            <a:lvl4pPr>
              <a:defRPr>
                <a:latin typeface="+mn-lt"/>
                <a:ea typeface="微軟正黑體" panose="020B0604030504040204" pitchFamily="34" charset="-120"/>
              </a:defRPr>
            </a:lvl4pPr>
            <a:lvl5pPr>
              <a:defRPr>
                <a:latin typeface="+mn-lt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8689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813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116632"/>
            <a:ext cx="7772400" cy="1008112"/>
          </a:xfrm>
        </p:spPr>
        <p:txBody>
          <a:bodyPr anchor="ctr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>
              <a:defRPr sz="2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2pPr>
            <a:lvl3pPr>
              <a:defRPr sz="20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3pPr>
            <a:lvl4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4pPr>
            <a:lvl5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>
              <a:defRPr sz="2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2pPr>
            <a:lvl3pPr>
              <a:defRPr sz="20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3pPr>
            <a:lvl4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4pPr>
            <a:lvl5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597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141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772400" cy="1008112"/>
          </a:xfrm>
        </p:spPr>
        <p:txBody>
          <a:bodyPr anchor="ctr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767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293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4070" y="54868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51920" y="54868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34070" y="171073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270747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277846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90488"/>
            <a:ext cx="7772400" cy="103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0731" y="90488"/>
            <a:ext cx="369332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tstream Vera Sans" panose="020B0603030804020204" pitchFamily="34" charset="0"/>
                <a:ea typeface="新細明體" pitchFamily="18" charset="-120"/>
                <a:cs typeface="+mn-cs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4A80D2-5FC6-BA4A-B23A-B78171FAD59D}" type="slidenum">
              <a:rPr kumimoji="0" lang="en-US" altLang="zh-TW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tstream Vera Sans" panose="020B0603030804020204" pitchFamily="34" charset="0"/>
                <a:ea typeface="新細明體" panose="02020500000000000000" pitchFamily="18" charset="-120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tstream Vera Sans" panose="020B0603030804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856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微軟正黑體" panose="020B0604030504040204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charset="2"/>
        <a:buChar char="q"/>
        <a:defRPr kumimoji="1" sz="24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charset="2"/>
        <a:buChar char="Ø"/>
        <a:defRPr kumimoji="1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pache/spamassassin/blob/trunk/sample-spam.txt" TargetMode="External"/><Relationship Id="rId2" Type="http://schemas.openxmlformats.org/officeDocument/2006/relationships/hyperlink" Target="http://www.eicar.org/download/eicar.co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dovecot.org/TestInstallation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ostfix.org/INSTALL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ta@nasa.cs.nctu.edu.t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2128838" y="1700808"/>
            <a:ext cx="6696397" cy="125499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zh-TW" dirty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Network Administration </a:t>
            </a:r>
            <a:r>
              <a:rPr lang="en-US" altLang="zh-TW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HW4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err="1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tzute</a:t>
            </a:r>
            <a:endParaRPr lang="zh-TW" altLang="zh-TW" dirty="0" smtClean="0"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(6/8)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933528"/>
          </a:xfrm>
        </p:spPr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user TA, TA2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 TA2 into your LDAP server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password to your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VPN private key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HW1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Retrieve the key in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ireGuard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config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if you forget it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Keep all mails that TA and TA2 received on your server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alias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TA3@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alias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TA@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TW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&gt;|&lt;user&gt;@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alias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&lt;user&gt;@</a:t>
            </a:r>
            <a:endParaRPr lang="en-US" altLang="zh-TW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i-am-a|TA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send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TA@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Sender rewrite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Rewrite @mail.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@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835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(6/8)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Ingoing mail filter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 "***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SPAM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***" in front of the subject if the mail contains virus or spam message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use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amavisd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-new</a:t>
            </a:r>
          </a:p>
          <a:p>
            <a:pPr lvl="1"/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cases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http://www.eicar.org/download/eicar.com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github.com/apache/spamassassin/blob/trunk/sample-spam.txt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382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(7/8)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Outgoing mail filter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Reject mails whose subject contains keyword "</a:t>
            </a:r>
            <a:r>
              <a:rPr lang="zh-TW" alt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小熊維尼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079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 your email services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IMAP (143)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wiki.dovecot.org/TestInstallation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1"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penssl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s_client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connect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mail.&lt;student-id&gt;.nasa:143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starttls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imap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kumimoji="1"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SMTP (25)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www.postfix.org/INSTALL.html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openssl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s_client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-connect mail.&lt;student-id&gt;.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nasa:25 -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starttls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smtp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just install a GUI mail client in your client PC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79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 will try to…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Login via SMTP and send some mails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Login via IMAP and retrieve mails that TA@ and TA2@ received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Send some mails to @&lt;student-id&gt;.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@mail.&lt;student-id&gt;.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Due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en-US" altLang="zh-TW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TW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6/20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18:30</a:t>
            </a:r>
          </a:p>
        </p:txBody>
      </p:sp>
    </p:spTree>
    <p:extLst>
      <p:ext uri="{BB962C8B-B14F-4D97-AF65-F5344CB8AC3E}">
        <p14:creationId xmlns:p14="http://schemas.microsoft.com/office/powerpoint/2010/main" val="71243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Help!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 to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ta@nasa.cs.nctu.edu.tw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send email by E3new 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 3F CSCC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134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Purposes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Build a basic mail service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how to maintain Postfix service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how to maintain Dovecot service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how to protect your mail service</a:t>
            </a:r>
          </a:p>
        </p:txBody>
      </p:sp>
    </p:spTree>
    <p:extLst>
      <p:ext uri="{BB962C8B-B14F-4D97-AF65-F5344CB8AC3E}">
        <p14:creationId xmlns:p14="http://schemas.microsoft.com/office/powerpoint/2010/main" val="255018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Overview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6399" y="1340768"/>
            <a:ext cx="4660801" cy="505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67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(cont.)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Server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IMAP service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SMTP service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Scanning virus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Detecting spam mails</a:t>
            </a:r>
          </a:p>
        </p:txBody>
      </p:sp>
    </p:spTree>
    <p:extLst>
      <p:ext uri="{BB962C8B-B14F-4D97-AF65-F5344CB8AC3E}">
        <p14:creationId xmlns:p14="http://schemas.microsoft.com/office/powerpoint/2010/main" val="48231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(1/8)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 Server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IP: 10.113.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.y/24 with static DHCP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Hostname: mail.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 domain: </a:t>
            </a:r>
          </a:p>
          <a:p>
            <a:pPr lvl="2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kumimoji="1"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1"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@mail.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1"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STARTTLS on IMAP/SMTP</a:t>
            </a: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self-signed certificate</a:t>
            </a:r>
            <a:endParaRPr kumimoji="1"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 Authentication</a:t>
            </a:r>
          </a:p>
          <a:p>
            <a:pPr lvl="2"/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users inside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LDAP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HW2</a:t>
            </a: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e.g.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=TA, 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=&lt;student-id&gt;, etc.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Relay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16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(2/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73888" cy="4933528"/>
          </a:xfrm>
        </p:spPr>
        <p:txBody>
          <a:bodyPr/>
          <a:lstStyle/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MX record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MX record on your domain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Sending mail to @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will go to mail.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kumimoji="1"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SPF</a:t>
            </a:r>
          </a:p>
          <a:p>
            <a:pPr lvl="1"/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DNS TXT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DNS</a:t>
            </a:r>
            <a:r>
              <a:rPr kumimoji="1"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SPF record</a:t>
            </a: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llow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send mail using your domain</a:t>
            </a: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eny other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servers from preventing your domain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and drop these invalid mail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SPF policy check on incoming email</a:t>
            </a:r>
          </a:p>
          <a:p>
            <a:pPr lvl="1"/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Font typeface="Wingdings" charset="2"/>
              <a:buChar char="q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&lt;student-id&gt;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TTL]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TXT &lt;SPF-rules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Font typeface="Wingdings" charset="2"/>
              <a:buChar char="q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[TTL]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SPF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SPF-rules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342900" lvl="3" indent="-342900">
              <a:buFont typeface="Wingdings" charset="2"/>
              <a:buChar char="q"/>
            </a:pP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4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</a:t>
            </a:r>
            <a:r>
              <a:rPr kumimoji="1"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(3/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DKIM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Signing your outgoing email with your private key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DNS TXT record for DKIM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DKIM policy check on the incoming email</a:t>
            </a:r>
          </a:p>
          <a:p>
            <a:pPr lvl="1"/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Font typeface="Wingdings" charset="2"/>
              <a:buChar char="q"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selector&gt;._</a:t>
            </a:r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domainkey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TXT &lt;DKIM-Information&gt;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76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(4/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DMARC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DNS TXT record for DMARC</a:t>
            </a:r>
          </a:p>
          <a:p>
            <a:pPr lvl="2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others drop mails that does not pass DMARC policy check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DMARC policy check to the incoming email</a:t>
            </a:r>
          </a:p>
          <a:p>
            <a:pPr lvl="2"/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3" indent="-342900">
              <a:buFont typeface="Wingdings" charset="2"/>
              <a:buChar char="q"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dmarc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TW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student-id&gt;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nasa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TXT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DMARC-Rules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84037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(5/8)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Greylisting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incoming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</a:p>
          <a:p>
            <a:pPr lvl="1"/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Greylist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seconds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05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JAL">
      <a:majorFont>
        <a:latin typeface="Bitstream Vera Sans"/>
        <a:ea typeface="微軟正黑體"/>
        <a:cs typeface=""/>
      </a:majorFont>
      <a:minorFont>
        <a:latin typeface="Bitstream Vera Sans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6542</TotalTime>
  <Words>568</Words>
  <Application>Microsoft Office PowerPoint</Application>
  <PresentationFormat>如螢幕大小 (4:3)</PresentationFormat>
  <Paragraphs>109</Paragraphs>
  <Slides>15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6" baseType="lpstr">
      <vt:lpstr>Bitstream Vera Sans</vt:lpstr>
      <vt:lpstr>華康標楷體(P)</vt:lpstr>
      <vt:lpstr>華康儷粗黑(P)</vt:lpstr>
      <vt:lpstr>微軟正黑體</vt:lpstr>
      <vt:lpstr>微軟正黑體 Light</vt:lpstr>
      <vt:lpstr>新細明體</vt:lpstr>
      <vt:lpstr>Arial</vt:lpstr>
      <vt:lpstr>Courier New</vt:lpstr>
      <vt:lpstr>Times New Roman</vt:lpstr>
      <vt:lpstr>Wingdings</vt:lpstr>
      <vt:lpstr>Computer Center</vt:lpstr>
      <vt:lpstr>Network Administration HW4</vt:lpstr>
      <vt:lpstr>Purposes</vt:lpstr>
      <vt:lpstr>Overview</vt:lpstr>
      <vt:lpstr>Overview (cont.)</vt:lpstr>
      <vt:lpstr>Requirements (1/8)</vt:lpstr>
      <vt:lpstr>Requirements (2/8)</vt:lpstr>
      <vt:lpstr>Requirements (3/8)</vt:lpstr>
      <vt:lpstr>Requirements (4/8)</vt:lpstr>
      <vt:lpstr>Requirements (5/8)</vt:lpstr>
      <vt:lpstr>Requirements (6/8)</vt:lpstr>
      <vt:lpstr>Requirements (6/8)</vt:lpstr>
      <vt:lpstr>Requirements (7/8)</vt:lpstr>
      <vt:lpstr>Test your email services</vt:lpstr>
      <vt:lpstr>Demo</vt:lpstr>
      <vt:lpstr>Help!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hw4</dc:title>
  <dc:creator>Tse-Han Wang</dc:creator>
  <cp:keywords/>
  <cp:lastModifiedBy>Tse-Han Wang</cp:lastModifiedBy>
  <cp:revision>530</cp:revision>
  <cp:lastPrinted>2017-04-27T09:34:18Z</cp:lastPrinted>
  <dcterms:created xsi:type="dcterms:W3CDTF">2009-03-04T03:54:00Z</dcterms:created>
  <dcterms:modified xsi:type="dcterms:W3CDTF">2019-05-26T08:21:20Z</dcterms:modified>
</cp:coreProperties>
</file>