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9144000"/>
  <p:notesSz cx="6797675" cy="9874250"/>
  <p:embeddedFontLst>
    <p:embeddedFont>
      <p:font typeface="Poppins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Poppins-bold.fntdata"/><Relationship Id="rId10" Type="http://schemas.openxmlformats.org/officeDocument/2006/relationships/slide" Target="slides/slide5.xml"/><Relationship Id="rId21" Type="http://schemas.openxmlformats.org/officeDocument/2006/relationships/font" Target="fonts/Poppins-regular.fntdata"/><Relationship Id="rId13" Type="http://schemas.openxmlformats.org/officeDocument/2006/relationships/slide" Target="slides/slide8.xml"/><Relationship Id="rId24" Type="http://schemas.openxmlformats.org/officeDocument/2006/relationships/font" Target="fonts/Poppins-boldItalic.fntdata"/><Relationship Id="rId12" Type="http://schemas.openxmlformats.org/officeDocument/2006/relationships/slide" Target="slides/slide7.xml"/><Relationship Id="rId23" Type="http://schemas.openxmlformats.org/officeDocument/2006/relationships/font" Target="fonts/Poppins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51275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31863" y="741363"/>
            <a:ext cx="4933950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380538"/>
            <a:ext cx="2946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51275" y="9380538"/>
            <a:ext cx="2946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:notes"/>
          <p:cNvSpPr txBox="1"/>
          <p:nvPr>
            <p:ph idx="1" type="body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:notes"/>
          <p:cNvSpPr/>
          <p:nvPr>
            <p:ph idx="2" type="sldImg"/>
          </p:nvPr>
        </p:nvSpPr>
        <p:spPr>
          <a:xfrm>
            <a:off x="931863" y="741363"/>
            <a:ext cx="4933950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a7f783f9d_0_30:notes"/>
          <p:cNvSpPr/>
          <p:nvPr>
            <p:ph idx="2" type="sldImg"/>
          </p:nvPr>
        </p:nvSpPr>
        <p:spPr>
          <a:xfrm>
            <a:off x="931863" y="741363"/>
            <a:ext cx="4933800" cy="3702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5a7f783f9d_0_30:notes"/>
          <p:cNvSpPr txBox="1"/>
          <p:nvPr>
            <p:ph idx="1" type="body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5a7f783f9d_0_30:notes"/>
          <p:cNvSpPr txBox="1"/>
          <p:nvPr>
            <p:ph idx="12" type="sldNum"/>
          </p:nvPr>
        </p:nvSpPr>
        <p:spPr>
          <a:xfrm>
            <a:off x="3851275" y="9380538"/>
            <a:ext cx="2946300" cy="49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a7f783f9d_0_36:notes"/>
          <p:cNvSpPr/>
          <p:nvPr>
            <p:ph idx="2" type="sldImg"/>
          </p:nvPr>
        </p:nvSpPr>
        <p:spPr>
          <a:xfrm>
            <a:off x="931863" y="741363"/>
            <a:ext cx="4933800" cy="3702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5a7f783f9d_0_36:notes"/>
          <p:cNvSpPr txBox="1"/>
          <p:nvPr>
            <p:ph idx="1" type="body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g5a7f783f9d_0_36:notes"/>
          <p:cNvSpPr txBox="1"/>
          <p:nvPr>
            <p:ph idx="12" type="sldNum"/>
          </p:nvPr>
        </p:nvSpPr>
        <p:spPr>
          <a:xfrm>
            <a:off x="3851275" y="9380538"/>
            <a:ext cx="2946300" cy="49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5a7f783f9d_0_42:notes"/>
          <p:cNvSpPr/>
          <p:nvPr>
            <p:ph idx="2" type="sldImg"/>
          </p:nvPr>
        </p:nvSpPr>
        <p:spPr>
          <a:xfrm>
            <a:off x="931863" y="741363"/>
            <a:ext cx="4933800" cy="3702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5a7f783f9d_0_42:notes"/>
          <p:cNvSpPr txBox="1"/>
          <p:nvPr>
            <p:ph idx="1" type="body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g5a7f783f9d_0_42:notes"/>
          <p:cNvSpPr txBox="1"/>
          <p:nvPr>
            <p:ph idx="12" type="sldNum"/>
          </p:nvPr>
        </p:nvSpPr>
        <p:spPr>
          <a:xfrm>
            <a:off x="3851275" y="9380538"/>
            <a:ext cx="2946300" cy="49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5a7f783f9d_0_48:notes"/>
          <p:cNvSpPr/>
          <p:nvPr>
            <p:ph idx="2" type="sldImg"/>
          </p:nvPr>
        </p:nvSpPr>
        <p:spPr>
          <a:xfrm>
            <a:off x="931863" y="741363"/>
            <a:ext cx="4933800" cy="3702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5a7f783f9d_0_48:notes"/>
          <p:cNvSpPr txBox="1"/>
          <p:nvPr>
            <p:ph idx="1" type="body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g5a7f783f9d_0_48:notes"/>
          <p:cNvSpPr txBox="1"/>
          <p:nvPr>
            <p:ph idx="12" type="sldNum"/>
          </p:nvPr>
        </p:nvSpPr>
        <p:spPr>
          <a:xfrm>
            <a:off x="3851275" y="9380538"/>
            <a:ext cx="2946300" cy="49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a7f783f9d_0_54:notes"/>
          <p:cNvSpPr/>
          <p:nvPr>
            <p:ph idx="2" type="sldImg"/>
          </p:nvPr>
        </p:nvSpPr>
        <p:spPr>
          <a:xfrm>
            <a:off x="931863" y="741363"/>
            <a:ext cx="4933800" cy="3702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5a7f783f9d_0_54:notes"/>
          <p:cNvSpPr txBox="1"/>
          <p:nvPr>
            <p:ph idx="1" type="body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g5a7f783f9d_0_54:notes"/>
          <p:cNvSpPr txBox="1"/>
          <p:nvPr>
            <p:ph idx="12" type="sldNum"/>
          </p:nvPr>
        </p:nvSpPr>
        <p:spPr>
          <a:xfrm>
            <a:off x="3851275" y="9380538"/>
            <a:ext cx="2946300" cy="49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5a7f783f9d_0_60:notes"/>
          <p:cNvSpPr/>
          <p:nvPr>
            <p:ph idx="2" type="sldImg"/>
          </p:nvPr>
        </p:nvSpPr>
        <p:spPr>
          <a:xfrm>
            <a:off x="931863" y="741363"/>
            <a:ext cx="4933800" cy="3702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5a7f783f9d_0_60:notes"/>
          <p:cNvSpPr txBox="1"/>
          <p:nvPr>
            <p:ph idx="1" type="body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g5a7f783f9d_0_60:notes"/>
          <p:cNvSpPr txBox="1"/>
          <p:nvPr>
            <p:ph idx="12" type="sldNum"/>
          </p:nvPr>
        </p:nvSpPr>
        <p:spPr>
          <a:xfrm>
            <a:off x="3851275" y="9380538"/>
            <a:ext cx="2946300" cy="49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:notes"/>
          <p:cNvSpPr/>
          <p:nvPr>
            <p:ph idx="2" type="sldImg"/>
          </p:nvPr>
        </p:nvSpPr>
        <p:spPr>
          <a:xfrm>
            <a:off x="931863" y="741363"/>
            <a:ext cx="4933950" cy="37020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5a7ef0aa14_0_8:notes"/>
          <p:cNvSpPr/>
          <p:nvPr>
            <p:ph idx="2" type="sldImg"/>
          </p:nvPr>
        </p:nvSpPr>
        <p:spPr>
          <a:xfrm>
            <a:off x="931863" y="741363"/>
            <a:ext cx="4933800" cy="3702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5a7ef0aa14_0_8:notes"/>
          <p:cNvSpPr txBox="1"/>
          <p:nvPr>
            <p:ph idx="1" type="body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g5a7ef0aa14_0_8:notes"/>
          <p:cNvSpPr txBox="1"/>
          <p:nvPr>
            <p:ph idx="12" type="sldNum"/>
          </p:nvPr>
        </p:nvSpPr>
        <p:spPr>
          <a:xfrm>
            <a:off x="3851275" y="9380538"/>
            <a:ext cx="2946300" cy="49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5a7ef0aa14_0_16:notes"/>
          <p:cNvSpPr/>
          <p:nvPr>
            <p:ph idx="2" type="sldImg"/>
          </p:nvPr>
        </p:nvSpPr>
        <p:spPr>
          <a:xfrm>
            <a:off x="931863" y="741363"/>
            <a:ext cx="4933800" cy="3702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5a7ef0aa14_0_16:notes"/>
          <p:cNvSpPr txBox="1"/>
          <p:nvPr>
            <p:ph idx="1" type="body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g5a7ef0aa14_0_16:notes"/>
          <p:cNvSpPr txBox="1"/>
          <p:nvPr>
            <p:ph idx="12" type="sldNum"/>
          </p:nvPr>
        </p:nvSpPr>
        <p:spPr>
          <a:xfrm>
            <a:off x="3851275" y="9380538"/>
            <a:ext cx="2946300" cy="49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5a7f783f9d_0_0:notes"/>
          <p:cNvSpPr/>
          <p:nvPr>
            <p:ph idx="2" type="sldImg"/>
          </p:nvPr>
        </p:nvSpPr>
        <p:spPr>
          <a:xfrm>
            <a:off x="931863" y="741363"/>
            <a:ext cx="4933800" cy="3702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5a7f783f9d_0_0:notes"/>
          <p:cNvSpPr txBox="1"/>
          <p:nvPr>
            <p:ph idx="1" type="body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g5a7f783f9d_0_0:notes"/>
          <p:cNvSpPr txBox="1"/>
          <p:nvPr>
            <p:ph idx="12" type="sldNum"/>
          </p:nvPr>
        </p:nvSpPr>
        <p:spPr>
          <a:xfrm>
            <a:off x="3851275" y="9380538"/>
            <a:ext cx="2946300" cy="49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5a7f783f9d_0_6:notes"/>
          <p:cNvSpPr/>
          <p:nvPr>
            <p:ph idx="2" type="sldImg"/>
          </p:nvPr>
        </p:nvSpPr>
        <p:spPr>
          <a:xfrm>
            <a:off x="931863" y="741363"/>
            <a:ext cx="4933800" cy="3702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5a7f783f9d_0_6:notes"/>
          <p:cNvSpPr txBox="1"/>
          <p:nvPr>
            <p:ph idx="1" type="body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g5a7f783f9d_0_6:notes"/>
          <p:cNvSpPr txBox="1"/>
          <p:nvPr>
            <p:ph idx="12" type="sldNum"/>
          </p:nvPr>
        </p:nvSpPr>
        <p:spPr>
          <a:xfrm>
            <a:off x="3851275" y="9380538"/>
            <a:ext cx="2946300" cy="49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5a7f783f9d_0_12:notes"/>
          <p:cNvSpPr/>
          <p:nvPr>
            <p:ph idx="2" type="sldImg"/>
          </p:nvPr>
        </p:nvSpPr>
        <p:spPr>
          <a:xfrm>
            <a:off x="931863" y="741363"/>
            <a:ext cx="4933800" cy="3702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5a7f783f9d_0_12:notes"/>
          <p:cNvSpPr txBox="1"/>
          <p:nvPr>
            <p:ph idx="1" type="body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5a7f783f9d_0_12:notes"/>
          <p:cNvSpPr txBox="1"/>
          <p:nvPr>
            <p:ph idx="12" type="sldNum"/>
          </p:nvPr>
        </p:nvSpPr>
        <p:spPr>
          <a:xfrm>
            <a:off x="3851275" y="9380538"/>
            <a:ext cx="2946300" cy="49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5a7f783f9d_0_18:notes"/>
          <p:cNvSpPr/>
          <p:nvPr>
            <p:ph idx="2" type="sldImg"/>
          </p:nvPr>
        </p:nvSpPr>
        <p:spPr>
          <a:xfrm>
            <a:off x="931863" y="741363"/>
            <a:ext cx="4933800" cy="3702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5a7f783f9d_0_18:notes"/>
          <p:cNvSpPr txBox="1"/>
          <p:nvPr>
            <p:ph idx="1" type="body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g5a7f783f9d_0_18:notes"/>
          <p:cNvSpPr txBox="1"/>
          <p:nvPr>
            <p:ph idx="12" type="sldNum"/>
          </p:nvPr>
        </p:nvSpPr>
        <p:spPr>
          <a:xfrm>
            <a:off x="3851275" y="9380538"/>
            <a:ext cx="2946300" cy="49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5a7f783f9d_0_24:notes"/>
          <p:cNvSpPr/>
          <p:nvPr>
            <p:ph idx="2" type="sldImg"/>
          </p:nvPr>
        </p:nvSpPr>
        <p:spPr>
          <a:xfrm>
            <a:off x="931863" y="741363"/>
            <a:ext cx="4933800" cy="3702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5a7f783f9d_0_24:notes"/>
          <p:cNvSpPr txBox="1"/>
          <p:nvPr>
            <p:ph idx="1" type="body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g5a7f783f9d_0_24:notes"/>
          <p:cNvSpPr txBox="1"/>
          <p:nvPr>
            <p:ph idx="12" type="sldNum"/>
          </p:nvPr>
        </p:nvSpPr>
        <p:spPr>
          <a:xfrm>
            <a:off x="3851275" y="9380538"/>
            <a:ext cx="2946300" cy="493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showMasterSp="0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/>
          <p:nvPr/>
        </p:nvSpPr>
        <p:spPr>
          <a:xfrm>
            <a:off x="0" y="0"/>
            <a:ext cx="12192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" name="Google Shape;19;p2"/>
          <p:cNvCxnSpPr/>
          <p:nvPr/>
        </p:nvCxnSpPr>
        <p:spPr>
          <a:xfrm>
            <a:off x="914400" y="3276600"/>
            <a:ext cx="7543800" cy="0"/>
          </a:xfrm>
          <a:prstGeom prst="straightConnector1">
            <a:avLst/>
          </a:prstGeom>
          <a:noFill/>
          <a:ln cap="flat" cmpd="sng" w="28575">
            <a:solidFill>
              <a:srgbClr val="00339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0" name="Google Shape;20;p2"/>
          <p:cNvSpPr/>
          <p:nvPr/>
        </p:nvSpPr>
        <p:spPr>
          <a:xfrm>
            <a:off x="914400" y="609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2"/>
          <p:cNvSpPr/>
          <p:nvPr/>
        </p:nvSpPr>
        <p:spPr>
          <a:xfrm>
            <a:off x="609600" y="2514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2"/>
          <p:cNvSpPr txBox="1"/>
          <p:nvPr>
            <p:ph type="ctrTitle"/>
          </p:nvPr>
        </p:nvSpPr>
        <p:spPr>
          <a:xfrm>
            <a:off x="2124075" y="2205038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idx="1" type="subTitle"/>
          </p:nvPr>
        </p:nvSpPr>
        <p:spPr>
          <a:xfrm>
            <a:off x="2128838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/>
            </a:lvl1pPr>
            <a:lvl2pPr lvl="1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/>
            </a:lvl3pPr>
            <a:lvl4pPr lvl="3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" type="body"/>
          </p:nvPr>
        </p:nvSpPr>
        <p:spPr>
          <a:xfrm rot="5400000">
            <a:off x="2552700" y="-114300"/>
            <a:ext cx="46482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342900" lvl="0" marL="4572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❑"/>
              <a:defRPr/>
            </a:lvl1pPr>
            <a:lvl2pPr indent="-342900" lvl="1" marL="9144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/>
            </a:lvl3pPr>
            <a:lvl4pPr indent="-342900" lvl="3" marL="18288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 rot="5400000">
            <a:off x="4873625" y="2206625"/>
            <a:ext cx="583565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 rot="5400000">
            <a:off x="911225" y="339725"/>
            <a:ext cx="583565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342900" lvl="0" marL="4572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❑"/>
              <a:defRPr/>
            </a:lvl1pPr>
            <a:lvl2pPr indent="-342900" lvl="1" marL="9144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/>
            </a:lvl3pPr>
            <a:lvl4pPr indent="-342900" lvl="3" marL="18288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" type="body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342900" lvl="0" marL="4572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❑"/>
              <a:defRPr/>
            </a:lvl1pPr>
            <a:lvl2pPr indent="-342900" lvl="1" marL="9144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/>
            </a:lvl3pPr>
            <a:lvl4pPr indent="-342900" lvl="3" marL="18288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區段標題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indent="-228600" lvl="2" marL="13716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1600"/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indent="-228600" lvl="5" marL="27432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indent="-228600" lvl="6" marL="32004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indent="-228600" lvl="7" marL="3657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indent="-228600" lvl="8" marL="41148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406400" lvl="0" marL="45720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❑"/>
              <a:defRPr sz="2800"/>
            </a:lvl1pPr>
            <a:lvl2pPr indent="-381000" lvl="1" marL="9144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2pPr>
            <a:lvl3pPr indent="-355600" lvl="2" marL="1371600" algn="l">
              <a:spcBef>
                <a:spcPts val="500"/>
              </a:spcBef>
              <a:spcAft>
                <a:spcPts val="0"/>
              </a:spcAft>
              <a:buSzPts val="2000"/>
              <a:buChar char="⮚"/>
              <a:defRPr sz="2000"/>
            </a:lvl3pPr>
            <a:lvl4pPr indent="-342900" lvl="3" marL="18288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49530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406400" lvl="0" marL="45720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❑"/>
              <a:defRPr sz="2800"/>
            </a:lvl1pPr>
            <a:lvl2pPr indent="-381000" lvl="1" marL="9144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2pPr>
            <a:lvl3pPr indent="-355600" lvl="2" marL="1371600" algn="l">
              <a:spcBef>
                <a:spcPts val="500"/>
              </a:spcBef>
              <a:spcAft>
                <a:spcPts val="0"/>
              </a:spcAft>
              <a:buSzPts val="2000"/>
              <a:buChar char="⮚"/>
              <a:defRPr sz="2000"/>
            </a:lvl3pPr>
            <a:lvl4pPr indent="-342900" lvl="3" marL="18288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spcBef>
                <a:spcPts val="4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37" name="Google Shape;37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381000" lvl="0" marL="4572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  <a:defRPr sz="2400"/>
            </a:lvl1pPr>
            <a:lvl2pPr indent="-355600" lvl="1" marL="9144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2pPr>
            <a:lvl3pPr indent="-342900" lvl="2" marL="1371600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 sz="1800"/>
            </a:lvl3pPr>
            <a:lvl4pPr indent="-3302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38" name="Google Shape;38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spcBef>
                <a:spcPts val="4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381000" lvl="0" marL="4572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  <a:defRPr sz="2400"/>
            </a:lvl1pPr>
            <a:lvl2pPr indent="-355600" lvl="1" marL="9144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2pPr>
            <a:lvl3pPr indent="-342900" lvl="2" marL="1371600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 sz="1800"/>
            </a:lvl3pPr>
            <a:lvl4pPr indent="-3302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431800" lvl="0" marL="457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Char char="❑"/>
              <a:defRPr sz="3200"/>
            </a:lvl1pPr>
            <a:lvl2pPr indent="-406400" lvl="1" marL="91440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2pPr>
            <a:lvl3pPr indent="-381000" lvl="2" marL="1371600" algn="l">
              <a:spcBef>
                <a:spcPts val="600"/>
              </a:spcBef>
              <a:spcAft>
                <a:spcPts val="0"/>
              </a:spcAft>
              <a:buSzPts val="2400"/>
              <a:buChar char="⮚"/>
              <a:defRPr sz="2400"/>
            </a:lvl3pPr>
            <a:lvl4pPr indent="-355600" lvl="3" marL="18288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indent="-355600" lvl="4" marL="22860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indent="-355600" lvl="5" marL="27432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indent="-355600" lvl="6" marL="32004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indent="-355600" lvl="7" marL="3657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indent="-355600" lvl="8" marL="41148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3810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⮚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b="0" i="0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"/>
          <p:cNvSpPr/>
          <p:nvPr/>
        </p:nvSpPr>
        <p:spPr>
          <a:xfrm>
            <a:off x="0" y="0"/>
            <a:ext cx="6096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"/>
          <p:cNvSpPr txBox="1"/>
          <p:nvPr/>
        </p:nvSpPr>
        <p:spPr>
          <a:xfrm rot="5400000">
            <a:off x="-2016918" y="2242344"/>
            <a:ext cx="46688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4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Computer Center, CS, NCTU</a:t>
            </a:r>
            <a:endParaRPr/>
          </a:p>
        </p:txBody>
      </p:sp>
      <p:sp>
        <p:nvSpPr>
          <p:cNvPr id="14" name="Google Shape;14;p1"/>
          <p:cNvSpPr/>
          <p:nvPr/>
        </p:nvSpPr>
        <p:spPr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2160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b="0" i="0" sz="14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990600" y="1182688"/>
            <a:ext cx="7772400" cy="36512"/>
          </a:xfrm>
          <a:prstGeom prst="rect">
            <a:avLst/>
          </a:prstGeom>
          <a:gradFill>
            <a:gsLst>
              <a:gs pos="0">
                <a:srgbClr val="C0C0C0"/>
              </a:gs>
              <a:gs pos="100000">
                <a:srgbClr val="FFFFFF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github.com/dnsviz/dnsviz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github.com/dnsviz/dnsviz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/>
          <p:nvPr>
            <p:ph type="ctrTitle"/>
          </p:nvPr>
        </p:nvSpPr>
        <p:spPr>
          <a:xfrm>
            <a:off x="2124075" y="2205038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Network Administration HW3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</a:t>
            </a:r>
            <a:endParaRPr/>
          </a:p>
        </p:txBody>
      </p:sp>
      <p:sp>
        <p:nvSpPr>
          <p:cNvPr id="62" name="Google Shape;62;p13"/>
          <p:cNvSpPr txBox="1"/>
          <p:nvPr>
            <p:ph idx="1" type="subTitle"/>
          </p:nvPr>
        </p:nvSpPr>
        <p:spPr>
          <a:xfrm>
            <a:off x="2128838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yca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g.</a:t>
            </a:r>
            <a:endParaRPr/>
          </a:p>
        </p:txBody>
      </p:sp>
      <p:sp>
        <p:nvSpPr>
          <p:cNvPr id="124" name="Google Shape;124;p22"/>
          <p:cNvSpPr txBox="1"/>
          <p:nvPr>
            <p:ph idx="1" type="body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457200" rtl="0" algn="l">
              <a:spcBef>
                <a:spcPts val="45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Query ns2 for CNAME records of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•"/>
            </a:pPr>
            <a:r>
              <a:rPr lang="en-US"/>
              <a:t>nasa.{your_domain}.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•"/>
            </a:pPr>
            <a:r>
              <a:rPr lang="en-US"/>
              <a:t>friend.{your_domain}.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$ dig {domain}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h.</a:t>
            </a:r>
            <a:endParaRPr/>
          </a:p>
        </p:txBody>
      </p:sp>
      <p:sp>
        <p:nvSpPr>
          <p:cNvPr id="131" name="Google Shape;131;p23"/>
          <p:cNvSpPr txBox="1"/>
          <p:nvPr>
            <p:ph idx="1" type="body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457200" rtl="0" algn="l">
              <a:spcBef>
                <a:spcPts val="45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Query ns1 for A record of view.{your_domain}.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TA will test on different host and it is expected to get different result for different view.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4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i.</a:t>
            </a:r>
            <a:endParaRPr/>
          </a:p>
        </p:txBody>
      </p:sp>
      <p:sp>
        <p:nvSpPr>
          <p:cNvPr id="138" name="Google Shape;138;p24"/>
          <p:cNvSpPr txBox="1"/>
          <p:nvPr>
            <p:ph idx="1" type="body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457200" rtl="0" algn="l">
              <a:spcBef>
                <a:spcPts val="45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Reverse lookup for the IP address we got in part a.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$ dig -x {IP_address}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5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j.</a:t>
            </a:r>
            <a:endParaRPr/>
          </a:p>
        </p:txBody>
      </p:sp>
      <p:sp>
        <p:nvSpPr>
          <p:cNvPr id="145" name="Google Shape;145;p25"/>
          <p:cNvSpPr txBox="1"/>
          <p:nvPr>
            <p:ph idx="1" type="body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457200" rtl="0" algn="l">
              <a:spcBef>
                <a:spcPts val="45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Check SSHFP record of your machines’ ssh key fingerprint.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$ ssh -o “VerifyHostKeyDNS yes” {domain}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6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k.</a:t>
            </a:r>
            <a:endParaRPr/>
          </a:p>
        </p:txBody>
      </p:sp>
      <p:sp>
        <p:nvSpPr>
          <p:cNvPr id="152" name="Google Shape;152;p26"/>
          <p:cNvSpPr txBox="1"/>
          <p:nvPr>
            <p:ph idx="1" type="body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457200" rtl="0" algn="l">
              <a:spcBef>
                <a:spcPts val="45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Check DNSSEC chain of trust from sec.{your_domain}. to {your_domain}.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https://github.com/dnsviz/dnsviz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TA will use same script to check your chain of trust.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l.</a:t>
            </a:r>
            <a:endParaRPr/>
          </a:p>
        </p:txBody>
      </p:sp>
      <p:sp>
        <p:nvSpPr>
          <p:cNvPr id="159" name="Google Shape;159;p27"/>
          <p:cNvSpPr txBox="1"/>
          <p:nvPr>
            <p:ph idx="1" type="body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457200" rtl="0" algn="l">
              <a:spcBef>
                <a:spcPts val="45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Implement DNSSEC with NSEC3.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https://github.com/dnsviz/dnsviz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TA will use same script to check your chain of trust.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990600" y="1447800"/>
            <a:ext cx="7574400" cy="50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17500" lvl="0" marL="342900" rtl="0" algn="l">
              <a:spcBef>
                <a:spcPts val="0"/>
              </a:spcBef>
              <a:spcAft>
                <a:spcPts val="0"/>
              </a:spcAft>
              <a:buSzPts val="2400"/>
              <a:buAutoNum type="alphaLcPeriod"/>
            </a:pPr>
            <a:r>
              <a:rPr b="1" lang="en-US" sz="2400"/>
              <a:t>(15%)</a:t>
            </a:r>
            <a:r>
              <a:rPr lang="en-US" sz="2400"/>
              <a:t> </a:t>
            </a:r>
            <a:r>
              <a:rPr lang="en-US" sz="2400"/>
              <a:t>Query </a:t>
            </a:r>
            <a:r>
              <a:rPr lang="en-US" sz="2400"/>
              <a:t>ns1 (</a:t>
            </a:r>
            <a:r>
              <a:rPr lang="en-US" sz="2400">
                <a:solidFill>
                  <a:srgbClr val="FF0000"/>
                </a:solidFill>
              </a:rPr>
              <a:t>10.113.x.1</a:t>
            </a:r>
            <a:r>
              <a:rPr lang="en-US" sz="2400"/>
              <a:t>) for A records of the machines in HW[1-3]</a:t>
            </a:r>
            <a:endParaRPr sz="2400"/>
          </a:p>
          <a:p>
            <a:pPr indent="-285750" lvl="1" marL="74295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router.{your_domain}.</a:t>
            </a:r>
            <a:endParaRPr/>
          </a:p>
          <a:p>
            <a:pPr indent="-285750" lvl="1" marL="74295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ns[1-2].{your_domain}.</a:t>
            </a:r>
            <a:endParaRPr/>
          </a:p>
          <a:p>
            <a:pPr indent="-285750" lvl="1" marL="74295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ldap[1-2].{your_domain}.</a:t>
            </a:r>
            <a:endParaRPr/>
          </a:p>
          <a:p>
            <a:pPr indent="-317500" lvl="0" marL="342900" rtl="0" algn="l">
              <a:spcBef>
                <a:spcPts val="0"/>
              </a:spcBef>
              <a:spcAft>
                <a:spcPts val="0"/>
              </a:spcAft>
              <a:buSzPts val="2400"/>
              <a:buAutoNum type="alphaLcPeriod"/>
            </a:pPr>
            <a:r>
              <a:rPr b="1" lang="en-US" sz="2400"/>
              <a:t>(5%)</a:t>
            </a:r>
            <a:r>
              <a:rPr lang="en-US" sz="2400"/>
              <a:t> </a:t>
            </a:r>
            <a:r>
              <a:rPr lang="en-US" sz="2400"/>
              <a:t>Check if zone “{</a:t>
            </a:r>
            <a:r>
              <a:rPr lang="en-US" sz="2400"/>
              <a:t>your_domain</a:t>
            </a:r>
            <a:r>
              <a:rPr lang="en-US" sz="2400"/>
              <a:t>}” is consistent on ns1 and ns2.</a:t>
            </a:r>
            <a:endParaRPr sz="2400"/>
          </a:p>
          <a:p>
            <a:pPr indent="-317500" lvl="0" marL="342900" rtl="0" algn="l">
              <a:spcBef>
                <a:spcPts val="0"/>
              </a:spcBef>
              <a:spcAft>
                <a:spcPts val="0"/>
              </a:spcAft>
              <a:buSzPts val="2400"/>
              <a:buAutoNum type="alphaLcPeriod"/>
            </a:pPr>
            <a:r>
              <a:rPr b="1" lang="en-US" sz="2400"/>
              <a:t>(2%) </a:t>
            </a:r>
            <a:r>
              <a:rPr lang="en-US" sz="2400"/>
              <a:t>Query </a:t>
            </a:r>
            <a:r>
              <a:rPr lang="en-US" sz="2400">
                <a:solidFill>
                  <a:srgbClr val="000000"/>
                </a:solidFill>
              </a:rPr>
              <a:t>ns1</a:t>
            </a:r>
            <a:r>
              <a:rPr lang="en-US" sz="2400"/>
              <a:t> for some records of zone “nasa</a:t>
            </a:r>
            <a:r>
              <a:rPr lang="en-US" sz="2400"/>
              <a:t>.</a:t>
            </a:r>
            <a:r>
              <a:rPr lang="en-US" sz="2400"/>
              <a:t>”</a:t>
            </a:r>
            <a:endParaRPr sz="2400"/>
          </a:p>
          <a:p>
            <a:pPr indent="-317500" lvl="0" marL="342900" rtl="0" algn="l">
              <a:spcBef>
                <a:spcPts val="0"/>
              </a:spcBef>
              <a:spcAft>
                <a:spcPts val="0"/>
              </a:spcAft>
              <a:buSzPts val="2400"/>
              <a:buAutoNum type="alphaLcPeriod"/>
            </a:pPr>
            <a:r>
              <a:rPr b="1" lang="en-US" sz="2400"/>
              <a:t>(3%) </a:t>
            </a:r>
            <a:r>
              <a:rPr lang="en-US" sz="2400"/>
              <a:t>Query </a:t>
            </a:r>
            <a:r>
              <a:rPr lang="en-US" sz="2400">
                <a:solidFill>
                  <a:srgbClr val="000000"/>
                </a:solidFill>
              </a:rPr>
              <a:t>ns1 </a:t>
            </a:r>
            <a:r>
              <a:rPr lang="en-US" sz="2400"/>
              <a:t>for some records of zone “{someone}.nasa.”</a:t>
            </a:r>
            <a:endParaRPr sz="2400"/>
          </a:p>
          <a:p>
            <a:pPr indent="-317500" lvl="0" marL="342900" rtl="0" algn="l">
              <a:spcBef>
                <a:spcPts val="0"/>
              </a:spcBef>
              <a:spcAft>
                <a:spcPts val="0"/>
              </a:spcAft>
              <a:buSzPts val="2400"/>
              <a:buAutoNum type="alphaLcPeriod"/>
            </a:pPr>
            <a:r>
              <a:rPr b="1" lang="en-US" sz="2400"/>
              <a:t>(10%) </a:t>
            </a:r>
            <a:r>
              <a:rPr lang="en-US" sz="2400"/>
              <a:t>Check zone transfer security.</a:t>
            </a:r>
            <a:endParaRPr sz="2400"/>
          </a:p>
          <a:p>
            <a:pPr indent="-317500" lvl="0" marL="342900" rtl="0" algn="l">
              <a:spcBef>
                <a:spcPts val="0"/>
              </a:spcBef>
              <a:spcAft>
                <a:spcPts val="0"/>
              </a:spcAft>
              <a:buSzPts val="2400"/>
              <a:buAutoNum type="alphaLcPeriod"/>
            </a:pPr>
            <a:r>
              <a:rPr b="1" lang="en-US" sz="2400"/>
              <a:t>(10%) </a:t>
            </a:r>
            <a:r>
              <a:rPr lang="en-US" sz="2400"/>
              <a:t>Check recursion security.</a:t>
            </a:r>
            <a:endParaRPr sz="2400"/>
          </a:p>
        </p:txBody>
      </p:sp>
      <p:sp>
        <p:nvSpPr>
          <p:cNvPr id="68" name="Google Shape;68;p14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Overview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Overview (Cont.)</a:t>
            </a:r>
            <a:endParaRPr/>
          </a:p>
        </p:txBody>
      </p:sp>
      <p:sp>
        <p:nvSpPr>
          <p:cNvPr id="75" name="Google Shape;75;p15"/>
          <p:cNvSpPr txBox="1"/>
          <p:nvPr>
            <p:ph idx="1" type="body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81000" lvl="0" marL="457200" rtl="0" algn="l">
              <a:spcBef>
                <a:spcPts val="450"/>
              </a:spcBef>
              <a:spcAft>
                <a:spcPts val="0"/>
              </a:spcAft>
              <a:buSzPts val="2400"/>
              <a:buAutoNum type="alphaLcPeriod" startAt="7"/>
            </a:pPr>
            <a:r>
              <a:rPr b="1" lang="en-US"/>
              <a:t>(5%)</a:t>
            </a:r>
            <a:r>
              <a:rPr lang="en-US"/>
              <a:t> Query ns2 for CNAME records of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nasa.{your_domain}.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friend.{your_domain}.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AutoNum type="alphaLcPeriod" startAt="7"/>
            </a:pPr>
            <a:r>
              <a:rPr b="1" lang="en-US"/>
              <a:t>(10%)</a:t>
            </a:r>
            <a:r>
              <a:rPr lang="en-US"/>
              <a:t> Query ns1 for A record of view.{your_domain}.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AutoNum type="alphaLcPeriod" startAt="7"/>
            </a:pPr>
            <a:r>
              <a:rPr b="1" lang="en-US"/>
              <a:t>(15%)</a:t>
            </a:r>
            <a:r>
              <a:rPr lang="en-US"/>
              <a:t> Reverse lookup for the IP address we got in part a.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AutoNum type="alphaLcPeriod" startAt="7"/>
            </a:pPr>
            <a:r>
              <a:rPr b="1" lang="en-US"/>
              <a:t>(</a:t>
            </a:r>
            <a:r>
              <a:rPr b="1" lang="en-US"/>
              <a:t>5</a:t>
            </a:r>
            <a:r>
              <a:rPr b="1" lang="en-US"/>
              <a:t>%)</a:t>
            </a:r>
            <a:r>
              <a:rPr lang="en-US"/>
              <a:t> Check SSHFP record of your machines’ ssh key fingerprint.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AutoNum type="alphaLcPeriod" startAt="7"/>
            </a:pPr>
            <a:r>
              <a:rPr b="1" lang="en-US"/>
              <a:t>(15%)</a:t>
            </a:r>
            <a:r>
              <a:rPr lang="en-US"/>
              <a:t> Check DNSSEC chain of trust from sec.{your_domain}. to {your_domain}.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AutoNum type="alphaLcPeriod" startAt="7"/>
            </a:pPr>
            <a:r>
              <a:rPr b="1" lang="en-US"/>
              <a:t>(5%)</a:t>
            </a:r>
            <a:r>
              <a:rPr lang="en-US"/>
              <a:t> Implement DNSSEC with NSEC3.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a.</a:t>
            </a:r>
            <a:endParaRPr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Query ns1 (</a:t>
            </a:r>
            <a:r>
              <a:rPr lang="en-US">
                <a:solidFill>
                  <a:schemeClr val="hlink"/>
                </a:solidFill>
              </a:rPr>
              <a:t>10.113.x.1</a:t>
            </a:r>
            <a:r>
              <a:rPr lang="en-US"/>
              <a:t>) for A records of the machines in HW[1-3]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router.{your_domain}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ns1.{your_domain}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ns2.{your_domain}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ldap1.{your_domain}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ldap2.{your_domain}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$ dig {domain} @10.113.x.1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b.</a:t>
            </a:r>
            <a:endParaRPr/>
          </a:p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Check if zone “{your_domain}” is consistent on ns1 and ns2.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$ dig axfr {your_domain} @{nameserver}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c.</a:t>
            </a:r>
            <a:endParaRPr/>
          </a:p>
        </p:txBody>
      </p:sp>
      <p:sp>
        <p:nvSpPr>
          <p:cNvPr id="96" name="Google Shape;96;p18"/>
          <p:cNvSpPr txBox="1"/>
          <p:nvPr>
            <p:ph idx="1" type="body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Query ns1 for some records of zone “nasa.”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$ dig {domain} @10.113.x.1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d.</a:t>
            </a:r>
            <a:endParaRPr/>
          </a:p>
        </p:txBody>
      </p:sp>
      <p:sp>
        <p:nvSpPr>
          <p:cNvPr id="103" name="Google Shape;103;p19"/>
          <p:cNvSpPr txBox="1"/>
          <p:nvPr>
            <p:ph idx="1" type="body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Query ns1 for some records of zone “{someone}.nasa.”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$ dig {domain} @10.113.x.1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e.</a:t>
            </a:r>
            <a:endParaRPr/>
          </a:p>
        </p:txBody>
      </p:sp>
      <p:sp>
        <p:nvSpPr>
          <p:cNvPr id="110" name="Google Shape;110;p20"/>
          <p:cNvSpPr txBox="1"/>
          <p:nvPr>
            <p:ph idx="1" type="body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Check zone transfer security.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$ dig axfr {domain} @{nameserver}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/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f.</a:t>
            </a:r>
            <a:endParaRPr/>
          </a:p>
        </p:txBody>
      </p:sp>
      <p:sp>
        <p:nvSpPr>
          <p:cNvPr id="117" name="Google Shape;117;p21"/>
          <p:cNvSpPr txBox="1"/>
          <p:nvPr>
            <p:ph idx="1" type="body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Check recursion security.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$ dig {some_other_thing} @{nameserver}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roposal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