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797675" cy="9874250"/>
  <p:embeddedFontLst>
    <p:embeddedFont>
      <p:font typeface="Poppi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Poppins-bold.fntdata"/><Relationship Id="rId10" Type="http://schemas.openxmlformats.org/officeDocument/2006/relationships/slide" Target="slides/slide5.xml"/><Relationship Id="rId21" Type="http://schemas.openxmlformats.org/officeDocument/2006/relationships/font" Target="fonts/Poppins-regular.fntdata"/><Relationship Id="rId13" Type="http://schemas.openxmlformats.org/officeDocument/2006/relationships/slide" Target="slides/slide8.xml"/><Relationship Id="rId24" Type="http://schemas.openxmlformats.org/officeDocument/2006/relationships/font" Target="fonts/Poppins-boldItalic.fntdata"/><Relationship Id="rId12" Type="http://schemas.openxmlformats.org/officeDocument/2006/relationships/slide" Target="slides/slide7.xml"/><Relationship Id="rId23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a7f783f9d_0_3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a7f783f9d_0_3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5a7f783f9d_0_3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a7f783f9d_0_36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a7f783f9d_0_36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5a7f783f9d_0_36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a7f783f9d_0_42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a7f783f9d_0_42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5a7f783f9d_0_42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a7f783f9d_0_48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a7f783f9d_0_48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5a7f783f9d_0_48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a7f783f9d_0_54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a7f783f9d_0_54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5a7f783f9d_0_54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a7f783f9d_0_6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a7f783f9d_0_6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5a7f783f9d_0_6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3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a7ef0aa14_0_8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a7ef0aa14_0_8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5a7ef0aa14_0_8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a7ef0aa14_0_16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a7ef0aa14_0_16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5a7ef0aa14_0_16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a7f783f9d_0_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a7f783f9d_0_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5a7f783f9d_0_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a7f783f9d_0_6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a7f783f9d_0_6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5a7f783f9d_0_6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a7f783f9d_0_12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a7f783f9d_0_12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5a7f783f9d_0_12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a7f783f9d_0_18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a7f783f9d_0_18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5a7f783f9d_0_18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a7f783f9d_0_24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a7f783f9d_0_24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5a7f783f9d_0_24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2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cap="flat" cmpd="sng" w="28575">
            <a:solidFill>
              <a:srgbClr val="00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Google Shape;20;p2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/>
            </a:lvl1pPr>
            <a:lvl2pPr lvl="1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lvl="3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318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indent="-406400" lvl="1" marL="914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2pPr>
            <a:lvl3pPr indent="-381000" lvl="2" marL="1371600" algn="l">
              <a:spcBef>
                <a:spcPts val="600"/>
              </a:spcBef>
              <a:spcAft>
                <a:spcPts val="0"/>
              </a:spcAft>
              <a:buSzPts val="2400"/>
              <a:buChar char="⮚"/>
              <a:defRPr sz="2400"/>
            </a:lvl3pPr>
            <a:lvl4pPr indent="-35560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Computer Center, CS, NCTU</a:t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2160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14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github.com/dnsviz/dnsviz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github.com/dnsviz/dnsviz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Network Administration HW3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</a:t>
            </a:r>
            <a:endParaRPr/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yca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g.</a:t>
            </a:r>
            <a:endParaRPr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Query ns2 for CNAME records of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nasa.{your_domain}.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friend.{your_domain}.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dig {domain}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h.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Query ns1 for A record of view.{your_domain}.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TA will test on different host and it is expected to get different result for different view.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i.</a:t>
            </a:r>
            <a:endParaRPr/>
          </a:p>
        </p:txBody>
      </p:sp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Reverse lookup for the IP address we got in part 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dig -x {IP_address}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j.</a:t>
            </a:r>
            <a:endParaRPr/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Check SSHFP record of your machines’ ssh key fingerprint.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ssh -o “VerifyHostKeyDNS yes” {domain}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k.</a:t>
            </a:r>
            <a:endParaRPr/>
          </a:p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Check DNSSEC chain of trust from sec.{your_domain}. to {your_domain}.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https://github.com/dnsviz/dnsviz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TA will use same script to check your chain of trust.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l.</a:t>
            </a:r>
            <a:endParaRPr/>
          </a:p>
        </p:txBody>
      </p:sp>
      <p:sp>
        <p:nvSpPr>
          <p:cNvPr id="159" name="Google Shape;159;p2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Implement DNSSEC with NSEC3.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https://github.com/dnsviz/dnsviz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TA will use same script to check your chain of trust.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990600" y="1447800"/>
            <a:ext cx="7574400" cy="50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b="1" lang="en-US" sz="2400"/>
              <a:t>(15%)</a:t>
            </a:r>
            <a:r>
              <a:rPr lang="en-US" sz="2400"/>
              <a:t> </a:t>
            </a:r>
            <a:r>
              <a:rPr lang="en-US" sz="2400"/>
              <a:t>Query </a:t>
            </a:r>
            <a:r>
              <a:rPr lang="en-US" sz="2400"/>
              <a:t>ns1 (</a:t>
            </a:r>
            <a:r>
              <a:rPr lang="en-US" sz="2400">
                <a:solidFill>
                  <a:srgbClr val="FF0000"/>
                </a:solidFill>
              </a:rPr>
              <a:t>10.113.x.1</a:t>
            </a:r>
            <a:r>
              <a:rPr lang="en-US" sz="2400"/>
              <a:t>) for A records of the machines in HW[1-3]</a:t>
            </a:r>
            <a:endParaRPr sz="2400"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router.{your_domain}.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ns[1-2].{your_domain}.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ldap[1-2].{your_domain}.</a:t>
            </a:r>
            <a:endParaRPr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b="1" lang="en-US" sz="2400"/>
              <a:t>(5%)</a:t>
            </a:r>
            <a:r>
              <a:rPr lang="en-US" sz="2400"/>
              <a:t> </a:t>
            </a:r>
            <a:r>
              <a:rPr lang="en-US" sz="2400"/>
              <a:t>Check if zone “{</a:t>
            </a:r>
            <a:r>
              <a:rPr lang="en-US" sz="2400"/>
              <a:t>your_domain</a:t>
            </a:r>
            <a:r>
              <a:rPr lang="en-US" sz="2400"/>
              <a:t>}” is consistent on ns1 and ns2.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b="1" lang="en-US" sz="2400"/>
              <a:t>(2%) </a:t>
            </a:r>
            <a:r>
              <a:rPr lang="en-US" sz="2400"/>
              <a:t>Query </a:t>
            </a:r>
            <a:r>
              <a:rPr lang="en-US" sz="2400">
                <a:solidFill>
                  <a:srgbClr val="000000"/>
                </a:solidFill>
              </a:rPr>
              <a:t>ns1</a:t>
            </a:r>
            <a:r>
              <a:rPr lang="en-US" sz="2400"/>
              <a:t> for some records of zone “nasa</a:t>
            </a:r>
            <a:r>
              <a:rPr lang="en-US" sz="2400"/>
              <a:t>.</a:t>
            </a:r>
            <a:r>
              <a:rPr lang="en-US" sz="2400"/>
              <a:t>”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b="1" lang="en-US" sz="2400"/>
              <a:t>(3%) </a:t>
            </a:r>
            <a:r>
              <a:rPr lang="en-US" sz="2400"/>
              <a:t>Query </a:t>
            </a:r>
            <a:r>
              <a:rPr lang="en-US" sz="2400">
                <a:solidFill>
                  <a:srgbClr val="000000"/>
                </a:solidFill>
              </a:rPr>
              <a:t>ns1 </a:t>
            </a:r>
            <a:r>
              <a:rPr lang="en-US" sz="2400"/>
              <a:t>for some records of zone “{someone}.nasa.”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b="1" lang="en-US" sz="2400"/>
              <a:t>(10%) </a:t>
            </a:r>
            <a:r>
              <a:rPr lang="en-US" sz="2400"/>
              <a:t>Check zone transfer security.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b="1" lang="en-US" sz="2400"/>
              <a:t>(10%) </a:t>
            </a:r>
            <a:r>
              <a:rPr lang="en-US" sz="2400"/>
              <a:t>Check recursion security.</a:t>
            </a:r>
            <a:endParaRPr sz="2400"/>
          </a:p>
        </p:txBody>
      </p:sp>
      <p:sp>
        <p:nvSpPr>
          <p:cNvPr id="68" name="Google Shape;68;p1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Overview (Cont.)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spcBef>
                <a:spcPts val="450"/>
              </a:spcBef>
              <a:spcAft>
                <a:spcPts val="0"/>
              </a:spcAft>
              <a:buSzPts val="2400"/>
              <a:buAutoNum type="alphaLcPeriod" startAt="7"/>
            </a:pPr>
            <a:r>
              <a:rPr b="1" lang="en-US"/>
              <a:t>(5%)</a:t>
            </a:r>
            <a:r>
              <a:rPr lang="en-US"/>
              <a:t> Query ns2 for CNAME records of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nasa.{your_domain}.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friend.{your_domain}.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 startAt="7"/>
            </a:pPr>
            <a:r>
              <a:rPr b="1" lang="en-US"/>
              <a:t>(10%)</a:t>
            </a:r>
            <a:r>
              <a:rPr lang="en-US"/>
              <a:t> Query ns1 for A record of view.{your_domain}.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 startAt="7"/>
            </a:pPr>
            <a:r>
              <a:rPr b="1" lang="en-US"/>
              <a:t>(15%)</a:t>
            </a:r>
            <a:r>
              <a:rPr lang="en-US"/>
              <a:t> Reverse lookup for the IP address we got in part a.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 startAt="7"/>
            </a:pPr>
            <a:r>
              <a:rPr b="1" lang="en-US"/>
              <a:t>(</a:t>
            </a:r>
            <a:r>
              <a:rPr b="1" lang="en-US"/>
              <a:t>5</a:t>
            </a:r>
            <a:r>
              <a:rPr b="1" lang="en-US"/>
              <a:t>%)</a:t>
            </a:r>
            <a:r>
              <a:rPr lang="en-US"/>
              <a:t> Check SSHFP record of your machines’ ssh key fingerprint.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 startAt="7"/>
            </a:pPr>
            <a:r>
              <a:rPr b="1" lang="en-US"/>
              <a:t>(15%)</a:t>
            </a:r>
            <a:r>
              <a:rPr lang="en-US"/>
              <a:t> Check DNSSEC chain of trust from sec.{your_domain}. to {your_domain}.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 startAt="7"/>
            </a:pPr>
            <a:r>
              <a:rPr b="1" lang="en-US"/>
              <a:t>(5%)</a:t>
            </a:r>
            <a:r>
              <a:rPr lang="en-US"/>
              <a:t> Implement DNSSEC with NSEC3.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a.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Query ns1 (</a:t>
            </a:r>
            <a:r>
              <a:rPr lang="en-US">
                <a:solidFill>
                  <a:schemeClr val="hlink"/>
                </a:solidFill>
              </a:rPr>
              <a:t>10.113.x.1</a:t>
            </a:r>
            <a:r>
              <a:rPr lang="en-US"/>
              <a:t>) for A records of the machines in HW[1-3]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router.{your_domain}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ns1.{your_domain}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ns2.{your_domain}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ldap1.{your_domain}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ldap2.{your_domain}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dig {domain} @10.113.x.1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b.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Check if zone “{your_domain}” is consistent on ns1 and ns2.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dig axfr {your_domain} @{nameserver}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c.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Query ns1 for some records of zone “nasa.”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dig {domain} @10.113.x.1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d.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Query ns1 for some records of zone “{someone}.nasa.”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dig {domain} @10.113.x.1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e.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Check zone transfer security.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dig axfr {domain} @{nameserver}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f.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Check recursion security.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dig {some_other_thing} @{nameserver}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